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B8AC5D-06EF-42D1-A8D3-691B128D4303}">
  <a:tblStyle styleId="{53B8AC5D-06EF-42D1-A8D3-691B128D43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ARREGLOS 				            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Clase #1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1022350" y="1358900"/>
            <a:ext cx="75882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Definición.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Secuencia de datos del mismo tipo. A los datos se les llama elementos y se enumeran consecutivamente:  0,1,2,3,4..etc. A estos números se les llama sub-índice o valores de índices. 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1022350" y="3492500"/>
            <a:ext cx="7588250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tipo  nombrearreglo[numeroelementos];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 int numeros[10]; arreglo </a:t>
            </a:r>
            <a:r>
              <a:rPr b="0" i="0" lang="en-US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numeros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10 elementos,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numeros[0] es el primer elemento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numeros[9] es el último elemento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Pag 262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       FUNCIONES.   (CONT.)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19" name="Google Shape;119;p12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0" name="Google Shape;120;p12"/>
          <p:cNvSpPr txBox="1"/>
          <p:nvPr/>
        </p:nvSpPr>
        <p:spPr>
          <a:xfrm>
            <a:off x="838200" y="1219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strlen(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devuelve la longitud de la cadena sin incluir el carácter nulo.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838200" y="213360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(cadenadestino,cadenaorigen) : agrega la cadena origen a la cadena destino. strncat(c1,c2,n) agrega los  primeros n caracteres de c2 a c1.</a:t>
            </a:r>
            <a:endParaRPr/>
          </a:p>
        </p:txBody>
      </p:sp>
      <p:sp>
        <p:nvSpPr>
          <p:cNvPr id="122" name="Google Shape;122;p12"/>
          <p:cNvSpPr txBox="1"/>
          <p:nvPr/>
        </p:nvSpPr>
        <p:spPr>
          <a:xfrm>
            <a:off x="838200" y="34290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strcmp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(cadena1,cadena2) : compara la cadena1 con la cadena2 y devuelve :	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si cadena1 = cadena2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si cadena1 &lt; cadena2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si cadena1 &gt; cadena2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838200" y="5410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(cadenadestino,cadenaorigen) : copia la cadena origen a la cadena destino. strncpy(c1,c2,n) 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3276600" y="6248400"/>
            <a:ext cx="5399087" cy="466725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 páginas 388 y 389 otras funciones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ARREGLOS MULTIDIMENCIONALES.        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Clase  #3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2" name="Google Shape;132;p13"/>
          <p:cNvSpPr txBox="1"/>
          <p:nvPr/>
        </p:nvSpPr>
        <p:spPr>
          <a:xfrm>
            <a:off x="838200" y="1219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Son  arreglos con más de una dimensión y por lo tanto más de un índice.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533400" y="4876800"/>
            <a:ext cx="7772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&lt;tipo de datos&gt;&lt;NombreArreglo&gt; [#fila][#columnas]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char pantalla [25][80];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int   puestos [6][8];</a:t>
            </a:r>
            <a:endParaRPr/>
          </a:p>
        </p:txBody>
      </p:sp>
      <p:graphicFrame>
        <p:nvGraphicFramePr>
          <p:cNvPr id="134" name="Google Shape;134;p13"/>
          <p:cNvGraphicFramePr/>
          <p:nvPr/>
        </p:nvGraphicFramePr>
        <p:xfrm>
          <a:off x="3048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{53B8AC5D-06EF-42D1-A8D3-691B128D4303}</a:tableStyleId>
              </a:tblPr>
              <a:tblGrid>
                <a:gridCol w="503225"/>
                <a:gridCol w="503225"/>
                <a:gridCol w="501650"/>
                <a:gridCol w="503225"/>
                <a:gridCol w="50322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3"/>
          <p:cNvSpPr txBox="1"/>
          <p:nvPr/>
        </p:nvSpPr>
        <p:spPr>
          <a:xfrm>
            <a:off x="3124200" y="2105025"/>
            <a:ext cx="2792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  1      2    3      4  (n)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 rot="5400000">
            <a:off x="1584325" y="3521075"/>
            <a:ext cx="23495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  1      2     3  (m)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ARREGLOS MULTIDIMENCIONALES.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14"/>
          <p:cNvSpPr txBox="1"/>
          <p:nvPr/>
        </p:nvSpPr>
        <p:spPr>
          <a:xfrm>
            <a:off x="838200" y="1219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Representación en memoria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int m[4][2];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838200" y="3352800"/>
            <a:ext cx="7772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Inicialización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pueden inicializar cuando se declaran.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int matriz[2][3]={1,3,5,7,9,11};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ó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int matriz[2][3]={{1,3,5},{7,9,11}};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990600" y="2462212"/>
            <a:ext cx="6858000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m[0][0]   m[0][1]  m[1][0]  m[1][1]  m[2][0]   m[2][1]  m[3][0]  m[3][1]</a:t>
            </a:r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18288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27432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35814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44196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52578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60960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69342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ARREGLOS MULTIDIMENCIONALES.       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Semana #3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60" name="Google Shape;160;p1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15"/>
          <p:cNvSpPr txBox="1"/>
          <p:nvPr/>
        </p:nvSpPr>
        <p:spPr>
          <a:xfrm>
            <a:off x="838200" y="1219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Asignación directa de valores.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914400" y="38100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tabla[2][3]=10;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ventas = tabla[2][2];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838200" y="1768475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Modificando la tabla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&lt;NombreArreglo&gt; [Indicefila][Indicecolumna]=valor;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838200" y="2759075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Asignar la tabla a una variable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Variable=&lt;NombreArreglo&gt;[fila][columna];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838200" y="483235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Lectura y Escritura de una tabla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scanf(“%d”, &amp;tabla[2][2]);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printf(“%4d”, tabla[2][2]);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ARREGLOS MULTIDIMENCIONALES.</a:t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72" name="Google Shape;172;p1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914400" y="1600200"/>
            <a:ext cx="7772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Uso de Bucles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f,c;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(f=0;f &lt;#defilas;f++)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for(c=0;c&lt;#decolumnas;c++)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procesar_elemento[f][c];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Hacer ejemplo 8.1 pág. 273.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79" name="Google Shape;179;p1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17"/>
          <p:cNvSpPr txBox="1"/>
          <p:nvPr/>
        </p:nvSpPr>
        <p:spPr>
          <a:xfrm>
            <a:off x="914400" y="773112"/>
            <a:ext cx="5334000" cy="58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leer(int a[][5]);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escribir(const int a[][5]);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int a[3][5];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leer(a);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escribir(a);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system("PAUSE");	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return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leer(int a[][5])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i,j;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puts("Introduzca 15 numeros enteros, 5 por fila");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for(i=0;i &lt; 3;i++)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printf("Fila %d: ",i);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for(j=0;j&lt;5;j++)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scanf("%d",&amp;a[i][j]);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5562600" y="3071812"/>
            <a:ext cx="3048000" cy="317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escribir(const int a[][5])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i,j;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for(i=0;i &lt; 3;i++)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for(j=0;j&lt;5;j++)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printf(" %d",a[i][j]);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printf("\n");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3976687" y="838200"/>
            <a:ext cx="3152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Ejemplo 8.1 pág. 273.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ARREGLOS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/>
        </p:nvSpPr>
        <p:spPr>
          <a:xfrm>
            <a:off x="1022350" y="1358900"/>
            <a:ext cx="7588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Almacenamiento en memoria.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almacenan en bloques contiguos.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1066800" y="2590800"/>
            <a:ext cx="75882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Tamaño del arreglo.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Usando la función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sizeof,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podemos obtener los bytes reservados para el arreglo completo.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int edades[100];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n=  sizeof(edades);   → n=400,  un entero=4bytes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n= sizeof(edades[2]);  → n = 4; un solo elemento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ARREGLOS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" name="Google Shape;47;p5"/>
          <p:cNvSpPr txBox="1"/>
          <p:nvPr/>
        </p:nvSpPr>
        <p:spPr>
          <a:xfrm>
            <a:off x="1022350" y="1358900"/>
            <a:ext cx="75882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Rango de Indice de un arreglo.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lenguaje C no verifica el valor del índice de la variable que representa al arreglo.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1066800" y="2590800"/>
            <a:ext cx="758825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Inicialización de un  arreglo.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Antes de usar un arreglo se debe inicializar.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int numeros[6] = {10,20,30,40,50,60};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int n[]={3,4,5};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arreglo de 3 elementos */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char c[]={‘L’,’u’,’i’,’s’};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arreglo de 4 elementos */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 arreglos de caracteres cuyo último elemento es el caracter nulo  (‘\0’) se denominan cadenas de caracteres.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ARREGLOS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6"/>
          <p:cNvSpPr txBox="1"/>
          <p:nvPr/>
        </p:nvSpPr>
        <p:spPr>
          <a:xfrm>
            <a:off x="1066800" y="1371600"/>
            <a:ext cx="75882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 habitual es inicializar un arreglo de caracteres con una constante cadena.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char s[] =“Puesta del Sol”;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1066800" y="2971800"/>
            <a:ext cx="758825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pueden asignar constante simbólicas como valores numéricos, como sigue: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ENE 31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FEB 28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MAR 31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meses[12]={ENE,FEB,MAR,...,NOV,DIC};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1066800" y="5715000"/>
            <a:ext cx="7588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 inicializar los arreglos se suele utilizar bucles: for, while,do-while.  Generalmente se inicializan en cero(0)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					  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Clase #2</a:t>
            </a:r>
            <a:endParaRPr/>
          </a:p>
        </p:txBody>
      </p:sp>
      <p:sp>
        <p:nvSpPr>
          <p:cNvPr id="64" name="Google Shape;64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" name="Google Shape;66;p7"/>
          <p:cNvSpPr txBox="1"/>
          <p:nvPr/>
        </p:nvSpPr>
        <p:spPr>
          <a:xfrm>
            <a:off x="1066800" y="1219200"/>
            <a:ext cx="7588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Conjunto de Caracteres.    char cadena[]=“ABCD”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Contiene al final el carácter nulo ‘\0’.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066800" y="2133600"/>
            <a:ext cx="758825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compilador agrega al final el carácter ‘\0’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Cadena[0]= ’A’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Cadena[1]= ’B’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Cadena[2]= ’C’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Cadena[3]= ’D’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Cadena[4]= ’\0’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1066800" y="5334000"/>
            <a:ext cx="7588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lenguaje C manipula cadenas a través de arreglo de caracteres que terminan con el carácter nulo. ‘\0’.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1143000" y="2657475"/>
            <a:ext cx="4572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B  C  D  \0</a:t>
            </a:r>
            <a:endParaRPr/>
          </a:p>
        </p:txBody>
      </p:sp>
      <p:cxnSp>
        <p:nvCxnSpPr>
          <p:cNvPr id="70" name="Google Shape;70;p7"/>
          <p:cNvCxnSpPr/>
          <p:nvPr/>
        </p:nvCxnSpPr>
        <p:spPr>
          <a:xfrm>
            <a:off x="1524000" y="2662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>
            <a:off x="1905000" y="2662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7"/>
          <p:cNvCxnSpPr/>
          <p:nvPr/>
        </p:nvCxnSpPr>
        <p:spPr>
          <a:xfrm>
            <a:off x="2286000" y="2662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" name="Google Shape;73;p7"/>
          <p:cNvCxnSpPr/>
          <p:nvPr/>
        </p:nvCxnSpPr>
        <p:spPr>
          <a:xfrm>
            <a:off x="2667000" y="2662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7"/>
          <p:cNvCxnSpPr/>
          <p:nvPr/>
        </p:nvCxnSpPr>
        <p:spPr>
          <a:xfrm>
            <a:off x="3048000" y="2662237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81" name="Google Shape;81;p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2" name="Google Shape;82;p8"/>
          <p:cNvSpPr txBox="1"/>
          <p:nvPr/>
        </p:nvSpPr>
        <p:spPr>
          <a:xfrm>
            <a:off x="1066800" y="1219200"/>
            <a:ext cx="7696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 lo tanto : una cadena es un dato compuesto de: un arreglo de caracteres (char), terminado el carácter ‘\0’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1066800" y="2133600"/>
            <a:ext cx="75882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Declaración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Igual que los arreglos, se usa el operador posfijo [],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tipo de dato base es el char.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texto[81]    /*una linea */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datos[40]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066800" y="4206875"/>
            <a:ext cx="75882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Inicialización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cadeje[81]=“Esto es una cadena”.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podemos inicializar una cadena fuera de la declaración, como sigue: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cadeje=“ALGO”; más adelante  veremos la forma correcta.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       LECTURA.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91" name="Google Shape;91;p9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9"/>
          <p:cNvSpPr txBox="1"/>
          <p:nvPr/>
        </p:nvSpPr>
        <p:spPr>
          <a:xfrm>
            <a:off x="1066800" y="1387475"/>
            <a:ext cx="7696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usa la función  scanf() y el formato es “%s”.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 función termina de leer cuando encuentra un espacio en blanco ó fin de línea.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1066800" y="2730500"/>
            <a:ext cx="758825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 Pag. 382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s[20];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scanf(“%s”,s);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printf(“ %s \n”,s);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       FUNCIONES.</a:t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00" name="Google Shape;100;p10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1" name="Google Shape;101;p10"/>
          <p:cNvSpPr txBox="1"/>
          <p:nvPr/>
        </p:nvSpPr>
        <p:spPr>
          <a:xfrm>
            <a:off x="838200" y="3705225"/>
            <a:ext cx="7696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getchar():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leer carácter a carácter,  devuelve el carácter de entrada, a través del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stdin(teclado)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. En caso de error o fin de archivo(control-z) devuelve el valor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838200" y="5426075"/>
            <a:ext cx="7696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putchar():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escribir carácter a carácter,  envia el carácter a la salida 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stdout(monitor)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.</a:t>
            </a:r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838200" y="14478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gets()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leer dos o más palabras en una cadena, la cual lee la cadena hasta fin de línea.  gets(cadena). 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838200" y="2454275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puts()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escribir en la salida una cadena y el fin de línea. Por lo que sitúa el puntero de salida en la siguiente línea.   puts(cadena)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CADENAS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111" name="Google Shape;111;p11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1"/>
          <p:cNvSpPr txBox="1"/>
          <p:nvPr/>
        </p:nvSpPr>
        <p:spPr>
          <a:xfrm>
            <a:off x="914400" y="1143000"/>
            <a:ext cx="76962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 ej. siguiente lleva a mayúscula la primera letra de cada palabra de la cadena leída.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&lt;ctype.h&gt;    /* para usar toupper(carácter) */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car, pre = '#';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while ((car=getchar()) != EOF)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(pre==' '  || pre =='#')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putchar(toupper(car));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else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putchar(car);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pre=car;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