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Tahoma-bold.fntdata"/><Relationship Id="rId12" Type="http://schemas.openxmlformats.org/officeDocument/2006/relationships/slide" Target="slides/slide8.xml"/><Relationship Id="rId23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7215187" y="6442075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199312" y="6148387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8405812" y="4762"/>
            <a:ext cx="17538699" cy="13690600"/>
            <a:chOff x="-8405812" y="4762"/>
            <a:chExt cx="17538699" cy="13690600"/>
          </a:xfrm>
        </p:grpSpPr>
        <p:sp>
          <p:nvSpPr>
            <p:cNvPr id="11" name="Google Shape;11;p1"/>
            <p:cNvSpPr/>
            <p:nvPr/>
          </p:nvSpPr>
          <p:spPr>
            <a:xfrm>
              <a:off x="5387975" y="1585912"/>
              <a:ext cx="3744912" cy="5260975"/>
            </a:xfrm>
            <a:custGeom>
              <a:rect b="b" l="l" r="r" t="t"/>
              <a:pathLst>
                <a:path extrusionOk="0" h="3314" w="2359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rgbClr val="2448B4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>
              <a:off x="-8405812" y="4762"/>
              <a:ext cx="16821150" cy="13690600"/>
            </a:xfrm>
            <a:prstGeom prst="curvedConnector2">
              <a:avLst/>
            </a:prstGeom>
            <a:noFill/>
            <a:ln cap="sq" cmpd="sng" w="12700">
              <a:solidFill>
                <a:schemeClr val="folHlink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682625" y="609600"/>
            <a:ext cx="8080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82625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ymbo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Noto Symbo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15187" y="6442075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199312" y="6148387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" name="Google Shape;29;p3"/>
          <p:cNvSpPr txBox="1"/>
          <p:nvPr/>
        </p:nvSpPr>
        <p:spPr>
          <a:xfrm>
            <a:off x="1022350" y="1358900"/>
            <a:ext cx="75882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Estructura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Colección de uno o más tipos de elementos, los cuales pueden ser de tipos de datos diferentes.</a:t>
            </a:r>
            <a:endParaRPr/>
          </a:p>
        </p:txBody>
      </p:sp>
      <p:sp>
        <p:nvSpPr>
          <p:cNvPr id="30" name="Google Shape;30;p3"/>
          <p:cNvSpPr txBox="1"/>
          <p:nvPr/>
        </p:nvSpPr>
        <p:spPr>
          <a:xfrm>
            <a:off x="1022350" y="2743200"/>
            <a:ext cx="774065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Declaración.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Debe ser declarada antes de ser usada.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&lt;nombre de la estructura&gt;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	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&lt;tipo de dato miembro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&lt;nombre miembro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&lt;tipo de dato miembro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&lt;nombre miembro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......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&lt;tipo de dato miembro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&lt;nombre miembro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11" name="Google Shape;111;p12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2" name="Google Shape;112;p12"/>
          <p:cNvSpPr txBox="1"/>
          <p:nvPr/>
        </p:nvSpPr>
        <p:spPr>
          <a:xfrm>
            <a:off x="946150" y="1295400"/>
            <a:ext cx="7740650" cy="334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Acceso a través del operador puntero (→)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Primero  debe definirse una variable tipo puntero para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apuntar  a  la  estructura.  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Luego  podemos     apuntar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directamente al miembro dado.</a:t>
            </a:r>
            <a:b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SINTAXIS: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&lt;puntero a estructura&gt; → &lt;nombre miembro&gt;=dato;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19" name="Google Shape;119;p13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0" name="Google Shape;120;p13"/>
          <p:cNvSpPr txBox="1"/>
          <p:nvPr/>
        </p:nvSpPr>
        <p:spPr>
          <a:xfrm>
            <a:off x="946150" y="4953000"/>
            <a:ext cx="774065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ptr_est = &amp;mejor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strcpy(ptr_est→nombre,”Pepe Trueno”);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ptr_est→num_estudiante = 4322;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ptr_est→nota =8.5;</a:t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990600" y="1236662"/>
            <a:ext cx="7543800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estudiantes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	char nombre[41];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  num_estudiante;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  anyo_de_matricula;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float nota;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estudiantes  *ptr_est;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estudiantes  mejor;</a:t>
            </a:r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990600" y="4114800"/>
            <a:ext cx="7543800" cy="771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Nota: Antes de acceder, debemos haber reservado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memoria, a través p.e. de la función malloc().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" name="Google Shape;130;p14"/>
          <p:cNvSpPr txBox="1"/>
          <p:nvPr/>
        </p:nvSpPr>
        <p:spPr>
          <a:xfrm>
            <a:off x="946150" y="1295400"/>
            <a:ext cx="789305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Arreglos de Estructuras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(9.4)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Permiten almacenar diversos valores  de diferentes tipos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datos.  Son prácticos para almacenar archivos de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empleados, inventarios y otros datos que se adapten al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formato de estructura.</a:t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946150" y="3521075"/>
            <a:ext cx="78930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Declaración Arreglos de  Estructuras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 info_libros  libros[100];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990600" y="4648200"/>
            <a:ext cx="789305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Acceso e inicialización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strcpy(libros[0].titulo,”C++ a su alcance”);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strcpy(libros[0].autor,”Luis Joyanes”);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strcpy(libros[0].editorial,”Mc GrawHill”);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libros[0].anyo = 1999;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0" name="Google Shape;140;p15"/>
          <p:cNvSpPr txBox="1"/>
          <p:nvPr/>
        </p:nvSpPr>
        <p:spPr>
          <a:xfrm>
            <a:off x="990600" y="1371600"/>
            <a:ext cx="78930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Declaración e inicialización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info_libro libro[3] = {“Programación en C”,”Luis Joyanes”,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”McGraw Hill”,1999, “Estructura de Datos”,”Luis Joyanes”,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”McGraw Hill”,1999, “C++ a su Alcance”,”Luis Joyanes”,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”McGraw Hill”,2000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8" name="Google Shape;148;p16"/>
          <p:cNvSpPr txBox="1"/>
          <p:nvPr/>
        </p:nvSpPr>
        <p:spPr>
          <a:xfrm>
            <a:off x="990600" y="1371600"/>
            <a:ext cx="78930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Declaración e inicialización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info_libro libro[3] = {“Programación en C”,”Luis Joyanes”,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”McGraw Hill”,1999, “Estructura de Datos”,”Luis Joyanes”,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”McGraw Hill”,1999, “C++ a su Alcance”,”Luis Joyanes”,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”McGraw Hill”,2000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6" name="Google Shape;156;p17"/>
          <p:cNvSpPr txBox="1"/>
          <p:nvPr/>
        </p:nvSpPr>
        <p:spPr>
          <a:xfrm>
            <a:off x="990600" y="1371600"/>
            <a:ext cx="789305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Paso de Estructura a una Función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una función se pueden pasar como parámetros los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Miembros de una estructura, ya sea de forma individual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la estructura completa.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Así también un miembro de una estructura puede ser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devuelto en una instrucción </a:t>
            </a:r>
            <a:r>
              <a:rPr b="0" i="1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en ese caso el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miembro se trata de forma individual.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63" name="Google Shape;163;p18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4" name="Google Shape;164;p18"/>
          <p:cNvSpPr txBox="1"/>
          <p:nvPr/>
        </p:nvSpPr>
        <p:spPr>
          <a:xfrm>
            <a:off x="990600" y="1371600"/>
            <a:ext cx="7893050" cy="498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9.5 pag. 309.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Uso de Estructura.   El siguiente programa hace el uso pase de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parámetros de tipo estructura en una función. Se hacen los pase por valor y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referencia.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&lt;stdio.h&gt;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&lt;stdlib.h&gt;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/*definir la estructura */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info_persona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char nombre[20];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char calle[20];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char ciudad[20];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char provincia[20];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char codigopostal[6];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/* prototipo de funciones: definicion de las funciones */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entrada( struct info_persona *pp);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salida( struct info_persona p);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70" name="Google Shape;170;p19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1" name="Google Shape;171;p19"/>
          <p:cNvSpPr txBox="1"/>
          <p:nvPr/>
        </p:nvSpPr>
        <p:spPr>
          <a:xfrm>
            <a:off x="838200" y="762000"/>
            <a:ext cx="7893050" cy="595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main()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struct info_persona reg_dat;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/* pase por referencia */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entrada(&amp;reg_dat);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/* pase por valor*/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salida(reg_dat);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printf("\n Pulsar cualquier tecla para continuar \n");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getchar();	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entrada( struct info_persona *pp)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puts("\n Entrada de Datos de la persona \n");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Nombre: "); gets(pp-&gt;nombre);  // gets( (*pp).nombre)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Calle: ");  gets(pp-&gt;calle);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Ciudad: "); gets(pp-&gt;ciudad);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Provincia: "); gets(pp-&gt;provincia);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Codigo Postal: "); gets(pp-&gt;codigopostal);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77" name="Google Shape;177;p20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8" name="Google Shape;178;p20"/>
          <p:cNvSpPr txBox="1"/>
          <p:nvPr/>
        </p:nvSpPr>
        <p:spPr>
          <a:xfrm>
            <a:off x="838200" y="968375"/>
            <a:ext cx="7893050" cy="253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salida( struct info_persona p)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puts("\n\n Informacion digitada de la persona \n");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puts(p.nombre);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puts(p.calle);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puts(p.ciudad);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puts(p.provincia);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puts(p.codigopostal);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 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/>
        </p:nvSpPr>
        <p:spPr>
          <a:xfrm>
            <a:off x="1022350" y="1371600"/>
            <a:ext cx="774065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Declaración con typedef.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A través de ésta instrucción podemos definir un tipo de dato equivalente a uno ya existente.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Sintaxis: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2286000" y="4492625"/>
            <a:ext cx="6553200" cy="2009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typedef struct &lt;nombre de la estructura&gt;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	&lt;tipo de dato miembro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&lt;nombre miembro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&lt;tipo de dato miembro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&lt;nombre miembro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......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&lt;tipo de dato miembro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&lt;nombre miembro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nuevo-tipo;</a:t>
            </a:r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2286000" y="3032125"/>
            <a:ext cx="6553200" cy="132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typedef   tipo  nuevo-tipo;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donde:   </a:t>
            </a:r>
            <a:r>
              <a:rPr b="1" i="0" lang="en-US" sz="2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tipo: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 refiere al tipo de datos ya existente.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</a:t>
            </a:r>
            <a:r>
              <a:rPr b="1" i="0" lang="en-US" sz="2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nuevo-tipo: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nuevo dato creado a partir 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	          tipo ya existente.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8" name="Google Shape;48;p5"/>
          <p:cNvSpPr txBox="1"/>
          <p:nvPr/>
        </p:nvSpPr>
        <p:spPr>
          <a:xfrm>
            <a:off x="1022350" y="1295400"/>
            <a:ext cx="75882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Definición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(variables tipo struct)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 igual que otras variables, las estructuras deben ser definidas luego de ser declaradas para poder ser usadas.</a:t>
            </a:r>
            <a:endParaRPr/>
          </a:p>
        </p:txBody>
      </p:sp>
      <p:sp>
        <p:nvSpPr>
          <p:cNvPr id="49" name="Google Shape;49;p5"/>
          <p:cNvSpPr txBox="1"/>
          <p:nvPr/>
        </p:nvSpPr>
        <p:spPr>
          <a:xfrm>
            <a:off x="946150" y="2819400"/>
            <a:ext cx="774065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Hay dos formas de definir.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Listándolas inmediatamente después de las llaves de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declaración.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info_libros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	char titulo[60];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autor[30];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editorial[30];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 anyo;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 libro1,libro2,libro3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</p:txBody>
      </p:sp>
      <p:cxnSp>
        <p:nvCxnSpPr>
          <p:cNvPr id="50" name="Google Shape;50;p5"/>
          <p:cNvCxnSpPr/>
          <p:nvPr/>
        </p:nvCxnSpPr>
        <p:spPr>
          <a:xfrm flipH="1">
            <a:off x="5029200" y="5257800"/>
            <a:ext cx="14478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51" name="Google Shape;51;p5"/>
          <p:cNvSpPr/>
          <p:nvPr/>
        </p:nvSpPr>
        <p:spPr>
          <a:xfrm>
            <a:off x="1600200" y="6096000"/>
            <a:ext cx="3581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57" name="Google Shape;57;p6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58" name="Google Shape;58;p6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9" name="Google Shape;59;p6"/>
          <p:cNvSpPr txBox="1"/>
          <p:nvPr/>
        </p:nvSpPr>
        <p:spPr>
          <a:xfrm>
            <a:off x="946150" y="1371600"/>
            <a:ext cx="774065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 Listándo el tipo de la estructura creada seguida por las variables correspondientes, en cualquier parte del programa,  antes de ser usadas.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info_libros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	char titulo[60];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autor[30];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editorial[30];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 anyo;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; 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 info_libros  libro1,libro2,libro3;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65" name="Google Shape;65;p7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66" name="Google Shape;66;p7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7" name="Google Shape;67;p7"/>
          <p:cNvSpPr txBox="1"/>
          <p:nvPr/>
        </p:nvSpPr>
        <p:spPr>
          <a:xfrm>
            <a:off x="946150" y="1371600"/>
            <a:ext cx="774065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 Usando typedef: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typedef struct 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	char titulo[60];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autor[30];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editorial[30];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 anyo;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 info_libros;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info_libros  libro1,libro2,libro3;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Eliminamos la palabra struct al inicio. </a:t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3302000" y="2235200"/>
            <a:ext cx="1536700" cy="2108200"/>
          </a:xfrm>
          <a:custGeom>
            <a:rect b="b" l="l" r="r" t="t"/>
            <a:pathLst>
              <a:path extrusionOk="0" h="1328" w="968">
                <a:moveTo>
                  <a:pt x="320" y="32"/>
                </a:moveTo>
                <a:cubicBezTo>
                  <a:pt x="468" y="16"/>
                  <a:pt x="616" y="0"/>
                  <a:pt x="704" y="32"/>
                </a:cubicBezTo>
                <a:cubicBezTo>
                  <a:pt x="792" y="64"/>
                  <a:pt x="824" y="64"/>
                  <a:pt x="848" y="224"/>
                </a:cubicBezTo>
                <a:cubicBezTo>
                  <a:pt x="872" y="384"/>
                  <a:pt x="968" y="816"/>
                  <a:pt x="848" y="992"/>
                </a:cubicBezTo>
                <a:cubicBezTo>
                  <a:pt x="728" y="1168"/>
                  <a:pt x="256" y="1232"/>
                  <a:pt x="128" y="1280"/>
                </a:cubicBezTo>
                <a:cubicBezTo>
                  <a:pt x="0" y="1328"/>
                  <a:pt x="40" y="1304"/>
                  <a:pt x="80" y="128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3505200" y="2209800"/>
            <a:ext cx="304800" cy="22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1600200" y="3962400"/>
            <a:ext cx="19050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4632325" y="2782887"/>
            <a:ext cx="29987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mueve el nombre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la estructura.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77" name="Google Shape;77;p8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78" name="Google Shape;78;p8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8"/>
          <p:cNvSpPr txBox="1"/>
          <p:nvPr/>
        </p:nvSpPr>
        <p:spPr>
          <a:xfrm>
            <a:off x="1022350" y="1631950"/>
            <a:ext cx="75882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Inicialización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Podemos asignar valores iniciales a una estructura al definirlas o dentro del programa(asignar valores).</a:t>
            </a: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946150" y="3384550"/>
            <a:ext cx="77406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Asignación:    	libro3=libro1; libro4=libro1;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libro3=libro3=libro4=libro1;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86" name="Google Shape;86;p9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87" name="Google Shape;87;p9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8" name="Google Shape;88;p9"/>
          <p:cNvSpPr txBox="1"/>
          <p:nvPr/>
        </p:nvSpPr>
        <p:spPr>
          <a:xfrm>
            <a:off x="946150" y="1295400"/>
            <a:ext cx="774065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Inicialización: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struct info_libros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	char titulo[60];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autor[30];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editorial[30];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 anyo;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 libro1={“Programacion en C”,”Luis Joyanes”,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”McGraw Hill”,2000};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ó  libro1={ “Programacion en C”,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”Luis Joyanes”,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”McGraw Hill”,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2000 };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95" name="Google Shape;95;p10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6" name="Google Shape;96;p10"/>
          <p:cNvSpPr txBox="1"/>
          <p:nvPr/>
        </p:nvSpPr>
        <p:spPr>
          <a:xfrm>
            <a:off x="946150" y="1603375"/>
            <a:ext cx="774065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Asignación de Valores.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Acceso a una estructura a través del Operador punto(.),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este operados  nos da acceso directo al miembro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correspondiente.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b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SINTAXIS: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&lt;nombre estructura&gt;.&lt;nombre miembro&gt;=dato;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strcpy(libro1.autor,“Papo Lucas”);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</a:t>
            </a:r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03" name="Google Shape;103;p11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4" name="Google Shape;104;p11"/>
          <p:cNvSpPr txBox="1"/>
          <p:nvPr/>
        </p:nvSpPr>
        <p:spPr>
          <a:xfrm>
            <a:off x="946150" y="1295400"/>
            <a:ext cx="774065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Ejemplo: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info_libros  libro5;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printf(“\n Digite titulo:”);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gets(libro5.titulo);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printf(“\n Digite Autor:”);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gets(libro5.autor);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printf(“\n Digite Editorial:”);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gets(libro5.editorial);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printf(“\n Digite año:”);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scanf(“%d”,&amp;libro5.anyo);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ining">
  <a:themeElements>
    <a:clrScheme name="Training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CCFF"/>
      </a:accent1>
      <a:accent2>
        <a:srgbClr val="FFFF00"/>
      </a:accent2>
      <a:accent3>
        <a:srgbClr val="0000FF"/>
      </a:accent3>
      <a:accent4>
        <a:srgbClr val="00CCFF"/>
      </a:accent4>
      <a:accent5>
        <a:srgbClr val="FFFF00"/>
      </a:accent5>
      <a:accent6>
        <a:srgbClr val="0000FF"/>
      </a:accent6>
      <a:hlink>
        <a:srgbClr val="FF0033"/>
      </a:hlink>
      <a:folHlink>
        <a:srgbClr val="33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