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abin"/>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bin-regular.fntdata"/><Relationship Id="rId21" Type="http://schemas.openxmlformats.org/officeDocument/2006/relationships/slide" Target="slides/slide17.xml"/><Relationship Id="rId24" Type="http://schemas.openxmlformats.org/officeDocument/2006/relationships/font" Target="fonts/Cabin-italic.fntdata"/><Relationship Id="rId23" Type="http://schemas.openxmlformats.org/officeDocument/2006/relationships/font" Target="fonts/Cab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ab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91425" lIns="91425" spcFirstLastPara="1" rIns="91425" wrap="square" tIns="91425">
            <a:noAutofit/>
          </a:bodyPr>
          <a:lstStyle>
            <a:lvl1pPr indent="0" lvl="0" marL="0" marR="0" rtl="0" algn="l">
              <a:spcBef>
                <a:spcPts val="320"/>
              </a:spcBef>
              <a:spcAft>
                <a:spcPts val="0"/>
              </a:spcAft>
              <a:buClr>
                <a:schemeClr val="accent2"/>
              </a:buClr>
              <a:buSzPts val="1656"/>
              <a:buFont typeface="Noto Sans Symbols"/>
              <a:buNone/>
              <a:defRPr b="0" i="0" sz="1600" u="none" cap="none" strike="noStrike">
                <a:solidFill>
                  <a:schemeClr val="accent2"/>
                </a:solidFill>
                <a:latin typeface="Cabin"/>
                <a:ea typeface="Cabin"/>
                <a:cs typeface="Cabin"/>
                <a:sym typeface="Cabin"/>
              </a:defRPr>
            </a:lvl1pPr>
            <a:lvl2pPr indent="0" lvl="1" marL="457200" marR="0" rtl="0" algn="ctr">
              <a:spcBef>
                <a:spcPts val="600"/>
              </a:spcBef>
              <a:spcAft>
                <a:spcPts val="0"/>
              </a:spcAft>
              <a:buClr>
                <a:schemeClr val="accent2"/>
              </a:buClr>
              <a:buSzPts val="1472"/>
              <a:buFont typeface="Noto Sans Symbols"/>
              <a:buNone/>
              <a:defRPr b="0" i="0" sz="1600" u="none" cap="none" strike="noStrike">
                <a:solidFill>
                  <a:srgbClr val="888888"/>
                </a:solidFill>
                <a:latin typeface="Cabin"/>
                <a:ea typeface="Cabin"/>
                <a:cs typeface="Cabin"/>
                <a:sym typeface="Cabin"/>
              </a:defRPr>
            </a:lvl2pPr>
            <a:lvl3pPr indent="0" lvl="2" marL="9144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3pPr>
            <a:lvl4pPr indent="0" lvl="3" marL="13716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4pPr>
            <a:lvl5pPr indent="0" lvl="4" marL="18288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5pPr>
            <a:lvl6pPr indent="0" lvl="5" marL="22860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6pPr>
            <a:lvl7pPr indent="0" lvl="6" marL="27432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7pPr>
            <a:lvl8pPr indent="0" lvl="7" marL="32004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8pPr>
            <a:lvl9pPr indent="0" lvl="8" marL="3657600" marR="0" rtl="0" algn="ctr">
              <a:spcBef>
                <a:spcPts val="600"/>
              </a:spcBef>
              <a:spcAft>
                <a:spcPts val="60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2D58AC"/>
                </a:solidFill>
                <a:latin typeface="Cabin"/>
                <a:ea typeface="Cabin"/>
                <a:cs typeface="Cabin"/>
                <a:sym typeface="Cabin"/>
              </a:defRPr>
            </a:lvl1pPr>
            <a:lvl2pPr indent="0" lvl="1" marL="0" marR="0" rtl="0" algn="r">
              <a:spcBef>
                <a:spcPts val="0"/>
              </a:spcBef>
              <a:buNone/>
              <a:defRPr b="0" i="0" sz="900" u="none" cap="none" strike="noStrike">
                <a:solidFill>
                  <a:srgbClr val="2D58AC"/>
                </a:solidFill>
                <a:latin typeface="Cabin"/>
                <a:ea typeface="Cabin"/>
                <a:cs typeface="Cabin"/>
                <a:sym typeface="Cabin"/>
              </a:defRPr>
            </a:lvl2pPr>
            <a:lvl3pPr indent="0" lvl="2" marL="0" marR="0" rtl="0" algn="r">
              <a:spcBef>
                <a:spcPts val="0"/>
              </a:spcBef>
              <a:buNone/>
              <a:defRPr b="0" i="0" sz="900" u="none" cap="none" strike="noStrike">
                <a:solidFill>
                  <a:srgbClr val="2D58AC"/>
                </a:solidFill>
                <a:latin typeface="Cabin"/>
                <a:ea typeface="Cabin"/>
                <a:cs typeface="Cabin"/>
                <a:sym typeface="Cabin"/>
              </a:defRPr>
            </a:lvl3pPr>
            <a:lvl4pPr indent="0" lvl="3" marL="0" marR="0" rtl="0" algn="r">
              <a:spcBef>
                <a:spcPts val="0"/>
              </a:spcBef>
              <a:buNone/>
              <a:defRPr b="0" i="0" sz="900" u="none" cap="none" strike="noStrike">
                <a:solidFill>
                  <a:srgbClr val="2D58AC"/>
                </a:solidFill>
                <a:latin typeface="Cabin"/>
                <a:ea typeface="Cabin"/>
                <a:cs typeface="Cabin"/>
                <a:sym typeface="Cabin"/>
              </a:defRPr>
            </a:lvl4pPr>
            <a:lvl5pPr indent="0" lvl="4" marL="0" marR="0" rtl="0" algn="r">
              <a:spcBef>
                <a:spcPts val="0"/>
              </a:spcBef>
              <a:buNone/>
              <a:defRPr b="0" i="0" sz="900" u="none" cap="none" strike="noStrike">
                <a:solidFill>
                  <a:srgbClr val="2D58AC"/>
                </a:solidFill>
                <a:latin typeface="Cabin"/>
                <a:ea typeface="Cabin"/>
                <a:cs typeface="Cabin"/>
                <a:sym typeface="Cabin"/>
              </a:defRPr>
            </a:lvl5pPr>
            <a:lvl6pPr indent="0" lvl="5" marL="0" marR="0" rtl="0" algn="r">
              <a:spcBef>
                <a:spcPts val="0"/>
              </a:spcBef>
              <a:buNone/>
              <a:defRPr b="0" i="0" sz="900" u="none" cap="none" strike="noStrike">
                <a:solidFill>
                  <a:srgbClr val="2D58AC"/>
                </a:solidFill>
                <a:latin typeface="Cabin"/>
                <a:ea typeface="Cabin"/>
                <a:cs typeface="Cabin"/>
                <a:sym typeface="Cabin"/>
              </a:defRPr>
            </a:lvl6pPr>
            <a:lvl7pPr indent="0" lvl="6" marL="0" marR="0" rtl="0" algn="r">
              <a:spcBef>
                <a:spcPts val="0"/>
              </a:spcBef>
              <a:buNone/>
              <a:defRPr b="0" i="0" sz="900" u="none" cap="none" strike="noStrike">
                <a:solidFill>
                  <a:srgbClr val="2D58AC"/>
                </a:solidFill>
                <a:latin typeface="Cabin"/>
                <a:ea typeface="Cabin"/>
                <a:cs typeface="Cabin"/>
                <a:sym typeface="Cabin"/>
              </a:defRPr>
            </a:lvl7pPr>
            <a:lvl8pPr indent="0" lvl="7" marL="0" marR="0" rtl="0" algn="r">
              <a:spcBef>
                <a:spcPts val="0"/>
              </a:spcBef>
              <a:buNone/>
              <a:defRPr b="0" i="0" sz="900" u="none" cap="none" strike="noStrike">
                <a:solidFill>
                  <a:srgbClr val="2D58AC"/>
                </a:solidFill>
                <a:latin typeface="Cabin"/>
                <a:ea typeface="Cabin"/>
                <a:cs typeface="Cabin"/>
                <a:sym typeface="Cabin"/>
              </a:defRPr>
            </a:lvl8pPr>
            <a:lvl9pPr indent="0" lvl="8" marL="0" marR="0" rtl="0" algn="r">
              <a:spcBef>
                <a:spcPts val="0"/>
              </a:spcBef>
              <a:buNone/>
              <a:defRPr b="0" i="0" sz="900" u="none" cap="none" strike="noStrike">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Clr>
                <a:schemeClr val="accent2"/>
              </a:buClr>
              <a:buSzPts val="1656"/>
              <a:buFont typeface="Noto Sans Symbols"/>
              <a:buNone/>
              <a:defRPr b="0" i="0" sz="18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800" u="none" cap="none" strike="noStrike">
                <a:solidFill>
                  <a:srgbClr val="888888"/>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40"/>
              </a:spcBef>
              <a:spcAft>
                <a:spcPts val="0"/>
              </a:spcAft>
              <a:buClr>
                <a:schemeClr val="accent2"/>
              </a:buClr>
              <a:buSzPts val="1656"/>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40"/>
              </a:spcBef>
              <a:spcAft>
                <a:spcPts val="0"/>
              </a:spcAft>
              <a:buClr>
                <a:schemeClr val="accent2"/>
              </a:buClr>
              <a:buSzPts val="1656"/>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
        <p:nvSpPr>
          <p:cNvPr id="57" name="Google Shape;57;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575894"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2D58AC"/>
              </a:buClr>
              <a:buSzPts val="1400"/>
              <a:buFont typeface="Cabin"/>
              <a:buNone/>
              <a:defRPr b="0" i="0" sz="2000" u="none" cap="none" strike="noStrike">
                <a:solidFill>
                  <a:srgbClr val="2D58AC"/>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91425" lIns="91425" spcFirstLastPara="1" rIns="91425" wrap="square" tIns="91425">
            <a:noAutofit/>
          </a:bodyPr>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Cabin"/>
                <a:ea typeface="Cabin"/>
                <a:cs typeface="Cabin"/>
                <a:sym typeface="Cabin"/>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5pPr>
            <a:lvl6pPr indent="-310388" lvl="5" marL="27432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6pPr>
            <a:lvl7pPr indent="-310388" lvl="6" marL="32004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7pPr>
            <a:lvl8pPr indent="-310388" lvl="7" marL="3657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8pPr>
            <a:lvl9pPr indent="-310388" lvl="8" marL="4114800" marR="0" rtl="0" algn="l">
              <a:spcBef>
                <a:spcPts val="600"/>
              </a:spcBef>
              <a:spcAft>
                <a:spcPts val="60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accent2"/>
              </a:buClr>
              <a:buSzPts val="1656"/>
              <a:buFont typeface="Noto Sans Symbols"/>
              <a:buNone/>
              <a:defRPr b="0" i="0" sz="1100" u="none" cap="none" strike="noStrike">
                <a:solidFill>
                  <a:schemeClr val="lt1"/>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1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24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91425" lIns="91425" spcFirstLastPara="1" rIns="91425" wrap="square" tIns="91425">
            <a:noAutofit/>
          </a:bodyPr>
          <a:lstStyle>
            <a:lvl1pPr indent="0" lvl="0" marL="0" marR="0" rtl="0" algn="ctr">
              <a:spcBef>
                <a:spcPts val="32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1pPr>
            <a:lvl2pPr indent="0" lvl="1" marL="4572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2pPr>
            <a:lvl3pPr indent="0" lvl="2" marL="9144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3pPr>
            <a:lvl4pPr indent="0" lvl="3" marL="13716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4pPr>
            <a:lvl5pPr indent="0" lvl="4" marL="18288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5pPr>
            <a:lvl6pPr indent="0" lvl="5" marL="22860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6pPr>
            <a:lvl7pPr indent="0" lvl="6" marL="27432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7pPr>
            <a:lvl8pPr indent="0" lvl="7" marL="32004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8pPr>
            <a:lvl9pPr indent="0" lvl="8" marL="3657600" marR="0" rtl="0" algn="l">
              <a:spcBef>
                <a:spcPts val="600"/>
              </a:spcBef>
              <a:spcAft>
                <a:spcPts val="60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40"/>
              </a:spcBef>
              <a:spcAft>
                <a:spcPts val="0"/>
              </a:spcAft>
              <a:buClr>
                <a:schemeClr val="accent2"/>
              </a:buClr>
              <a:buSzPts val="1656"/>
              <a:buFont typeface="Noto Sans Symbols"/>
              <a:buNone/>
              <a:defRPr b="0" i="0" sz="1200" u="none" cap="none" strike="noStrike">
                <a:solidFill>
                  <a:schemeClr val="dk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2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Cabin"/>
              <a:buNone/>
            </a:pPr>
            <a:r>
              <a:rPr b="1" i="0" lang="es-DO" sz="3600" u="none" cap="none" strike="noStrike">
                <a:solidFill>
                  <a:schemeClr val="accent1"/>
                </a:solidFill>
                <a:latin typeface="Cabin"/>
                <a:ea typeface="Cabin"/>
                <a:cs typeface="Cabin"/>
                <a:sym typeface="Cabin"/>
              </a:rPr>
              <a:t>UNIDAD I. INTRODUCCIÓN A LA PROGRAMACIÓN PARALELA.</a:t>
            </a:r>
            <a:endParaRPr b="0" i="0" sz="3600" u="none" cap="none" strike="noStrike">
              <a:solidFill>
                <a:schemeClr val="accent1"/>
              </a:solidFill>
              <a:latin typeface="Cabin"/>
              <a:ea typeface="Cabin"/>
              <a:cs typeface="Cabin"/>
              <a:sym typeface="Cabin"/>
            </a:endParaRPr>
          </a:p>
        </p:txBody>
      </p:sp>
      <p:sp>
        <p:nvSpPr>
          <p:cNvPr id="97" name="Google Shape;9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Font typeface="Noto Sans Symbols"/>
              <a:buNone/>
            </a:pPr>
            <a:r>
              <a:rPr b="0" i="0" lang="es-DO" sz="1600" u="none" cap="none" strike="noStrike">
                <a:solidFill>
                  <a:schemeClr val="accent2"/>
                </a:solidFill>
                <a:latin typeface="Cabin"/>
                <a:ea typeface="Cabin"/>
                <a:cs typeface="Cabin"/>
                <a:sym typeface="Cabin"/>
              </a:rPr>
              <a:t>  ARQUITECTURA DE MEMORIA COMPARTIDA.</a:t>
            </a:r>
            <a:endParaRPr/>
          </a:p>
        </p:txBody>
      </p:sp>
      <p:pic>
        <p:nvPicPr>
          <p:cNvPr descr="LogoPUCMM.jpg" id="98" name="Google Shape;98;p13"/>
          <p:cNvPicPr preferRelativeResize="0"/>
          <p:nvPr/>
        </p:nvPicPr>
        <p:blipFill rotWithShape="1">
          <a:blip r:embed="rId3">
            <a:alphaModFix/>
          </a:blip>
          <a:srcRect b="0" l="0" r="0" t="0"/>
          <a:stretch/>
        </p:blipFill>
        <p:spPr>
          <a:xfrm>
            <a:off x="9408941" y="733205"/>
            <a:ext cx="2057400" cy="2057400"/>
          </a:xfrm>
          <a:prstGeom prst="rect">
            <a:avLst/>
          </a:prstGeom>
          <a:noFill/>
          <a:ln>
            <a:noFill/>
          </a:ln>
        </p:spPr>
      </p:pic>
      <p:sp>
        <p:nvSpPr>
          <p:cNvPr id="99" name="Google Shape;99;p13"/>
          <p:cNvSpPr txBox="1"/>
          <p:nvPr/>
        </p:nvSpPr>
        <p:spPr>
          <a:xfrm>
            <a:off x="581191" y="5532438"/>
            <a:ext cx="7391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b="0" i="0" lang="es-DO" sz="1800" u="none" cap="none" strike="noStrike">
                <a:solidFill>
                  <a:schemeClr val="lt1"/>
                </a:solidFill>
                <a:latin typeface="Arial"/>
                <a:ea typeface="Arial"/>
                <a:cs typeface="Arial"/>
                <a:sym typeface="Arial"/>
              </a:rPr>
              <a:t>Profesor: MSc. José Luis Alonso</a:t>
            </a:r>
            <a:endParaRPr/>
          </a:p>
          <a:p>
            <a:pPr indent="0" lvl="0" marL="0" marR="0" rtl="0" algn="l">
              <a:spcBef>
                <a:spcPts val="0"/>
              </a:spcBef>
              <a:spcAft>
                <a:spcPts val="0"/>
              </a:spcAft>
              <a:buClr>
                <a:schemeClr val="lt1"/>
              </a:buClr>
              <a:buFont typeface="Arial"/>
              <a:buNone/>
            </a:pPr>
            <a:r>
              <a:rPr b="0" i="0" lang="es-DO" sz="1800" u="none" cap="none" strike="noStrike">
                <a:solidFill>
                  <a:schemeClr val="lt1"/>
                </a:solidFill>
                <a:latin typeface="Arial"/>
                <a:ea typeface="Arial"/>
                <a:cs typeface="Arial"/>
                <a:sym typeface="Arial"/>
              </a:rPr>
              <a:t>Correo: jl.alonso@ce.pucmm.edu.do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PVP (PROCESADOR VECTORIAL PARALELO)</a:t>
            </a:r>
            <a:endParaRPr/>
          </a:p>
        </p:txBody>
      </p:sp>
      <p:sp>
        <p:nvSpPr>
          <p:cNvPr id="153" name="Google Shape;153;p22"/>
          <p:cNvSpPr/>
          <p:nvPr/>
        </p:nvSpPr>
        <p:spPr>
          <a:xfrm>
            <a:off x="581192" y="2337526"/>
            <a:ext cx="11029616"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libri"/>
                <a:ea typeface="Calibri"/>
                <a:cs typeface="Calibri"/>
                <a:sym typeface="Calibri"/>
              </a:rPr>
              <a:t>Los procesadores vectoriales cuentan con una micro-arquitectura orientada al procesamiento de vectores, además de un repertorio de instrucciones máquina que implementan operaciones en donde tanto los operando como el resultado son vectores.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DO" sz="2000">
                <a:solidFill>
                  <a:schemeClr val="dk1"/>
                </a:solidFill>
                <a:latin typeface="Calibri"/>
                <a:ea typeface="Calibri"/>
                <a:cs typeface="Calibri"/>
                <a:sym typeface="Calibri"/>
              </a:rPr>
              <a:t>Esto permite que los procesadores vectoriales apliquen una instrucción sobre un conjunto de datos, vector, en vez de aplicarla sobre un único dato, por lo tanto una única instrucción puede representar una importante carga de trabajo, lo que reduce el requisito de ancho de banda para instrucciones.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DO" sz="2000">
                <a:solidFill>
                  <a:schemeClr val="dk1"/>
                </a:solidFill>
                <a:latin typeface="Calibri"/>
                <a:ea typeface="Calibri"/>
                <a:cs typeface="Calibri"/>
                <a:sym typeface="Calibri"/>
              </a:rPr>
              <a:t>En procesadores no vectoriales la búsqueda y decodiﬁcación de instrucciones representa a menudo un cuello de botella, denominado cuello de botella de Flynn.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PVP (PROCESADOR VECTORIAL PARALELO)</a:t>
            </a:r>
            <a:endParaRPr/>
          </a:p>
        </p:txBody>
      </p:sp>
      <p:sp>
        <p:nvSpPr>
          <p:cNvPr id="159" name="Google Shape;159;p23"/>
          <p:cNvSpPr/>
          <p:nvPr/>
        </p:nvSpPr>
        <p:spPr>
          <a:xfrm>
            <a:off x="581192" y="2563792"/>
            <a:ext cx="11029616"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libri"/>
                <a:ea typeface="Calibri"/>
                <a:cs typeface="Calibri"/>
                <a:sym typeface="Calibri"/>
              </a:rPr>
              <a:t>No todas las tareas son susceptibles de este tipo de procesamiento, pero en general, esta arquitectura resulta especialmente indicada entre otros para problemas físicos y maten áticos, los cuales en su mayoría se pueden expresar fácilmente mediante matrices.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DO" sz="2000">
                <a:solidFill>
                  <a:schemeClr val="dk1"/>
                </a:solidFill>
                <a:latin typeface="Calibri"/>
                <a:ea typeface="Calibri"/>
                <a:cs typeface="Calibri"/>
                <a:sym typeface="Calibri"/>
              </a:rPr>
              <a:t>Las máquinas multiprocesadoras que utilizan procesadores vectoriales pueden ser vistas como un caso especial de las máquinas SMP, especialmente en cuanto al sistema de memoria compartida.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DO" sz="2000">
                <a:solidFill>
                  <a:schemeClr val="dk1"/>
                </a:solidFill>
                <a:latin typeface="Calibri"/>
                <a:ea typeface="Calibri"/>
                <a:cs typeface="Calibri"/>
                <a:sym typeface="Calibri"/>
              </a:rPr>
              <a:t>Esta combinación de procesadores vectoriales, de gran potencia y hechos a medida, con arquitecturas SMP, hacen que los sistemas PVP consigan grandes prestaciones para aplicaciones cientíﬁcas y matemáticas.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PVP (PROCESADOR VECTORIAL PARALELO)-DESVENTAJAS</a:t>
            </a:r>
            <a:endParaRPr/>
          </a:p>
        </p:txBody>
      </p:sp>
      <p:sp>
        <p:nvSpPr>
          <p:cNvPr id="165" name="Google Shape;165;p24"/>
          <p:cNvSpPr/>
          <p:nvPr/>
        </p:nvSpPr>
        <p:spPr>
          <a:xfrm>
            <a:off x="687210" y="2868592"/>
            <a:ext cx="11029616"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2000">
                <a:solidFill>
                  <a:schemeClr val="dk1"/>
                </a:solidFill>
                <a:latin typeface="Calibri"/>
                <a:ea typeface="Calibri"/>
                <a:cs typeface="Calibri"/>
                <a:sym typeface="Calibri"/>
              </a:rPr>
              <a:t>Un problema de los sistemas PVP es la escalabilidad, debido a las colisiones en la red de interconexión, el número de procesadores que pueden componer el sistema está limitado. Como solución para poder escalar estos sistemas se suelen usar dos niveles, un nivel más profundo de multiprocesadores vectoriales, con memoria compartida, y un nivel más alto que representa una estructura de multicomputadoras, lo cual implica memoria distribuida.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PVP (PROCESADOR VECTORIAL PARALELO)-EJEMPLOS</a:t>
            </a:r>
            <a:endParaRPr/>
          </a:p>
        </p:txBody>
      </p:sp>
      <p:sp>
        <p:nvSpPr>
          <p:cNvPr id="171" name="Google Shape;171;p25"/>
          <p:cNvSpPr/>
          <p:nvPr/>
        </p:nvSpPr>
        <p:spPr>
          <a:xfrm>
            <a:off x="842229" y="2310574"/>
            <a:ext cx="11029616"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libri"/>
                <a:ea typeface="Calibri"/>
                <a:cs typeface="Calibri"/>
                <a:sym typeface="Calibri"/>
              </a:rPr>
              <a:t>Los PVP están diseñados para operar con grandes vectores de datos al mismo tiempo. Su compilador realiza una vectorización de los bucles de código para partir el trabajo en bloques y de esta manera operar a la vez distintas partes del problema.</a:t>
            </a:r>
            <a:endParaRPr/>
          </a:p>
          <a:p>
            <a:pPr indent="0" lvl="0" marL="0" marR="0" rtl="0" algn="l">
              <a:spcBef>
                <a:spcPts val="0"/>
              </a:spcBef>
              <a:spcAft>
                <a:spcPts val="0"/>
              </a:spcAft>
              <a:buNone/>
            </a:pPr>
            <a:r>
              <a:rPr lang="es-DO" sz="2000">
                <a:solidFill>
                  <a:schemeClr val="dk1"/>
                </a:solidFill>
                <a:latin typeface="Calibri"/>
                <a:ea typeface="Calibri"/>
                <a:cs typeface="Calibri"/>
                <a:sym typeface="Calibri"/>
              </a:rPr>
              <a:t>Debido a su coste, en la actualidad no existen demasiadas implementaciones de este tipo de procesadores en computadores. </a:t>
            </a:r>
            <a:endParaRPr/>
          </a:p>
        </p:txBody>
      </p:sp>
      <p:pic>
        <p:nvPicPr>
          <p:cNvPr id="172" name="Google Shape;172;p25"/>
          <p:cNvPicPr preferRelativeResize="0"/>
          <p:nvPr/>
        </p:nvPicPr>
        <p:blipFill rotWithShape="1">
          <a:blip r:embed="rId3">
            <a:alphaModFix/>
          </a:blip>
          <a:srcRect b="0" l="0" r="0" t="0"/>
          <a:stretch/>
        </p:blipFill>
        <p:spPr>
          <a:xfrm>
            <a:off x="842229" y="3941790"/>
            <a:ext cx="10355654" cy="27122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DSM (MEMORIA COMPARTIDA DISTRIBUIDA)</a:t>
            </a:r>
            <a:endParaRPr/>
          </a:p>
        </p:txBody>
      </p:sp>
      <p:sp>
        <p:nvSpPr>
          <p:cNvPr id="178" name="Google Shape;178;p26"/>
          <p:cNvSpPr/>
          <p:nvPr/>
        </p:nvSpPr>
        <p:spPr>
          <a:xfrm>
            <a:off x="581192" y="2231509"/>
            <a:ext cx="11029616"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2000">
                <a:solidFill>
                  <a:schemeClr val="dk1"/>
                </a:solidFill>
                <a:latin typeface="Calibri"/>
                <a:ea typeface="Calibri"/>
                <a:cs typeface="Calibri"/>
                <a:sym typeface="Calibri"/>
              </a:rPr>
              <a:t>Como hemos visto anteriormente, los sistemas de memoria compartida tradicionales SMP, utilizan un mismo espacio de memoria compartido entre todos los procesadores. La comunicación entre la memoria y los procesadores generalmente se realiza mediante un bus, el cual puede llegar a suponer un cuello de botella en el acceso a memoria si el número de procesadores es suﬁcientemente alto.</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Las arquitecturas NUMA (Non-Uniform Memory Architecture) intentan aliviar este cuello de botella, acercando parte de la memoria a cada procesador, aunque esto deriva en que el acceso a la memoria remota es más lento que el acceso a la memoria local.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Desafortunadamente, tanto los sistemas SMP como NUMA tienen un precio elevado, lo que motiva el uso de los sistemas distribuidos, relativamente más baratos.</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 No obstante, todas las comunicaciones y sincronizaciones deben hacerse mediante el paso de mensajes, ya que cada sistema tiene su propia memoria local, separada del resto.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DSM (MEMORIA COMPARTIDA DISTRIBUIDA)</a:t>
            </a:r>
            <a:endParaRPr/>
          </a:p>
        </p:txBody>
      </p:sp>
      <p:sp>
        <p:nvSpPr>
          <p:cNvPr id="184" name="Google Shape;184;p27"/>
          <p:cNvSpPr/>
          <p:nvPr/>
        </p:nvSpPr>
        <p:spPr>
          <a:xfrm>
            <a:off x="581192" y="2231509"/>
            <a:ext cx="11029616" cy="4093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2000">
                <a:solidFill>
                  <a:schemeClr val="dk1"/>
                </a:solidFill>
                <a:latin typeface="Calibri"/>
                <a:ea typeface="Calibri"/>
                <a:cs typeface="Calibri"/>
                <a:sym typeface="Calibri"/>
              </a:rPr>
              <a:t>En general resulta más fácil la programación para sistemas con un solo procesador o sistemas multiprocesadores con un bloque de memoria compartida, que mediante el paso de mensajes, de ahí el nacimiento de los sistemas DSM (Distributed Shared Memory), que no es más que una técnica para simular un espacio común de direcciones entre multicomputadoras.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Existen varias alternativas para conseguir simular este espacio común de direcciones a partir de la arquitectura de memoria distribuida, por ejemplo mediante el uso de caches, más rápido y caro, mediante el uso de memoria virtual con modiﬁcaciones en el software, más lento y barato, o también mediante soluciones hibridas entre hardware y software.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Como es de esperar los sistemas DSM también plantean varios problemas que hay que tener en cuenta y para los cuales se proponen distintas soluciones, una vez más el problema de la coherencia es uno de los principales focos de conﬂicto.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DSM (MEMORIA COMPARTIDA DISTRIBUIDA)</a:t>
            </a:r>
            <a:endParaRPr/>
          </a:p>
        </p:txBody>
      </p:sp>
      <p:pic>
        <p:nvPicPr>
          <p:cNvPr id="190" name="Google Shape;190;p28"/>
          <p:cNvPicPr preferRelativeResize="0"/>
          <p:nvPr/>
        </p:nvPicPr>
        <p:blipFill rotWithShape="1">
          <a:blip r:embed="rId3">
            <a:alphaModFix/>
          </a:blip>
          <a:srcRect b="0" l="0" r="0" t="0"/>
          <a:stretch/>
        </p:blipFill>
        <p:spPr>
          <a:xfrm>
            <a:off x="581192" y="2030510"/>
            <a:ext cx="11029616" cy="44089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Cabin"/>
              <a:buNone/>
            </a:pPr>
            <a:r>
              <a:rPr b="1" i="0" lang="es-DO" sz="3600" u="none" cap="none" strike="noStrike">
                <a:solidFill>
                  <a:schemeClr val="accent1"/>
                </a:solidFill>
                <a:latin typeface="Cabin"/>
                <a:ea typeface="Cabin"/>
                <a:cs typeface="Cabin"/>
                <a:sym typeface="Cabin"/>
              </a:rPr>
              <a:t>UNIDAD I. INTRODUCCIÓN A LA PROGRAMACIÓN PARALELA.</a:t>
            </a:r>
            <a:endParaRPr b="0" i="0" sz="3600" u="none" cap="none" strike="noStrike">
              <a:solidFill>
                <a:schemeClr val="accent1"/>
              </a:solidFill>
              <a:latin typeface="Cabin"/>
              <a:ea typeface="Cabin"/>
              <a:cs typeface="Cabin"/>
              <a:sym typeface="Cabin"/>
            </a:endParaRPr>
          </a:p>
        </p:txBody>
      </p:sp>
      <p:sp>
        <p:nvSpPr>
          <p:cNvPr id="196" name="Google Shape;196;p2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Font typeface="Noto Sans Symbols"/>
              <a:buNone/>
            </a:pPr>
            <a:r>
              <a:rPr b="0" i="0" lang="es-DO" sz="1600" u="none" cap="none" strike="noStrike">
                <a:solidFill>
                  <a:schemeClr val="accent2"/>
                </a:solidFill>
                <a:latin typeface="Cabin"/>
                <a:ea typeface="Cabin"/>
                <a:cs typeface="Cabin"/>
                <a:sym typeface="Cabin"/>
              </a:rPr>
              <a:t>  ARQUITECTURA DE MEMORIA COMPARTIDA.</a:t>
            </a:r>
            <a:endParaRPr/>
          </a:p>
        </p:txBody>
      </p:sp>
      <p:pic>
        <p:nvPicPr>
          <p:cNvPr descr="LogoPUCMM.jpg" id="197" name="Google Shape;197;p29"/>
          <p:cNvPicPr preferRelativeResize="0"/>
          <p:nvPr/>
        </p:nvPicPr>
        <p:blipFill rotWithShape="1">
          <a:blip r:embed="rId3">
            <a:alphaModFix/>
          </a:blip>
          <a:srcRect b="0" l="0" r="0" t="0"/>
          <a:stretch/>
        </p:blipFill>
        <p:spPr>
          <a:xfrm>
            <a:off x="9408941" y="733205"/>
            <a:ext cx="2057400" cy="2057400"/>
          </a:xfrm>
          <a:prstGeom prst="rect">
            <a:avLst/>
          </a:prstGeom>
          <a:noFill/>
          <a:ln>
            <a:noFill/>
          </a:ln>
        </p:spPr>
      </p:pic>
      <p:sp>
        <p:nvSpPr>
          <p:cNvPr id="198" name="Google Shape;198;p29"/>
          <p:cNvSpPr txBox="1"/>
          <p:nvPr/>
        </p:nvSpPr>
        <p:spPr>
          <a:xfrm>
            <a:off x="581191" y="5532438"/>
            <a:ext cx="7391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lang="es-DO" sz="1800">
                <a:solidFill>
                  <a:schemeClr val="lt1"/>
                </a:solidFill>
                <a:latin typeface="Arial"/>
                <a:ea typeface="Arial"/>
                <a:cs typeface="Arial"/>
                <a:sym typeface="Arial"/>
              </a:rPr>
              <a:t>Profesor: MSc. José Luis Alonso</a:t>
            </a:r>
            <a:endParaRPr/>
          </a:p>
          <a:p>
            <a:pPr indent="0" lvl="0" marL="0" marR="0" rtl="0" algn="l">
              <a:spcBef>
                <a:spcPts val="0"/>
              </a:spcBef>
              <a:spcAft>
                <a:spcPts val="0"/>
              </a:spcAft>
              <a:buClr>
                <a:schemeClr val="lt1"/>
              </a:buClr>
              <a:buFont typeface="Arial"/>
              <a:buNone/>
            </a:pPr>
            <a:r>
              <a:rPr lang="es-DO" sz="1800">
                <a:solidFill>
                  <a:schemeClr val="lt1"/>
                </a:solidFill>
                <a:latin typeface="Arial"/>
                <a:ea typeface="Arial"/>
                <a:cs typeface="Arial"/>
                <a:sym typeface="Arial"/>
              </a:rPr>
              <a:t>Correo: jl.alonso@ce.pucmm.edu.do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INTRODUCCION</a:t>
            </a:r>
            <a:endParaRPr b="0" i="0" sz="2800" u="none" cap="none" strike="noStrike">
              <a:solidFill>
                <a:schemeClr val="lt1"/>
              </a:solidFill>
              <a:latin typeface="Cabin"/>
              <a:ea typeface="Cabin"/>
              <a:cs typeface="Cabin"/>
              <a:sym typeface="Cabin"/>
            </a:endParaRPr>
          </a:p>
        </p:txBody>
      </p:sp>
      <p:sp>
        <p:nvSpPr>
          <p:cNvPr id="105" name="Google Shape;105;p14"/>
          <p:cNvSpPr/>
          <p:nvPr/>
        </p:nvSpPr>
        <p:spPr>
          <a:xfrm>
            <a:off x="581192" y="2828836"/>
            <a:ext cx="11029616"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DO" sz="1800" u="none" cap="none" strike="noStrike">
                <a:solidFill>
                  <a:schemeClr val="dk1"/>
                </a:solidFill>
                <a:latin typeface="Calibri"/>
                <a:ea typeface="Calibri"/>
                <a:cs typeface="Calibri"/>
                <a:sym typeface="Calibri"/>
              </a:rPr>
              <a:t>Actualmente la informática a nivel usuario ha dejado de lado el uso de arquitecturas monoprocesadoras (salvo en los PCs “low cost” y en los llamados Netbooks), pasando a utilizar arquitecturas con chips de al menos 2 núcleos.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DO" sz="1800">
                <a:solidFill>
                  <a:schemeClr val="dk1"/>
                </a:solidFill>
                <a:latin typeface="Calibri"/>
                <a:ea typeface="Calibri"/>
                <a:cs typeface="Calibri"/>
                <a:sym typeface="Calibri"/>
              </a:rPr>
              <a:t>Este cambio producido en los últimos años en el mundo PC ya se dio en la supercomputación hace más de dos décadas con el fin de lograr alcanzar los “Grandes Retos” de la ciencia</a:t>
            </a:r>
            <a:r>
              <a:rPr lang="es-DO" sz="1800">
                <a:solidFill>
                  <a:schemeClr val="dk1"/>
                </a:solidFill>
                <a:latin typeface="Cabin"/>
                <a:ea typeface="Cabin"/>
                <a:cs typeface="Cabin"/>
                <a:sym typeface="Cabin"/>
              </a:rPr>
              <a:t>.</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libri"/>
                <a:ea typeface="Calibri"/>
                <a:cs typeface="Calibri"/>
                <a:sym typeface="Calibri"/>
              </a:rPr>
              <a:t>En consecuencia, es este campo el responsable directo del nacimiento de los multiprocesadores; los cuales se pueden dividir en dos grandes tipos: Multiprocesadores de Memoria Compartida (MMC) y Multiprocesadores de Memoria Distribuida (MMD).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s-DO" sz="2800" u="none" cap="none" strike="noStrike">
                <a:solidFill>
                  <a:schemeClr val="lt1"/>
                </a:solidFill>
                <a:latin typeface="Calibri"/>
                <a:ea typeface="Calibri"/>
                <a:cs typeface="Calibri"/>
                <a:sym typeface="Calibri"/>
              </a:rPr>
              <a:t>¿QUÉ ES UN MULTIPROCESADOR?</a:t>
            </a:r>
            <a:endParaRPr/>
          </a:p>
        </p:txBody>
      </p:sp>
      <p:sp>
        <p:nvSpPr>
          <p:cNvPr id="111" name="Google Shape;111;p15"/>
          <p:cNvSpPr/>
          <p:nvPr/>
        </p:nvSpPr>
        <p:spPr>
          <a:xfrm>
            <a:off x="581192" y="2828836"/>
            <a:ext cx="11029616"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1800">
                <a:solidFill>
                  <a:schemeClr val="dk1"/>
                </a:solidFill>
                <a:latin typeface="Calibri"/>
                <a:ea typeface="Calibri"/>
                <a:cs typeface="Calibri"/>
                <a:sym typeface="Calibri"/>
              </a:rPr>
              <a:t>Se denomina multiprocesador a un sistema que cuenta con más de un mi-croprocesador, funcionando de modo paralelo e independiente del resto, para la ejecución de una o varias tareas, bajo el control de un único sistema operativo.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DO" sz="1800">
                <a:solidFill>
                  <a:schemeClr val="dk1"/>
                </a:solidFill>
                <a:latin typeface="Calibri"/>
                <a:ea typeface="Calibri"/>
                <a:cs typeface="Calibri"/>
                <a:sym typeface="Calibri"/>
              </a:rPr>
              <a:t>Los sistemas MIMD, en los cuales “varias unidades funcionales realizan diferentes operaciones sobre diferentes datos”. Una de las características más interesantes de estos sistemas es el uso de memoria compartida, mediante el cual todos los procesadores disponen de un espacio de direccionamiento común.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DO" sz="1800">
                <a:solidFill>
                  <a:schemeClr val="dk1"/>
                </a:solidFill>
                <a:latin typeface="Calibri"/>
                <a:ea typeface="Calibri"/>
                <a:cs typeface="Calibri"/>
                <a:sym typeface="Calibri"/>
              </a:rPr>
              <a:t>Atendiendo a la forma en la que la memoria está distribuida, se puede clasiﬁcar a los Multiprocesadores como Multiprocesadores de Memoria Compartida (MMC en adelante) y como Multiprocesadores con memoria distribuida (MMD en adelante).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DO" sz="1200">
                <a:solidFill>
                  <a:schemeClr val="dk1"/>
                </a:solidFill>
                <a:latin typeface="Calibri"/>
                <a:ea typeface="Calibri"/>
                <a:cs typeface="Calibri"/>
                <a:sym typeface="Calibri"/>
              </a:rPr>
              <a:t>MIMD(Multiple Instruction, Multiple Data)</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TIPOS DE MULTIPROCESADORES</a:t>
            </a:r>
            <a:endParaRPr/>
          </a:p>
        </p:txBody>
      </p:sp>
      <p:sp>
        <p:nvSpPr>
          <p:cNvPr id="117" name="Google Shape;117;p16"/>
          <p:cNvSpPr/>
          <p:nvPr/>
        </p:nvSpPr>
        <p:spPr>
          <a:xfrm>
            <a:off x="581192" y="2563792"/>
            <a:ext cx="11029616"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DO" sz="1800">
                <a:solidFill>
                  <a:schemeClr val="dk1"/>
                </a:solidFill>
                <a:latin typeface="Calibri"/>
                <a:ea typeface="Calibri"/>
                <a:cs typeface="Calibri"/>
                <a:sym typeface="Calibri"/>
              </a:rPr>
              <a:t>Multiprocesadores con Memoria Compartida </a:t>
            </a:r>
            <a:r>
              <a:rPr lang="es-DO" sz="1800">
                <a:solidFill>
                  <a:schemeClr val="dk1"/>
                </a:solidFill>
                <a:latin typeface="Calibri"/>
                <a:ea typeface="Calibri"/>
                <a:cs typeface="Calibri"/>
                <a:sym typeface="Calibri"/>
              </a:rPr>
              <a:t>En los MMC, la memoria se organiza en uno o varios módulos, compartidos por todos los procesadores a través de distintos tipos de interconexión (tratados más adelante), con un acceso constante. A este tipo de arquitectura se le conoce como UMA. El acceso a los módulos por parte de los procesadores se realiza en paralelo, pero cada modulo solamente puede atender una petición en cada instante de tiempo.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DO" sz="1800">
                <a:solidFill>
                  <a:schemeClr val="dk1"/>
                </a:solidFill>
                <a:latin typeface="Calibri"/>
                <a:ea typeface="Calibri"/>
                <a:cs typeface="Calibri"/>
                <a:sym typeface="Calibri"/>
              </a:rPr>
              <a:t>Multiprocesadores con Memoria Distribuida </a:t>
            </a:r>
            <a:r>
              <a:rPr lang="es-DO" sz="1800">
                <a:solidFill>
                  <a:schemeClr val="dk1"/>
                </a:solidFill>
                <a:latin typeface="Calibri"/>
                <a:ea typeface="Calibri"/>
                <a:cs typeface="Calibri"/>
                <a:sym typeface="Calibri"/>
              </a:rPr>
              <a:t>Este tipo de Multiprocesadores distribuye la memoria de manera que dentro de cada procesador posee uno o varios módulos de memoria propia y está conectado mediante una red de interconexión al resto de procesadores. De esta manera, cada procesador podrá acceder tanto a su memoria local, como a la memoria remota de cualquiera del resto de procesadores. Este tipo de arquitectura se denomina NUMA3.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DO" sz="1400">
                <a:solidFill>
                  <a:schemeClr val="dk1"/>
                </a:solidFill>
                <a:latin typeface="Cabin"/>
                <a:ea typeface="Cabin"/>
                <a:cs typeface="Cabin"/>
                <a:sym typeface="Cabin"/>
              </a:rPr>
              <a:t>UMA(Uniform Memory Access)</a:t>
            </a:r>
            <a:endParaRPr sz="1400">
              <a:solidFill>
                <a:schemeClr val="dk1"/>
              </a:solidFill>
              <a:latin typeface="Cabin"/>
              <a:ea typeface="Cabin"/>
              <a:cs typeface="Cabin"/>
              <a:sym typeface="Cabin"/>
            </a:endParaRPr>
          </a:p>
          <a:p>
            <a:pPr indent="0" lvl="0" marL="0" marR="0" rtl="0" algn="l">
              <a:spcBef>
                <a:spcPts val="0"/>
              </a:spcBef>
              <a:spcAft>
                <a:spcPts val="0"/>
              </a:spcAft>
              <a:buNone/>
            </a:pPr>
            <a:r>
              <a:rPr lang="es-DO" sz="1400">
                <a:solidFill>
                  <a:schemeClr val="dk1"/>
                </a:solidFill>
                <a:latin typeface="Cabin"/>
                <a:ea typeface="Cabin"/>
                <a:cs typeface="Cabin"/>
                <a:sym typeface="Cabin"/>
              </a:rPr>
              <a:t>NUMA (Non-Uniform Memory Access)</a:t>
            </a:r>
            <a:endParaRPr sz="14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CARACTERÍSTICAS DE LOS MMC</a:t>
            </a:r>
            <a:endParaRPr/>
          </a:p>
        </p:txBody>
      </p:sp>
      <p:sp>
        <p:nvSpPr>
          <p:cNvPr id="123" name="Google Shape;123;p17"/>
          <p:cNvSpPr/>
          <p:nvPr/>
        </p:nvSpPr>
        <p:spPr>
          <a:xfrm>
            <a:off x="581192" y="2563792"/>
            <a:ext cx="11029616" cy="33855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1800">
                <a:solidFill>
                  <a:schemeClr val="dk1"/>
                </a:solidFill>
                <a:latin typeface="Calibri"/>
                <a:ea typeface="Calibri"/>
                <a:cs typeface="Calibri"/>
                <a:sym typeface="Calibri"/>
              </a:rPr>
              <a:t>Entre las características de los MMC se encuentran:</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2000"/>
              <a:buFont typeface="Arial"/>
              <a:buChar char="•"/>
            </a:pPr>
            <a:r>
              <a:rPr lang="es-DO" sz="2000">
                <a:solidFill>
                  <a:schemeClr val="dk1"/>
                </a:solidFill>
                <a:latin typeface="Calibri"/>
                <a:ea typeface="Calibri"/>
                <a:cs typeface="Calibri"/>
                <a:sym typeface="Calibri"/>
              </a:rPr>
              <a:t>Tiempos de acceso a memoria uniformes, ya que todos los procesadores se encuentran igualmente comunicados con la memoria principal </a:t>
            </a:r>
            <a:endParaRPr/>
          </a:p>
          <a:p>
            <a:pPr indent="-285750" lvl="0" marL="285750" marR="0" rtl="0" algn="l">
              <a:spcBef>
                <a:spcPts val="0"/>
              </a:spcBef>
              <a:spcAft>
                <a:spcPts val="0"/>
              </a:spcAft>
              <a:buClr>
                <a:schemeClr val="dk1"/>
              </a:buClr>
              <a:buSzPts val="2000"/>
              <a:buFont typeface="Arial"/>
              <a:buChar char="•"/>
            </a:pPr>
            <a:r>
              <a:rPr lang="es-DO" sz="2000">
                <a:solidFill>
                  <a:schemeClr val="dk1"/>
                </a:solidFill>
                <a:latin typeface="Calibri"/>
                <a:ea typeface="Calibri"/>
                <a:cs typeface="Calibri"/>
                <a:sym typeface="Calibri"/>
              </a:rPr>
              <a:t>Las lecturas y escrituras de cada uno de los procesadores tienen exactamente las mismas latencias.</a:t>
            </a:r>
            <a:endParaRPr/>
          </a:p>
          <a:p>
            <a:pPr indent="-285750" lvl="0" marL="285750" marR="0" rtl="0" algn="l">
              <a:spcBef>
                <a:spcPts val="0"/>
              </a:spcBef>
              <a:spcAft>
                <a:spcPts val="0"/>
              </a:spcAft>
              <a:buClr>
                <a:schemeClr val="dk1"/>
              </a:buClr>
              <a:buSzPts val="2000"/>
              <a:buFont typeface="Arial"/>
              <a:buChar char="•"/>
            </a:pPr>
            <a:r>
              <a:rPr lang="es-DO" sz="2000">
                <a:solidFill>
                  <a:schemeClr val="dk1"/>
                </a:solidFill>
                <a:latin typeface="Calibri"/>
                <a:ea typeface="Calibri"/>
                <a:cs typeface="Calibri"/>
                <a:sym typeface="Calibri"/>
              </a:rPr>
              <a:t>La programación es mucho más fácil que en los MMD, debido a que la gestión de la memoria de cada módulo es transparente para el programador.</a:t>
            </a:r>
            <a:endParaRPr/>
          </a:p>
          <a:p>
            <a:pPr indent="-285750" lvl="0" marL="285750" marR="0" rtl="0" algn="l">
              <a:spcBef>
                <a:spcPts val="0"/>
              </a:spcBef>
              <a:spcAft>
                <a:spcPts val="0"/>
              </a:spcAft>
              <a:buClr>
                <a:schemeClr val="dk1"/>
              </a:buClr>
              <a:buSzPts val="2000"/>
              <a:buFont typeface="Arial"/>
              <a:buChar char="•"/>
            </a:pPr>
            <a:r>
              <a:rPr lang="es-DO" sz="2000">
                <a:solidFill>
                  <a:schemeClr val="dk1"/>
                </a:solidFill>
                <a:latin typeface="Calibri"/>
                <a:ea typeface="Calibri"/>
                <a:cs typeface="Calibri"/>
                <a:sym typeface="Calibri"/>
              </a:rPr>
              <a:t>Al acceder simultáneamente a la memoria se producen colisiones y esperas, lo que es un problema.</a:t>
            </a:r>
            <a:endParaRPr/>
          </a:p>
          <a:p>
            <a:pPr indent="-285750" lvl="0" marL="285750" marR="0" rtl="0" algn="l">
              <a:spcBef>
                <a:spcPts val="0"/>
              </a:spcBef>
              <a:spcAft>
                <a:spcPts val="0"/>
              </a:spcAft>
              <a:buClr>
                <a:schemeClr val="dk1"/>
              </a:buClr>
              <a:buSzPts val="2000"/>
              <a:buFont typeface="Arial"/>
              <a:buChar char="•"/>
            </a:pPr>
            <a:r>
              <a:rPr lang="es-DO" sz="2000">
                <a:solidFill>
                  <a:schemeClr val="dk1"/>
                </a:solidFill>
                <a:latin typeface="Calibri"/>
                <a:ea typeface="Calibri"/>
                <a:cs typeface="Calibri"/>
                <a:sym typeface="Calibri"/>
              </a:rPr>
              <a:t>Debido a la organización de la arquitectura, es poco escalable en número de procesadores, debido a que puede surgir un cuello de botella si se aumenta el número de CPU’s.</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SMP (MULTIPROCESADOR SIMÉTRICO)</a:t>
            </a:r>
            <a:endParaRPr/>
          </a:p>
        </p:txBody>
      </p:sp>
      <p:sp>
        <p:nvSpPr>
          <p:cNvPr id="129" name="Google Shape;129;p18"/>
          <p:cNvSpPr/>
          <p:nvPr/>
        </p:nvSpPr>
        <p:spPr>
          <a:xfrm>
            <a:off x="581192" y="2563792"/>
            <a:ext cx="11029616"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2000">
                <a:solidFill>
                  <a:schemeClr val="dk1"/>
                </a:solidFill>
                <a:latin typeface="Calibri"/>
                <a:ea typeface="Calibri"/>
                <a:cs typeface="Calibri"/>
                <a:sym typeface="Calibri"/>
              </a:rPr>
              <a:t>Los sistemas SMP utilizan una modalidad de procesamiento en paralelo en la que “todos los procesadores son tratados como iguales”. </a:t>
            </a:r>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Los SMP están basados en el modelo de memoria de acceso uniforme, en donde la memoria física está uniformemente compartida por todos los procesadores, lo cual implica que todos ellos posean los mismos tiempos de acceso a todas las palabras de memoria.</a:t>
            </a:r>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Estos sistemas poseen una red de interconexión entre los distintos procesadores y la memoria, habitualmente en forma de bus. </a:t>
            </a:r>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Cabe destacar que en los sistemas SMP todos los procesadores tienen el mismo acceso a los periféricos, lo cual implica que todos los procesadores tienen la misma capacidad para ejecutar programas tal como el Kernel o las rutinas de entrada y salida. </a:t>
            </a:r>
            <a:endParaRPr/>
          </a:p>
          <a:p>
            <a:pPr indent="0" lvl="0" marL="0" marR="0" rtl="0" algn="just">
              <a:spcBef>
                <a:spcPts val="0"/>
              </a:spcBef>
              <a:spcAft>
                <a:spcPts val="0"/>
              </a:spcAft>
              <a:buNone/>
            </a:pPr>
            <a:r>
              <a:rPr lang="es-DO" sz="2000">
                <a:solidFill>
                  <a:schemeClr val="dk1"/>
                </a:solidFill>
                <a:latin typeface="Calibri"/>
                <a:ea typeface="Calibri"/>
                <a:cs typeface="Calibri"/>
                <a:sym typeface="Calibri"/>
              </a:rPr>
              <a:t>Otra característica importante es que todo el sistema está controlado por un mismo sistema operativo que posibilita la cooperación entre los procesadores y sus programas.</a:t>
            </a:r>
            <a:endParaRPr sz="1800">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SMP (MULTIPROCESADOR SIMÉTRICO)</a:t>
            </a:r>
            <a:endParaRPr/>
          </a:p>
        </p:txBody>
      </p:sp>
      <p:pic>
        <p:nvPicPr>
          <p:cNvPr id="135" name="Google Shape;135;p19"/>
          <p:cNvPicPr preferRelativeResize="0"/>
          <p:nvPr/>
        </p:nvPicPr>
        <p:blipFill rotWithShape="1">
          <a:blip r:embed="rId3">
            <a:alphaModFix/>
          </a:blip>
          <a:srcRect b="0" l="0" r="0" t="0"/>
          <a:stretch/>
        </p:blipFill>
        <p:spPr>
          <a:xfrm>
            <a:off x="1661491" y="2172114"/>
            <a:ext cx="8290892" cy="433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SMP (MULTIPROCESADOR SIMÉTRICO)- DESVENTAJAS</a:t>
            </a:r>
            <a:endParaRPr/>
          </a:p>
        </p:txBody>
      </p:sp>
      <p:sp>
        <p:nvSpPr>
          <p:cNvPr id="141" name="Google Shape;141;p20"/>
          <p:cNvSpPr/>
          <p:nvPr/>
        </p:nvSpPr>
        <p:spPr>
          <a:xfrm>
            <a:off x="673958" y="3703479"/>
            <a:ext cx="11029616" cy="21544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libri"/>
                <a:ea typeface="Calibri"/>
                <a:cs typeface="Calibri"/>
                <a:sym typeface="Calibri"/>
              </a:rPr>
              <a:t>El principal problema que se presenta en los SMP en cuanto a su arquitectura de memoria es la coherencia de caché, ya que los distintos procesadores pueden mantener su propia caché, por lo tanto si uno de ellos modiﬁca un dato de la memoria compartida otros pueden mantener copias en su propia cache in-coherentes. Para solucionar este problema hay diferentes estrategias hardware y software.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SMP (MULTIPROCESADOR SIMÉTRICO)- EJEMPLOS</a:t>
            </a:r>
            <a:endParaRPr/>
          </a:p>
        </p:txBody>
      </p:sp>
      <p:pic>
        <p:nvPicPr>
          <p:cNvPr id="147" name="Google Shape;147;p21"/>
          <p:cNvPicPr preferRelativeResize="0"/>
          <p:nvPr/>
        </p:nvPicPr>
        <p:blipFill rotWithShape="1">
          <a:blip r:embed="rId3">
            <a:alphaModFix/>
          </a:blip>
          <a:srcRect b="0" l="0" r="0" t="0"/>
          <a:stretch/>
        </p:blipFill>
        <p:spPr>
          <a:xfrm>
            <a:off x="1317211" y="2799470"/>
            <a:ext cx="9251070" cy="26587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