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906000"/>
  <p:notesSz cx="6745275" cy="9909175"/>
  <p:embeddedFontLs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6350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1112" y="6350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0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1" name="Google Shape;201;p25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9" name="Google Shape;209;p27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0" name="Google Shape;210;p27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9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Google Shape;219;p29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p31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8" name="Google Shape;228;p31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" name="Google Shape;236;p33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7" name="Google Shape;237;p33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35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Google Shape;246;p35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:notes"/>
          <p:cNvSpPr txBox="1"/>
          <p:nvPr/>
        </p:nvSpPr>
        <p:spPr>
          <a:xfrm>
            <a:off x="3821112" y="9437687"/>
            <a:ext cx="2924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1" lang="en-US" sz="1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37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5" name="Google Shape;255;p37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900112" y="4722812"/>
            <a:ext cx="4945062" cy="4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:notes"/>
          <p:cNvSpPr/>
          <p:nvPr>
            <p:ph idx="2" type="sldImg"/>
          </p:nvPr>
        </p:nvSpPr>
        <p:spPr>
          <a:xfrm>
            <a:off x="863600" y="862012"/>
            <a:ext cx="5016500" cy="347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5588" y="38862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762000" y="2133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427412" y="6248400"/>
            <a:ext cx="3051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85012" y="6248400"/>
            <a:ext cx="2058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227013" y="762000"/>
            <a:ext cx="464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5027613" y="762000"/>
            <a:ext cx="46497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315200" y="76200"/>
            <a:ext cx="2362200" cy="60198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2" name="Google Shape;32;p5"/>
          <p:cNvSpPr txBox="1"/>
          <p:nvPr/>
        </p:nvSpPr>
        <p:spPr>
          <a:xfrm rot="5400000">
            <a:off x="5486400" y="1905000"/>
            <a:ext cx="6019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Click to edit Master title style</a:t>
            </a:r>
            <a:endParaRPr b="0" i="0" sz="3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685007" y="-381794"/>
            <a:ext cx="6019800" cy="6935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 rot="5400000">
            <a:off x="2285206" y="-1296194"/>
            <a:ext cx="5334000" cy="9450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4" type="body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427412" y="6248400"/>
            <a:ext cx="3051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85012" y="6248400"/>
            <a:ext cx="2058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3506787" y="228600"/>
            <a:ext cx="1981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762000" y="990600"/>
            <a:ext cx="8382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Programación II</a:t>
            </a: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MPI</a:t>
            </a: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(Message Passing Interface)</a:t>
            </a:r>
            <a:endParaRPr/>
          </a:p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525587" y="4495800"/>
            <a:ext cx="6934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MSc. José Luis Alonso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12. Comunicadores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cada proceso se le asigna un numero (rank) consecutivo empezando desde 0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mismo procesador puede pertenecer a varios comunicadores diferentes, y su ‘rank’ sera diferente en cada uno de ellos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MPI_COMM_WORLD es un comunicador que engloba a todos los procesos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mensajes se marcan con una etiqueta o tag que sirve para distinguir entre diferentes tipos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12. Comunicadores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recibir un mensaje no siempre es necesario especificar el ‘rank’ de la fuente aunque si lo es para enviarlo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‘context’ sirve para evitar conflictos entre el codigo de diferentes programadores. Se añade automaticamente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MPI_COMM_SELF es un comunicador que solo engloba a un solo miembro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MPI_COMM_PARENT engloba los grupos de un proceso y de su proceso padre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Nodo origen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Nodo desde el que se invoca lamboot para portar LAM a todos los procesadores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Nodo local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Nodo desde el que se invoca un comando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Proceso LAM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Proceso enganchado al demonio LAM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Booting LAM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Lanzar demonios de control de proceso, control de entorno y paso de mensajes en cada nodo para crear entorno LAM/MPI antes de usar aplicaciones MPI</a:t>
            </a:r>
            <a:endParaRPr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228600" y="76200"/>
            <a:ext cx="94488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13. Algunos Conceptos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Boot schema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Descripción de un multicomputador donde se va a lanzar LAM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de nombres de host en los que se portará LAM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Esquema de aplicación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Conjunto de aplicaciones que serán lanzadas en cada nodo del multicomputador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Request Progression Interface (RPI)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 en que un mensaje progresa desde la fuente al destino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Tres maneras: TCP/IP, TCP/IP con memoria compartida con cerrojos y TCP/IP con SYSV con semáforos</a:t>
            </a:r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28600" y="76200"/>
            <a:ext cx="94488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13. Algunos Conceptos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Incluir ficheros de cabecera MPI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Definiciones y prototipos de funciones específicas de MPI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Definir variables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Inicializar entorno MPI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 procesador llama a rutina MPI de inicialización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MPI_Init (int *argc, char **argv[]);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Funciones generales, llamadas a comunicaciones MPI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Cerrar comunicación MPI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 procesador llama a rutina MPI de finalización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MPI_Finalice (void);</a:t>
            </a:r>
            <a:endParaRPr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228600" y="76200"/>
            <a:ext cx="94488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14. Estructura genérica de programa MPI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Inicializar, dirigir y finalizar comunicación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Iniciar y finalizar comunicación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Identificar número de procesos, qué proceso corre en cada procesador y crear subgrupos de procesadores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MPI_Init, MPI_Finalice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Comunicación punto a punto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MPI_Send, MPI_Recv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Comunicación colectiva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MPI_Bcast, MPI_Scatter, MPI_Gather, MPI_Reduce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Creación de tipos de datos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MPI_Type_struct</a:t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228600" y="76200"/>
            <a:ext cx="94488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15. Clases de llamadas MPI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procesador envía y otro recibe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Comunicación elemental en MPI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Dos modos de comunicación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Bloqueante: La rutina de enviar o recibir no termina hasta que la operación se ha completado. Asegura que los datos llegan al receptor sin error.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bloqueante: La función envía o recibe inmediatamente. El procesador puede hacer otras tareas durante el envío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Cuatro procedimientos para transmitir mensajes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Estándar, síncrono, buffered y ready</a:t>
            </a:r>
            <a:endParaRPr/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228600" y="76200"/>
            <a:ext cx="94488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16. Comunicación punto a punto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MPI_Send (void *buf, int count, MPI Datatype dtype, int dest, int tag, MPI_Comm comm);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MPI_Recv (void *buf, int count, MPI_Datatype dtype, int source, int tag, MPI_Comm comm, MPI_status *status);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buf: localización en memoria de los datos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count: Número de datos del tipo indicado enviados o recibidos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dtype: tipo de datos enviados o recibidos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dest/source: procesador destino/fuente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tag: etiqueta de comunicación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comm: comunicador de envío o recepción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status: código de retorno de la operación de recepción</a:t>
            </a:r>
            <a:endParaRPr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228600" y="76200"/>
            <a:ext cx="9677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16. Comunicación punto a punto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Comunicaciones de un procesador a varios y de varios procesadores a uno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reduce la posibilidad de error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 llamada a una rutina colectiva reemplaza a varias llamadas a rutinas punto a punto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Código fuente más fácil de leer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Simplifica depuración y mantenimiento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Normalmente, la rutina colectiva es más rápida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Está más optimizada que su equivalente expresada por medio de rutinas punto a punto</a:t>
            </a:r>
            <a:endParaRPr/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228600" y="76200"/>
            <a:ext cx="9677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17. Comunicación colectiva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Operación broadcast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único proceso envía copia de los mismos datos a todos los procesos de un grupo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MPI_Bcast (void *buf, int count, MPI_Datatype dtype, int root, MPI_Comm comm);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buf: localización en memoria de los datos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count: Número de datos del tipo indicado enviados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dtype: tipo de datos enviados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root: procesador fuente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comm: comunicador de envío</a:t>
            </a:r>
            <a:endParaRPr/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228600" y="76200"/>
            <a:ext cx="9677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17. Comunicación colectiva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Introducción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¿Qué es MPI?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Características de MPI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¿Cuándo usar MPI?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 Implementación MPI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	Comunicadores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7.	Algunos conceptos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8.	Estructura genérica de programa MPI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9.	Clases de llamadas MPI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10.	Comunicación punto a punto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11.	Comunicación colectiva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228600" y="76200"/>
            <a:ext cx="93726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Contenido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Operación reduction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único proceso recoge datos de todos los procesos de un grupo y los combina según una operación aritmética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MPI_Reduce (void *sendbuf, void *recvbuf, int count, MPI_Datatype dtype, MPI_Op op, int root, MPI_Comm com);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sendbuf: localización en memoria de los datos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recvbuf: buffer donde se combinan los datos recibidos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count: número de datos del tipo indicado recibidos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dtype: tipo de datos recibidos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op: operación aritmética que se aplica a los datos recibidos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root: procesador destino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com: comunicador de recepción</a:t>
            </a:r>
            <a:endParaRPr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228600" y="76200"/>
            <a:ext cx="9677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17. Comunicación colectiva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228600" y="762000"/>
            <a:ext cx="922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Operación scatter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datos de un procesador se dividen en N bloques (N nº de procesos), y se envían a cada proceso según orden de rank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MPI_Scatter (void *sendbuf, int sendcount, MPI_Datatype sendtype, void *recvbuf, int recvcount, MPI_Datatype recvtype, int root, MPI_Comm comm);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Operación gather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Paso inverso, se agrupan los datos de todos los procesos y se envían a uno solo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MPI_Gather (void *sendbuf, int sendcount, MPI_Datatype sendtype, void *recvbuf, int recvcount, MPI_Datatype recvtype, int root, MPI_Comm comm);</a:t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228600" y="76200"/>
            <a:ext cx="9677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17. Comunicación colectiva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ctrTitle"/>
          </p:nvPr>
        </p:nvSpPr>
        <p:spPr>
          <a:xfrm>
            <a:off x="762000" y="990600"/>
            <a:ext cx="8382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Programación II</a:t>
            </a: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MPI</a:t>
            </a: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(Message Passing Interface)</a:t>
            </a:r>
            <a:endParaRPr/>
          </a:p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1525587" y="4495800"/>
            <a:ext cx="6934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José Luis Alonso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1. Introducción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Actualmente surge la necesidad de resolver problemas cada vez más complejos, que son inabordables con la tecnología y capacidad de computadores actual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¿La solución?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Programación distribuida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¿De qué tecnologías disponemos?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Llamadas a procedimientos remotos (RPC)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Invocación de métodos remotos (RMI)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Paso de mensajes (MPI)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1. Introducción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Uno de los métodos tradicionales y usuales es el paso de mensajes (MPI)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basa, como todos los anteriores en la posibilidad descomposición de los problemas en problemas más pequeños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Dos tipos de descomposición: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descomposición de dominio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descomposición funcional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 ¿Qué es MPI?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 una implementación de un estándar del modelo de paso de mensajes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Atiende a una estructura SIMD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Imágenes del programa en cada máquina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Datos locales a cada maquina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datos se comparten por medio del paso de mensajes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Consiste en una serie de librerías C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 Características de MPI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Principalmente dirigido a proveer portabilidad del código fuente. No esta totalmente alcanzado todavía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Ofrece gran funcionalidad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Diferentes tipos de comunicaciones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Soporta gran cantidad de tipo de datos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Soporta datos definidos por el usuario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Manejo de diferentes topologías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4. ¿Cuándo usar MPI?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Necesidad de crear aplicaciones que necesiten una gran potencia de cálculo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Abordar problemas inabordables con un solo procesador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Escribir código paralelo portable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Alcanzar alto desarrollo de programación paralela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11. Implementación MPI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Sincronización mediante las variables: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context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 rank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destination rank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mpirun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sincroniza el lanzamiento de todos los procesos MPI para que se localicen unos a otros antes de que se introduzca el código de usuario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programas MPI desarrollados con LAM son portables a cualquier otra plataforma que soporte MPI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228600" y="61722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Sistemas LAM/MPI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Aitor Viana, Octavio Hombrados, Jesús López, Juan F. Ramos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6858000" y="6172200"/>
            <a:ext cx="28209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228600" y="76200"/>
            <a:ext cx="70104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6025" lIns="90000" spcFirstLastPara="1" rIns="9000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12. Comunicadores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27012" y="762000"/>
            <a:ext cx="9450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38100" spcFirstLastPara="1" rIns="3810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Proveen toda la información necesaria para el paso de mensajes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 enviar y recibir los comunicadores deben coincidir para que tenga lugar la comunicación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Son un argumento necesario para comunicaciones punto a punto o colectivas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 MPI una aplicación ve su entorno como un grupo estático de procesos (world group)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nsparenciasH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ransparenciasH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