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7315200" cy="9601200"/>
  <p:embeddedFontLs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slide" Target="slides/slide20.xml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Google Shape;169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" name="Google Shape;182;p3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" name="Google Shape;192;p3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3" name="Google Shape;203;p3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3" name="Google Shape;213;p3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3" name="Google Shape;223;p3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" name="Google Shape;233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4" name="Google Shape;234;p4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4" name="Google Shape;244;p4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" name="Google Shape;7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" name="Google Shape;84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Google Shape;85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" name="Google Shape;94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" name="Google Shape;95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6" name="Google Shape;106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6" name="Google Shape;116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9" name="Google Shape;129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9" name="Google Shape;149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54000" lvl="2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09550" lvl="3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17487" lvl="4" marL="1462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12725" lvl="5" marL="17367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15900" lvl="6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14311" lvl="7" marL="31099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20662" lvl="8" marL="42084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"/>
          <p:cNvGrpSpPr/>
          <p:nvPr/>
        </p:nvGrpSpPr>
        <p:grpSpPr>
          <a:xfrm>
            <a:off x="-29291" y="-24384"/>
            <a:ext cx="9179385" cy="1048512"/>
            <a:chOff x="0" y="0"/>
            <a:chExt cx="2147483647" cy="2147483646"/>
          </a:xfrm>
        </p:grpSpPr>
        <p:grpSp>
          <p:nvGrpSpPr>
            <p:cNvPr id="14" name="Google Shape;14;p1"/>
            <p:cNvGrpSpPr/>
            <p:nvPr/>
          </p:nvGrpSpPr>
          <p:grpSpPr>
            <a:xfrm>
              <a:off x="0" y="0"/>
              <a:ext cx="2143205304" cy="2147483646"/>
              <a:chOff x="0" y="0"/>
              <a:chExt cx="2147483647" cy="2147483647"/>
            </a:xfrm>
          </p:grpSpPr>
          <p:pic>
            <p:nvPicPr>
              <p:cNvPr id="15" name="Google Shape;15;p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5437217" y="0"/>
                <a:ext cx="2142046429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6;p1"/>
              <p:cNvSpPr txBox="1"/>
              <p:nvPr/>
            </p:nvSpPr>
            <p:spPr>
              <a:xfrm>
                <a:off x="0" y="915194458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17;p1"/>
            <p:cNvGrpSpPr/>
            <p:nvPr/>
          </p:nvGrpSpPr>
          <p:grpSpPr>
            <a:xfrm>
              <a:off x="1772611" y="149824207"/>
              <a:ext cx="2145711035" cy="1860319946"/>
              <a:chOff x="0" y="0"/>
              <a:chExt cx="2147483647" cy="2147483646"/>
            </a:xfrm>
          </p:grpSpPr>
          <p:pic>
            <p:nvPicPr>
              <p:cNvPr id="18" name="Google Shape;18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6791" y="0"/>
                <a:ext cx="2143826855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Google Shape;19;p1"/>
              <p:cNvSpPr txBox="1"/>
              <p:nvPr/>
            </p:nvSpPr>
            <p:spPr>
              <a:xfrm>
                <a:off x="0" y="1057331357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39" name="Google Shape;39;p3"/>
          <p:cNvGrpSpPr/>
          <p:nvPr/>
        </p:nvGrpSpPr>
        <p:grpSpPr>
          <a:xfrm>
            <a:off x="-29291" y="-24384"/>
            <a:ext cx="9179385" cy="1048512"/>
            <a:chOff x="0" y="0"/>
            <a:chExt cx="2147483647" cy="2147483646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0" y="0"/>
              <a:ext cx="2143205304" cy="2147483646"/>
              <a:chOff x="0" y="0"/>
              <a:chExt cx="2147483647" cy="2147483647"/>
            </a:xfrm>
          </p:grpSpPr>
          <p:pic>
            <p:nvPicPr>
              <p:cNvPr id="41" name="Google Shape;41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5437217" y="0"/>
                <a:ext cx="2142046429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" name="Google Shape;42;p3"/>
              <p:cNvSpPr txBox="1"/>
              <p:nvPr/>
            </p:nvSpPr>
            <p:spPr>
              <a:xfrm>
                <a:off x="0" y="915194458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3"/>
            <p:cNvGrpSpPr/>
            <p:nvPr/>
          </p:nvGrpSpPr>
          <p:grpSpPr>
            <a:xfrm>
              <a:off x="1772611" y="149824207"/>
              <a:ext cx="2145711035" cy="1860319946"/>
              <a:chOff x="0" y="0"/>
              <a:chExt cx="2147483647" cy="2147483646"/>
            </a:xfrm>
          </p:grpSpPr>
          <p:pic>
            <p:nvPicPr>
              <p:cNvPr id="44" name="Google Shape;44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6791" y="0"/>
                <a:ext cx="2143826855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Google Shape;45;p3"/>
              <p:cNvSpPr txBox="1"/>
              <p:nvPr/>
            </p:nvSpPr>
            <p:spPr>
              <a:xfrm>
                <a:off x="0" y="1057331357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" name="Google Shape;68;p7"/>
          <p:cNvSpPr txBox="1"/>
          <p:nvPr>
            <p:ph type="ctrTitle"/>
          </p:nvPr>
        </p:nvSpPr>
        <p:spPr>
          <a:xfrm>
            <a:off x="685800" y="2130425"/>
            <a:ext cx="7772400" cy="1831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Ley de Amdahl</a:t>
            </a:r>
            <a:endParaRPr/>
          </a:p>
        </p:txBody>
      </p:sp>
      <p:sp>
        <p:nvSpPr>
          <p:cNvPr id="69" name="Google Shape;69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-116204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163" name="Google Shape;163;p1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Otro ejemplo</a:t>
            </a:r>
            <a:endParaRPr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 = 100 x ((1 – 0.8) + (0.8 / Speedup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 = 100 x (0.2 + 0.8 / Speedup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 = 20 x 80 / Speedup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 – 20 = 80 / Speedup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 = 80 / Speedup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1" i="0" lang="en-US" sz="26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No</a:t>
            </a:r>
            <a:r>
              <a:rPr b="1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hay forma de que el programa mejorado corra en 20 segundos.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173" name="Google Shape;173;p1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17"/>
          <p:cNvSpPr txBox="1"/>
          <p:nvPr>
            <p:ph idx="4294967295"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Corolario de la ley de Amdahl</a:t>
            </a:r>
            <a:endParaRPr/>
          </a:p>
        </p:txBody>
      </p:sp>
      <p:sp>
        <p:nvSpPr>
          <p:cNvPr id="176" name="Google Shape;176;p17"/>
          <p:cNvSpPr txBox="1"/>
          <p:nvPr>
            <p:ph idx="4294967295" type="body"/>
          </p:nvPr>
        </p:nvSpPr>
        <p:spPr>
          <a:xfrm>
            <a:off x="457200" y="1935162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 speedup global está limitado por la fracción del programa que se puede mejorar.</a:t>
            </a:r>
            <a:endParaRPr/>
          </a:p>
        </p:txBody>
      </p:sp>
      <p:pic>
        <p:nvPicPr>
          <p:cNvPr id="177" name="Google Shape;177;p17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2819400"/>
            <a:ext cx="40386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457200" y="41910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¿Cómo se interpreta ese límite cuando Fracción</a:t>
            </a:r>
            <a:r>
              <a:rPr b="0" baseline="-2500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es 1?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185" name="Google Shape;185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Google Shape;187;p1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/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 tiene un servidor de Web.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 le cambia la CPU por una CPU que es 10 veces más rápida que la antigua.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 CPU antigua estaba 40% del tiempo haciendo cálculos y 60% ociosa esperando I/O.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¿Cuál es el speedup global con la nueva CPU?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195" name="Google Shape;195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19"/>
          <p:cNvSpPr txBox="1"/>
          <p:nvPr>
            <p:ph idx="4294967295"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/>
          </a:p>
        </p:txBody>
      </p:sp>
      <p:sp>
        <p:nvSpPr>
          <p:cNvPr id="198" name="Google Shape;198;p19"/>
          <p:cNvSpPr txBox="1"/>
          <p:nvPr>
            <p:ph idx="4294967295" type="body"/>
          </p:nvPr>
        </p:nvSpPr>
        <p:spPr>
          <a:xfrm>
            <a:off x="457200" y="1935162"/>
            <a:ext cx="81534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Fracción que se puede mejorar: 40% = 0.4.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Speedup de la mejora: 10.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 corolario de la ley de Amdahl limita el speedup global: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	Speedup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global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&lt; 1 / (1 – 0.4) = 1.67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Usando la ley de Amdahl, el speedup global es:</a:t>
            </a:r>
            <a:endParaRPr/>
          </a:p>
        </p:txBody>
      </p:sp>
      <p:pic>
        <p:nvPicPr>
          <p:cNvPr id="199" name="Google Shape;199;p1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648200"/>
            <a:ext cx="5943600" cy="125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206" name="Google Shape;206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2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 speedup global es: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3050" lvl="0" marL="273050" marR="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 / ((1 – 0.4) + (0.4 / 10)) = 1.56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 servidor con la nueva CPU es 1.56 veces más rápido que el servidor con la antigua CPU.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216" name="Google Shape;216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 ley de Amdahl se puede usar para comparar entre dos opciones.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 quiere mejorar un programa que hace ciertos cálculos. Hay dos opciones: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Comprar un chip que acelera el 20% del programa 10 veces.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Recodificar el 50% del programa para que corra 1.6 veces más rápido.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¿Qué opción ofrece mejor speedup?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226" name="Google Shape;226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22"/>
          <p:cNvSpPr txBox="1"/>
          <p:nvPr>
            <p:ph idx="4294967295"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/>
          </a:p>
        </p:txBody>
      </p:sp>
      <p:sp>
        <p:nvSpPr>
          <p:cNvPr id="229" name="Google Shape;229;p22"/>
          <p:cNvSpPr txBox="1"/>
          <p:nvPr>
            <p:ph idx="4294967295" type="body"/>
          </p:nvPr>
        </p:nvSpPr>
        <p:spPr>
          <a:xfrm>
            <a:off x="457200" y="1935162"/>
            <a:ext cx="81534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 usa la ley de Amdahl: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40335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40335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Opción 1:</a:t>
            </a: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Fracción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0.2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Speedup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10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Speedup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global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1 / ((1 – 0.2) + (0.2 / 10)) = 1.219</a:t>
            </a:r>
            <a:endParaRPr/>
          </a:p>
        </p:txBody>
      </p:sp>
      <p:pic>
        <p:nvPicPr>
          <p:cNvPr id="230" name="Google Shape;230;p22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2438400"/>
            <a:ext cx="44196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237" name="Google Shape;237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p2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85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Opción 2: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Fracción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0.5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Speedup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1.6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Speedup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global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1 / ((1 – 0.5) + (0.5 / 1.6)) = 1.231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hay mucha diferencia entre 1.219 y 1.231.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Hay que considerar otros factores en la decisión.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247" name="Google Shape;247;p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24"/>
          <p:cNvSpPr txBox="1"/>
          <p:nvPr>
            <p:ph idx="4294967295"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/>
          </a:p>
        </p:txBody>
      </p:sp>
      <p:sp>
        <p:nvSpPr>
          <p:cNvPr id="250" name="Google Shape;250;p24"/>
          <p:cNvSpPr txBox="1"/>
          <p:nvPr>
            <p:ph idx="4294967295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 ley de Amdahl se puede usar en otros estudios.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Un sistema de discos en un centro de cómputo tiene varios componentes.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Cuando se presenta una falla, el porcentaje de que sea alguno de los componentes es como sigue:</a:t>
            </a:r>
            <a:endParaRPr/>
          </a:p>
        </p:txBody>
      </p:sp>
      <p:grpSp>
        <p:nvGrpSpPr>
          <p:cNvPr id="251" name="Google Shape;251;p24"/>
          <p:cNvGrpSpPr/>
          <p:nvPr/>
        </p:nvGrpSpPr>
        <p:grpSpPr>
          <a:xfrm>
            <a:off x="1981200" y="3962400"/>
            <a:ext cx="4343400" cy="2371725"/>
            <a:chOff x="1828800" y="4329112"/>
            <a:chExt cx="4343400" cy="2371725"/>
          </a:xfrm>
        </p:grpSpPr>
        <p:sp>
          <p:nvSpPr>
            <p:cNvPr id="252" name="Google Shape;252;p24"/>
            <p:cNvSpPr txBox="1"/>
            <p:nvPr/>
          </p:nvSpPr>
          <p:spPr>
            <a:xfrm>
              <a:off x="4000500" y="6305550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Merriweather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4%</a:t>
              </a:r>
              <a:endParaRPr/>
            </a:p>
          </p:txBody>
        </p:sp>
        <p:sp>
          <p:nvSpPr>
            <p:cNvPr id="253" name="Google Shape;253;p24"/>
            <p:cNvSpPr txBox="1"/>
            <p:nvPr/>
          </p:nvSpPr>
          <p:spPr>
            <a:xfrm>
              <a:off x="1828800" y="6305550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Merriweather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Cable SCSI</a:t>
              </a:r>
              <a:endParaRPr/>
            </a:p>
          </p:txBody>
        </p:sp>
        <p:sp>
          <p:nvSpPr>
            <p:cNvPr id="254" name="Google Shape;254;p24"/>
            <p:cNvSpPr txBox="1"/>
            <p:nvPr/>
          </p:nvSpPr>
          <p:spPr>
            <a:xfrm>
              <a:off x="4000500" y="5910262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Merriweather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22%</a:t>
              </a:r>
              <a:endParaRPr/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1828800" y="5910262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Merriweather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Abanico</a:t>
              </a:r>
              <a:endParaRPr/>
            </a:p>
          </p:txBody>
        </p:sp>
        <p:sp>
          <p:nvSpPr>
            <p:cNvPr id="256" name="Google Shape;256;p24"/>
            <p:cNvSpPr txBox="1"/>
            <p:nvPr/>
          </p:nvSpPr>
          <p:spPr>
            <a:xfrm>
              <a:off x="4000500" y="5514975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Merriweather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22%</a:t>
              </a:r>
              <a:endParaRPr/>
            </a:p>
          </p:txBody>
        </p:sp>
        <p:sp>
          <p:nvSpPr>
            <p:cNvPr id="257" name="Google Shape;257;p24"/>
            <p:cNvSpPr txBox="1"/>
            <p:nvPr/>
          </p:nvSpPr>
          <p:spPr>
            <a:xfrm>
              <a:off x="1828800" y="5514975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Merriweather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Fuente de poder</a:t>
              </a:r>
              <a:endParaRPr/>
            </a:p>
          </p:txBody>
        </p:sp>
        <p:sp>
          <p:nvSpPr>
            <p:cNvPr id="258" name="Google Shape;258;p24"/>
            <p:cNvSpPr txBox="1"/>
            <p:nvPr/>
          </p:nvSpPr>
          <p:spPr>
            <a:xfrm>
              <a:off x="4000500" y="5119687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Merriweather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9%</a:t>
              </a:r>
              <a:endParaRPr/>
            </a:p>
          </p:txBody>
        </p:sp>
        <p:sp>
          <p:nvSpPr>
            <p:cNvPr id="259" name="Google Shape;259;p24"/>
            <p:cNvSpPr txBox="1"/>
            <p:nvPr/>
          </p:nvSpPr>
          <p:spPr>
            <a:xfrm>
              <a:off x="1828800" y="5119687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Merriweather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Controlador SCSI</a:t>
              </a:r>
              <a:endParaRPr/>
            </a:p>
          </p:txBody>
        </p:sp>
        <p:sp>
          <p:nvSpPr>
            <p:cNvPr id="260" name="Google Shape;260;p24"/>
            <p:cNvSpPr txBox="1"/>
            <p:nvPr/>
          </p:nvSpPr>
          <p:spPr>
            <a:xfrm>
              <a:off x="4000500" y="4724400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Merriweather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43%</a:t>
              </a:r>
              <a:endParaRPr/>
            </a:p>
          </p:txBody>
        </p:sp>
        <p:sp>
          <p:nvSpPr>
            <p:cNvPr id="261" name="Google Shape;261;p24"/>
            <p:cNvSpPr txBox="1"/>
            <p:nvPr/>
          </p:nvSpPr>
          <p:spPr>
            <a:xfrm>
              <a:off x="1828800" y="4724400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Merriweather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Discos</a:t>
              </a:r>
              <a:endParaRPr/>
            </a:p>
          </p:txBody>
        </p:sp>
        <p:sp>
          <p:nvSpPr>
            <p:cNvPr id="262" name="Google Shape;262;p24"/>
            <p:cNvSpPr txBox="1"/>
            <p:nvPr/>
          </p:nvSpPr>
          <p:spPr>
            <a:xfrm>
              <a:off x="4000500" y="4329112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Merriweather"/>
                <a:buNone/>
              </a:pPr>
              <a:r>
                <a:rPr b="1" i="0" lang="en-US" sz="2000" u="none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Porcentaje</a:t>
              </a:r>
              <a:endParaRPr/>
            </a:p>
          </p:txBody>
        </p:sp>
        <p:sp>
          <p:nvSpPr>
            <p:cNvPr id="263" name="Google Shape;263;p24"/>
            <p:cNvSpPr txBox="1"/>
            <p:nvPr/>
          </p:nvSpPr>
          <p:spPr>
            <a:xfrm>
              <a:off x="1828800" y="4329112"/>
              <a:ext cx="21717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Font typeface="Merriweather"/>
                <a:buNone/>
              </a:pPr>
              <a:r>
                <a:rPr b="1" i="0" lang="en-US" sz="2000" u="none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Componente</a:t>
              </a:r>
              <a:endParaRPr/>
            </a:p>
          </p:txBody>
        </p:sp>
        <p:cxnSp>
          <p:nvCxnSpPr>
            <p:cNvPr id="264" name="Google Shape;264;p24"/>
            <p:cNvCxnSpPr/>
            <p:nvPr/>
          </p:nvCxnSpPr>
          <p:spPr>
            <a:xfrm>
              <a:off x="1828800" y="4329112"/>
              <a:ext cx="43434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5" name="Google Shape;265;p24"/>
            <p:cNvCxnSpPr/>
            <p:nvPr/>
          </p:nvCxnSpPr>
          <p:spPr>
            <a:xfrm>
              <a:off x="1828800" y="4724400"/>
              <a:ext cx="4343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6" name="Google Shape;266;p24"/>
            <p:cNvCxnSpPr/>
            <p:nvPr/>
          </p:nvCxnSpPr>
          <p:spPr>
            <a:xfrm>
              <a:off x="1828800" y="5119687"/>
              <a:ext cx="4343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7" name="Google Shape;267;p24"/>
            <p:cNvCxnSpPr/>
            <p:nvPr/>
          </p:nvCxnSpPr>
          <p:spPr>
            <a:xfrm>
              <a:off x="1828800" y="5514975"/>
              <a:ext cx="4343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8" name="Google Shape;268;p24"/>
            <p:cNvCxnSpPr/>
            <p:nvPr/>
          </p:nvCxnSpPr>
          <p:spPr>
            <a:xfrm>
              <a:off x="1828800" y="5910262"/>
              <a:ext cx="4343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9" name="Google Shape;269;p24"/>
            <p:cNvCxnSpPr/>
            <p:nvPr/>
          </p:nvCxnSpPr>
          <p:spPr>
            <a:xfrm>
              <a:off x="1828800" y="6305550"/>
              <a:ext cx="4343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70" name="Google Shape;270;p24"/>
            <p:cNvCxnSpPr/>
            <p:nvPr/>
          </p:nvCxnSpPr>
          <p:spPr>
            <a:xfrm>
              <a:off x="1828800" y="6700837"/>
              <a:ext cx="43434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71" name="Google Shape;271;p24"/>
            <p:cNvCxnSpPr/>
            <p:nvPr/>
          </p:nvCxnSpPr>
          <p:spPr>
            <a:xfrm>
              <a:off x="1828800" y="4329112"/>
              <a:ext cx="0" cy="237172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72" name="Google Shape;272;p24"/>
            <p:cNvCxnSpPr/>
            <p:nvPr/>
          </p:nvCxnSpPr>
          <p:spPr>
            <a:xfrm>
              <a:off x="4000500" y="4329112"/>
              <a:ext cx="0" cy="237172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73" name="Google Shape;273;p24"/>
            <p:cNvCxnSpPr/>
            <p:nvPr/>
          </p:nvCxnSpPr>
          <p:spPr>
            <a:xfrm>
              <a:off x="6172200" y="4329112"/>
              <a:ext cx="0" cy="237172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279" name="Google Shape;279;p2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280" name="Google Shape;280;p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2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/>
          </a:p>
        </p:txBody>
      </p:sp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Un estudio determina que instalando otra fuente de poder eleva la confiabilidad (tiempo medio entre fallas) de las fuentes de poder en 4,150 veces.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¿Qué tanto se eleva la confiabilidad de todo el sistema de discos?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" name="Google Shape;78;p8"/>
          <p:cNvSpPr txBox="1"/>
          <p:nvPr>
            <p:ph idx="4294967295"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0" i="0" lang="en-US" sz="5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endParaRPr/>
          </a:p>
        </p:txBody>
      </p:sp>
      <p:sp>
        <p:nvSpPr>
          <p:cNvPr id="79" name="Google Shape;79;p8"/>
          <p:cNvSpPr txBox="1"/>
          <p:nvPr>
            <p:ph idx="4294967295" type="body"/>
          </p:nvPr>
        </p:nvSpPr>
        <p:spPr>
          <a:xfrm>
            <a:off x="457200" y="1935162"/>
            <a:ext cx="83058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Evalúa como cambia el rendimiento al mejorar una parte de la computadora.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Define el speedup (aceleración) que se puede alcanzar al usar cierta mejora.</a:t>
            </a:r>
            <a:endParaRPr/>
          </a:p>
          <a:p>
            <a:pPr indent="-140335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40335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Alternativamente</a:t>
            </a:r>
            <a:endParaRPr/>
          </a:p>
          <a:p>
            <a:pPr indent="-140335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0" name="Google Shape;80;p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3429000"/>
            <a:ext cx="4267200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4953000"/>
            <a:ext cx="4662487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288" name="Google Shape;288;p2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289" name="Google Shape;289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26"/>
          <p:cNvSpPr txBox="1"/>
          <p:nvPr>
            <p:ph idx="4294967295"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endParaRPr/>
          </a:p>
        </p:txBody>
      </p:sp>
      <p:sp>
        <p:nvSpPr>
          <p:cNvPr id="291" name="Google Shape;291;p26"/>
          <p:cNvSpPr txBox="1"/>
          <p:nvPr>
            <p:ph idx="4294967295" type="body"/>
          </p:nvPr>
        </p:nvSpPr>
        <p:spPr>
          <a:xfrm>
            <a:off x="457200" y="1935162"/>
            <a:ext cx="80772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 ley de Amdahl se puede adaptar:</a:t>
            </a:r>
            <a:endParaRPr/>
          </a:p>
          <a:p>
            <a:pPr indent="-116204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40335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40335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Fracción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0.22.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Confiabilidad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 4150.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 confiabilidad global es:</a:t>
            </a:r>
            <a:endParaRPr/>
          </a:p>
          <a:p>
            <a:pPr indent="-273050" lvl="0" marL="27305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 / ((1 – 0.22) + (0.22 / 4150) = 1.28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 confiabilidad del sistema con dos fuentes de poder es 1.28 veces que con una sola fuente de poder.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2" name="Google Shape;292;p2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514600"/>
            <a:ext cx="61722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Factores</a:t>
            </a:r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 speedup depende de dos factores: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 fracción del proceso original que puede ser mejorado.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Si la mejora afecta 20 segundos de un proceso que tarda 60 segundos, entonces Fracción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20/60.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AutoNum type="arabicPeriod" startAt="2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Aceleración de la fracción que puede ser mejorada.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Si la mejora hace que la parte que tardaba 20 segundos ahora tarde 12, Speedup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20/12.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98" name="Google Shape;98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10"/>
          <p:cNvSpPr txBox="1"/>
          <p:nvPr>
            <p:ph idx="4294967295"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Tiempo de ejecución</a:t>
            </a:r>
            <a:endParaRPr/>
          </a:p>
        </p:txBody>
      </p:sp>
      <p:sp>
        <p:nvSpPr>
          <p:cNvPr id="101" name="Google Shape;101;p10"/>
          <p:cNvSpPr txBox="1"/>
          <p:nvPr>
            <p:ph idx="4294967295" type="body"/>
          </p:nvPr>
        </p:nvSpPr>
        <p:spPr>
          <a:xfrm>
            <a:off x="457200" y="1935162"/>
            <a:ext cx="8153400" cy="103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 tiempo de ejecución mejorado es igual al tiempo que no se usa la mejora mas el tiempo que si usa la mejora.</a:t>
            </a:r>
            <a:endParaRPr/>
          </a:p>
          <a:p>
            <a:pPr indent="-140335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40335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" name="Google Shape;102;p10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433762"/>
            <a:ext cx="81534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109" name="Google Shape;109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" name="Google Shape;111;p1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Tiempo de ejecución original: 60 segundos.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Mejora: 20 segundos se hacen ahora en 12.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Fracción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20/60 = 0.333.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Speedup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20/12 = 1.667.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Tiempo de ejecución con la mejora: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60 x ((1 – 0.333) + 0.333/1.667) =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60 x (0.667 + 0.2) =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60 x (0.867) =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	52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119" name="Google Shape;119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p12"/>
          <p:cNvSpPr txBox="1"/>
          <p:nvPr>
            <p:ph idx="4294967295"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Speedup global</a:t>
            </a:r>
            <a:endParaRPr/>
          </a:p>
        </p:txBody>
      </p:sp>
      <p:sp>
        <p:nvSpPr>
          <p:cNvPr id="122" name="Google Shape;122;p12"/>
          <p:cNvSpPr txBox="1"/>
          <p:nvPr>
            <p:ph idx="4294967295" type="body"/>
          </p:nvPr>
        </p:nvSpPr>
        <p:spPr>
          <a:xfrm>
            <a:off x="457200" y="1935162"/>
            <a:ext cx="80772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 speedup global es:</a:t>
            </a:r>
            <a:endParaRPr/>
          </a:p>
        </p:txBody>
      </p:sp>
      <p:pic>
        <p:nvPicPr>
          <p:cNvPr id="123" name="Google Shape;123;p12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2590800"/>
            <a:ext cx="4891087" cy="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2"/>
          <p:cNvSpPr txBox="1"/>
          <p:nvPr/>
        </p:nvSpPr>
        <p:spPr>
          <a:xfrm>
            <a:off x="457200" y="3657600"/>
            <a:ext cx="80772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Alternativamente:</a:t>
            </a:r>
            <a:endParaRPr/>
          </a:p>
        </p:txBody>
      </p:sp>
      <p:pic>
        <p:nvPicPr>
          <p:cNvPr id="125" name="Google Shape;125;p12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4389437"/>
            <a:ext cx="5192712" cy="109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132" name="Google Shape;132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1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Fracción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20/60 = 0.333.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Speedup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mejora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20/12 = 1.667.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Tiempo de ejecución original: 60 segundos.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Tiempo de ejecución con la mejora: 52 segundos.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Speedup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global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60 / 52 = 1.15.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Speedup</a:t>
            </a:r>
            <a:r>
              <a:rPr b="0" baseline="-2500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global</a:t>
            </a: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1 / ((1 – 0.333) + (0.333 / 1.667)) = 1.15.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142" name="Google Shape;142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Otro ejemplo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Un programa tarda 100 segundos en correr.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El programa pasa 80 segundos en un procedimiento.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¿Qué tanto se debe mejorar ese procedimiento para que todo el programa corra 5 veces más rápido?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Sonora</a:t>
            </a:r>
            <a:endParaRPr/>
          </a:p>
        </p:txBody>
      </p:sp>
      <p:sp>
        <p:nvSpPr>
          <p:cNvPr id="152" name="Google Shape;152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Arquitectura de Computadoras</a:t>
            </a:r>
            <a:endParaRPr/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15"/>
          <p:cNvSpPr txBox="1"/>
          <p:nvPr>
            <p:ph idx="4294967295"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Otro ejemplo</a:t>
            </a:r>
            <a:endParaRPr/>
          </a:p>
        </p:txBody>
      </p:sp>
      <p:sp>
        <p:nvSpPr>
          <p:cNvPr id="155" name="Google Shape;155;p15"/>
          <p:cNvSpPr txBox="1"/>
          <p:nvPr>
            <p:ph idx="4294967295" type="body"/>
          </p:nvPr>
        </p:nvSpPr>
        <p:spPr>
          <a:xfrm>
            <a:off x="457200" y="1935162"/>
            <a:ext cx="81534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Usamos la ley de Amdahl:</a:t>
            </a:r>
            <a:endParaRPr/>
          </a:p>
          <a:p>
            <a:pPr indent="-140335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40335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Tiempo de ejecución original: 100 segundos.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Tiempo de ejecución nuevo: 20 segundos.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Fracción mejorada: 80 / 100 = 0.8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Falta por saber el speedup de la mejora.</a:t>
            </a:r>
            <a:endParaRPr/>
          </a:p>
        </p:txBody>
      </p:sp>
      <p:pic>
        <p:nvPicPr>
          <p:cNvPr id="156" name="Google Shape;156;p15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2514600"/>
            <a:ext cx="8001000" cy="6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Flow">
  <a:themeElements>
    <a:clrScheme name="1_Flow">
      <a:dk1>
        <a:srgbClr val="FFFFFF"/>
      </a:dk1>
      <a:lt1>
        <a:srgbClr val="000000"/>
      </a:lt1>
      <a:dk2>
        <a:srgbClr val="DBF5F9"/>
      </a:dk2>
      <a:lt2>
        <a:srgbClr val="04617B"/>
      </a:lt2>
      <a:accent1>
        <a:srgbClr val="0F6FC6"/>
      </a:accent1>
      <a:accent2>
        <a:srgbClr val="009DD9"/>
      </a:accent2>
      <a:accent3>
        <a:srgbClr val="000000"/>
      </a:accent3>
      <a:accent4>
        <a:srgbClr val="0F6FC6"/>
      </a:accent4>
      <a:accent5>
        <a:srgbClr val="009DD9"/>
      </a:accent5>
      <a:accent6>
        <a:srgbClr val="000000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FF0000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F6FC6"/>
      </a:accent4>
      <a:accent5>
        <a:srgbClr val="009DD9"/>
      </a:accent5>
      <a:accent6>
        <a:srgbClr val="FFFFFF"/>
      </a:accent6>
      <a:hlink>
        <a:srgbClr val="0000FF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