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6" d="100"/>
          <a:sy n="96" d="100"/>
        </p:scale>
        <p:origin x="106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9608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1319723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7263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3659825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313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227357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4196856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294681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3703918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D42E06-81D6-4E10-8B96-C25F94CBA59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2503581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D42E06-81D6-4E10-8B96-C25F94CBA592}"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1325700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D42E06-81D6-4E10-8B96-C25F94CBA592}" type="datetimeFigureOut">
              <a:rPr lang="en-IN" smtClean="0"/>
              <a:t>08-04-2025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424532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D42E06-81D6-4E10-8B96-C25F94CBA592}" type="datetimeFigureOut">
              <a:rPr lang="en-IN" smtClean="0"/>
              <a:t>08-04-2025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149733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D42E06-81D6-4E10-8B96-C25F94CBA592}" type="datetimeFigureOut">
              <a:rPr lang="en-IN" smtClean="0"/>
              <a:t>08-04-2025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245460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D42E06-81D6-4E10-8B96-C25F94CBA592}"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3561354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D42E06-81D6-4E10-8B96-C25F94CBA592}"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37D4BF-885B-4DD0-A9D1-6881D202953E}" type="slidenum">
              <a:rPr lang="en-IN" smtClean="0"/>
              <a:t>‹#›</a:t>
            </a:fld>
            <a:endParaRPr lang="en-IN"/>
          </a:p>
        </p:txBody>
      </p:sp>
    </p:spTree>
    <p:extLst>
      <p:ext uri="{BB962C8B-B14F-4D97-AF65-F5344CB8AC3E}">
        <p14:creationId xmlns:p14="http://schemas.microsoft.com/office/powerpoint/2010/main" val="280269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D42E06-81D6-4E10-8B96-C25F94CBA592}" type="datetimeFigureOut">
              <a:rPr lang="en-IN" smtClean="0"/>
              <a:t>08-04-2025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37D4BF-885B-4DD0-A9D1-6881D202953E}" type="slidenum">
              <a:rPr lang="en-IN" smtClean="0"/>
              <a:t>‹#›</a:t>
            </a:fld>
            <a:endParaRPr lang="en-IN"/>
          </a:p>
        </p:txBody>
      </p:sp>
    </p:spTree>
    <p:extLst>
      <p:ext uri="{BB962C8B-B14F-4D97-AF65-F5344CB8AC3E}">
        <p14:creationId xmlns:p14="http://schemas.microsoft.com/office/powerpoint/2010/main" val="41096162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88601-18CF-A161-6205-4BE40FEF79D1}"/>
              </a:ext>
            </a:extLst>
          </p:cNvPr>
          <p:cNvSpPr>
            <a:spLocks noGrp="1"/>
          </p:cNvSpPr>
          <p:nvPr>
            <p:ph type="ctrTitle"/>
          </p:nvPr>
        </p:nvSpPr>
        <p:spPr/>
        <p:txBody>
          <a:bodyPr/>
          <a:lstStyle/>
          <a:p>
            <a:pPr algn="ctr"/>
            <a:r>
              <a:rPr lang="en-US" sz="5400" dirty="0">
                <a:solidFill>
                  <a:schemeClr val="tx1">
                    <a:lumMod val="65000"/>
                    <a:lumOff val="35000"/>
                  </a:schemeClr>
                </a:solidFill>
                <a:latin typeface="Times New Roman" panose="02020603050405020304" pitchFamily="18" charset="0"/>
                <a:cs typeface="Times New Roman" panose="02020603050405020304" pitchFamily="18" charset="0"/>
              </a:rPr>
              <a:t>Credit Card Fraud Detection Using Machine</a:t>
            </a:r>
            <a:br>
              <a:rPr lang="en-US" sz="5400" dirty="0">
                <a:solidFill>
                  <a:schemeClr val="tx1">
                    <a:lumMod val="65000"/>
                    <a:lumOff val="35000"/>
                  </a:schemeClr>
                </a:solidFill>
                <a:latin typeface="Times New Roman" panose="02020603050405020304" pitchFamily="18" charset="0"/>
                <a:cs typeface="Times New Roman" panose="02020603050405020304" pitchFamily="18" charset="0"/>
              </a:rPr>
            </a:br>
            <a:r>
              <a:rPr lang="en-US" sz="5400" dirty="0">
                <a:solidFill>
                  <a:schemeClr val="tx1">
                    <a:lumMod val="65000"/>
                    <a:lumOff val="35000"/>
                  </a:schemeClr>
                </a:solidFill>
                <a:latin typeface="Times New Roman" panose="02020603050405020304" pitchFamily="18" charset="0"/>
                <a:cs typeface="Times New Roman" panose="02020603050405020304" pitchFamily="18" charset="0"/>
              </a:rPr>
              <a:t>Learning</a:t>
            </a:r>
            <a:endParaRPr lang="en-IN"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88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2822D-E6B1-47D5-88FD-338E4E90D171}"/>
              </a:ext>
            </a:extLst>
          </p:cNvPr>
          <p:cNvSpPr>
            <a:spLocks noGrp="1"/>
          </p:cNvSpPr>
          <p:nvPr>
            <p:ph type="title"/>
          </p:nvPr>
        </p:nvSpPr>
        <p:spPr>
          <a:xfrm>
            <a:off x="677334" y="327991"/>
            <a:ext cx="8596668" cy="815009"/>
          </a:xfrm>
        </p:spPr>
        <p:txBody>
          <a:bodyPr/>
          <a:lstStyle/>
          <a:p>
            <a:r>
              <a:rPr lang="en-US" dirty="0">
                <a:solidFill>
                  <a:schemeClr val="tx1">
                    <a:lumMod val="65000"/>
                    <a:lumOff val="35000"/>
                  </a:schemeClr>
                </a:solidFill>
              </a:rPr>
              <a:t>Overview</a:t>
            </a:r>
            <a:endParaRPr lang="en-IN"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27A18A1B-CCCC-AF91-1D3E-BFD84A2942D8}"/>
              </a:ext>
            </a:extLst>
          </p:cNvPr>
          <p:cNvSpPr>
            <a:spLocks noGrp="1"/>
          </p:cNvSpPr>
          <p:nvPr>
            <p:ph idx="1"/>
          </p:nvPr>
        </p:nvSpPr>
        <p:spPr>
          <a:xfrm>
            <a:off x="677334" y="1003853"/>
            <a:ext cx="8596668" cy="5625548"/>
          </a:xfrm>
        </p:spPr>
        <p:txBody>
          <a:bodyPr>
            <a:normAutofit/>
          </a:bodyPr>
          <a:lstStyle/>
          <a:p>
            <a:r>
              <a:rPr lang="en-US" sz="1600" b="1" dirty="0">
                <a:solidFill>
                  <a:schemeClr val="tx1"/>
                </a:solidFill>
              </a:rPr>
              <a:t>Problem statement</a:t>
            </a:r>
            <a:r>
              <a:rPr lang="en-US" dirty="0"/>
              <a:t>: </a:t>
            </a:r>
          </a:p>
          <a:p>
            <a:pPr marL="0" indent="0">
              <a:buNone/>
            </a:pPr>
            <a:r>
              <a:rPr lang="en-US" sz="1400" dirty="0">
                <a:latin typeface="Times New Roman" panose="02020603050405020304" pitchFamily="18" charset="0"/>
                <a:cs typeface="Times New Roman" panose="02020603050405020304" pitchFamily="18" charset="0"/>
              </a:rPr>
              <a:t>	The increasing prevalence of credit card fraud in the digital era necessitates the development of robust and efficient fraud detection systems. This project aims to  develop a machine-learning model to detect credit card fraud. The model will be trained on a dataset of historical credit card transactions and evaluated on a holdout dataset of  unseen transactions.</a:t>
            </a:r>
          </a:p>
          <a:p>
            <a:r>
              <a:rPr lang="en-US" sz="1600" b="1" dirty="0">
                <a:solidFill>
                  <a:schemeClr val="tx1"/>
                </a:solidFill>
              </a:rPr>
              <a:t>Business Problem Overview:</a:t>
            </a:r>
          </a:p>
          <a:p>
            <a:pPr marL="0" indent="0">
              <a:buNone/>
            </a:pPr>
            <a:r>
              <a:rPr lang="en-US" sz="1600" b="1" dirty="0">
                <a:solidFill>
                  <a:schemeClr val="tx1"/>
                </a:solidFill>
              </a:rPr>
              <a:t>	</a:t>
            </a:r>
            <a:r>
              <a:rPr lang="en-US" sz="1400" dirty="0">
                <a:latin typeface="Times New Roman" panose="02020603050405020304" pitchFamily="18" charset="0"/>
                <a:cs typeface="Times New Roman" panose="02020603050405020304" pitchFamily="18" charset="0"/>
              </a:rPr>
              <a:t>For many banks, retaining high profitable customers is the number one business goal. Banking fraud, however, poses a significant threat to this goal for different banks. In terms of substantial financial losses, trust and credibility, this is a concerning issue to both banks and customers alike.</a:t>
            </a:r>
          </a:p>
          <a:p>
            <a:pPr marL="0" indent="0">
              <a:buNone/>
            </a:pPr>
            <a:r>
              <a:rPr lang="en-US" sz="1400" dirty="0">
                <a:latin typeface="Times New Roman" panose="02020603050405020304" pitchFamily="18" charset="0"/>
                <a:cs typeface="Times New Roman" panose="02020603050405020304" pitchFamily="18" charset="0"/>
              </a:rPr>
              <a:t>	It has been estimated by Nilson report that by 2020 the banking frauds would account to $30 billion worldwide. With the rise in digital payment channels, the number of fraudulent transactions is also increasing with new and different ways.</a:t>
            </a:r>
          </a:p>
          <a:p>
            <a:pPr marL="0" indent="0">
              <a:buNone/>
            </a:pPr>
            <a:r>
              <a:rPr lang="en-US" sz="1400" dirty="0">
                <a:latin typeface="Times New Roman" panose="02020603050405020304" pitchFamily="18" charset="0"/>
                <a:cs typeface="Times New Roman" panose="02020603050405020304" pitchFamily="18" charset="0"/>
              </a:rPr>
              <a:t>	In the banking industry, credit card fraud detection using machine learning is not just a trend but a necessity for them to put proactive monitoring and fraud prevention mechanisms in place. Machine learning is helping these institutions to reduce time-consuming manual reviews, costly chargebacks and fees, and denials of legitimate transactions.</a:t>
            </a:r>
          </a:p>
          <a:p>
            <a:r>
              <a:rPr lang="en-US" sz="1600" b="1" dirty="0">
                <a:solidFill>
                  <a:schemeClr val="tx1"/>
                </a:solidFill>
                <a:latin typeface="Times New Roman" panose="02020603050405020304" pitchFamily="18" charset="0"/>
                <a:cs typeface="Times New Roman" panose="02020603050405020304" pitchFamily="18" charset="0"/>
              </a:rPr>
              <a:t>Project Goal</a:t>
            </a:r>
            <a:r>
              <a:rPr lang="en-US" sz="1800" b="1" dirty="0">
                <a:solidFill>
                  <a:schemeClr val="tx1"/>
                </a:solidFill>
                <a:latin typeface="Times New Roman" panose="02020603050405020304" pitchFamily="18" charset="0"/>
                <a:cs typeface="Times New Roman" panose="02020603050405020304" pitchFamily="18" charset="0"/>
              </a:rPr>
              <a:t>: </a:t>
            </a:r>
          </a:p>
          <a:p>
            <a:pPr marL="0" indent="0">
              <a:buNone/>
            </a:pPr>
            <a:r>
              <a:rPr lang="en-US" b="1" dirty="0">
                <a:solidFill>
                  <a:schemeClr val="tx1"/>
                </a:solidFill>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main aim of this project is the detection of fraudulent credit card transactions, as it is essential to figure out the fraudulent transactions so that customers do not get charged for the purchase of products that they did not buy.</a:t>
            </a:r>
          </a:p>
          <a:p>
            <a:endParaRPr lang="en-US" dirty="0"/>
          </a:p>
          <a:p>
            <a:endParaRPr lang="en-IN" dirty="0"/>
          </a:p>
          <a:p>
            <a:endParaRPr lang="en-IN" dirty="0"/>
          </a:p>
          <a:p>
            <a:endParaRPr lang="en-IN" dirty="0"/>
          </a:p>
          <a:p>
            <a:pPr marL="0" indent="0">
              <a:buNone/>
            </a:pPr>
            <a:endParaRPr lang="en-IN" dirty="0"/>
          </a:p>
        </p:txBody>
      </p:sp>
    </p:spTree>
    <p:extLst>
      <p:ext uri="{BB962C8B-B14F-4D97-AF65-F5344CB8AC3E}">
        <p14:creationId xmlns:p14="http://schemas.microsoft.com/office/powerpoint/2010/main" val="3464161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FA09-0D4B-C264-7607-6F7DA9F3D195}"/>
              </a:ext>
            </a:extLst>
          </p:cNvPr>
          <p:cNvSpPr>
            <a:spLocks noGrp="1"/>
          </p:cNvSpPr>
          <p:nvPr>
            <p:ph type="title"/>
          </p:nvPr>
        </p:nvSpPr>
        <p:spPr/>
        <p:txBody>
          <a:bodyPr/>
          <a:lstStyle/>
          <a:p>
            <a:r>
              <a:rPr lang="en-IN" dirty="0">
                <a:solidFill>
                  <a:schemeClr val="tx1">
                    <a:lumMod val="65000"/>
                    <a:lumOff val="35000"/>
                  </a:schemeClr>
                </a:solidFill>
              </a:rPr>
              <a:t>Data Description</a:t>
            </a:r>
          </a:p>
        </p:txBody>
      </p:sp>
      <p:sp>
        <p:nvSpPr>
          <p:cNvPr id="3" name="Content Placeholder 2">
            <a:extLst>
              <a:ext uri="{FF2B5EF4-FFF2-40B4-BE49-F238E27FC236}">
                <a16:creationId xmlns:a16="http://schemas.microsoft.com/office/drawing/2014/main" id="{7EDA4F0D-2927-67E6-F295-0BAAC715E24F}"/>
              </a:ext>
            </a:extLst>
          </p:cNvPr>
          <p:cNvSpPr>
            <a:spLocks noGrp="1"/>
          </p:cNvSpPr>
          <p:nvPr>
            <p:ph idx="1"/>
          </p:nvPr>
        </p:nvSpPr>
        <p:spPr/>
        <p:txBody>
          <a:bodyPr/>
          <a:lstStyle/>
          <a:p>
            <a:r>
              <a:rPr lang="en-US" sz="1600" b="1" dirty="0">
                <a:solidFill>
                  <a:schemeClr val="tx1"/>
                </a:solidFill>
                <a:latin typeface="Times New Roman" panose="02020603050405020304" pitchFamily="18" charset="0"/>
                <a:cs typeface="Times New Roman" panose="02020603050405020304" pitchFamily="18" charset="0"/>
              </a:rPr>
              <a:t>Data Description</a:t>
            </a:r>
            <a:r>
              <a:rPr lang="en-US" sz="16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dataset was retrieved from an open-source website, Kaggle.com. It con- </a:t>
            </a:r>
            <a:r>
              <a:rPr lang="en-US" sz="1400" dirty="0" err="1">
                <a:latin typeface="Times New Roman" panose="02020603050405020304" pitchFamily="18" charset="0"/>
                <a:cs typeface="Times New Roman" panose="02020603050405020304" pitchFamily="18" charset="0"/>
              </a:rPr>
              <a:t>tains</a:t>
            </a:r>
            <a:r>
              <a:rPr lang="en-US" sz="1400" dirty="0">
                <a:latin typeface="Times New Roman" panose="02020603050405020304" pitchFamily="18" charset="0"/>
                <a:cs typeface="Times New Roman" panose="02020603050405020304" pitchFamily="18" charset="0"/>
              </a:rPr>
              <a:t> data on transactions made in 2013 by European credit card users in two days only. The dataset consists of 31 attributes and 284,808 rows.</a:t>
            </a:r>
          </a:p>
          <a:p>
            <a:endParaRPr lang="en-US" sz="1600" dirty="0">
              <a:latin typeface="Times New Roman" panose="02020603050405020304" pitchFamily="18" charset="0"/>
              <a:cs typeface="Times New Roman" panose="02020603050405020304" pitchFamily="18" charset="0"/>
            </a:endParaRPr>
          </a:p>
          <a:p>
            <a:pPr lvl="1"/>
            <a:r>
              <a:rPr lang="en-US" sz="1400" dirty="0">
                <a:latin typeface="Times New Roman" panose="02020603050405020304" pitchFamily="18" charset="0"/>
                <a:cs typeface="Times New Roman" panose="02020603050405020304" pitchFamily="18" charset="0"/>
              </a:rPr>
              <a:t>Twenty-eight attributes are numeric variables that, due to the confidentiality and privacy of the customers.</a:t>
            </a:r>
          </a:p>
          <a:p>
            <a:pPr lvl="1"/>
            <a:r>
              <a:rPr lang="en-US" sz="1400" dirty="0">
                <a:latin typeface="Times New Roman" panose="02020603050405020304" pitchFamily="18" charset="0"/>
                <a:cs typeface="Times New Roman" panose="02020603050405020304" pitchFamily="18" charset="0"/>
              </a:rPr>
              <a:t>Time: which contains the elapsed seconds between the first and other transactions of each Attribute.</a:t>
            </a:r>
          </a:p>
          <a:p>
            <a:pPr lvl="1"/>
            <a:r>
              <a:rPr lang="en-US" sz="1400" dirty="0">
                <a:latin typeface="Times New Roman" panose="02020603050405020304" pitchFamily="18" charset="0"/>
                <a:cs typeface="Times New Roman" panose="02020603050405020304" pitchFamily="18" charset="0"/>
              </a:rPr>
              <a:t>Amount : Which is the amount of each transaction</a:t>
            </a:r>
          </a:p>
          <a:p>
            <a:pPr lvl="1"/>
            <a:r>
              <a:rPr lang="en-US" sz="1400" dirty="0">
                <a:latin typeface="Times New Roman" panose="02020603050405020304" pitchFamily="18" charset="0"/>
                <a:cs typeface="Times New Roman" panose="02020603050405020304" pitchFamily="18" charset="0"/>
              </a:rPr>
              <a:t>Class : which contains binary variables where</a:t>
            </a:r>
            <a:r>
              <a:rPr lang="en-US" sz="1400" b="1" dirty="0">
                <a:latin typeface="Times New Roman" panose="02020603050405020304" pitchFamily="18" charset="0"/>
                <a:cs typeface="Times New Roman" panose="02020603050405020304" pitchFamily="18" charset="0"/>
              </a:rPr>
              <a:t> 1 </a:t>
            </a:r>
            <a:r>
              <a:rPr lang="en-US" sz="1400" dirty="0">
                <a:latin typeface="Times New Roman" panose="02020603050405020304" pitchFamily="18" charset="0"/>
                <a:cs typeface="Times New Roman" panose="02020603050405020304" pitchFamily="18" charset="0"/>
              </a:rPr>
              <a:t>is a case of fraudulent transaction, and </a:t>
            </a:r>
            <a:r>
              <a:rPr lang="en-US" sz="1400" b="1" dirty="0">
                <a:latin typeface="Times New Roman" panose="02020603050405020304" pitchFamily="18" charset="0"/>
                <a:cs typeface="Times New Roman" panose="02020603050405020304" pitchFamily="18" charset="0"/>
              </a:rPr>
              <a:t>0</a:t>
            </a:r>
            <a:r>
              <a:rPr lang="en-US" sz="1400" dirty="0">
                <a:latin typeface="Times New Roman" panose="02020603050405020304" pitchFamily="18" charset="0"/>
                <a:cs typeface="Times New Roman" panose="02020603050405020304" pitchFamily="18" charset="0"/>
              </a:rPr>
              <a:t> is not as case of fraudulent transaction.</a:t>
            </a:r>
          </a:p>
          <a:p>
            <a:r>
              <a:rPr lang="fi-FI" sz="1600" b="1" dirty="0">
                <a:solidFill>
                  <a:schemeClr val="tx1"/>
                </a:solidFill>
                <a:latin typeface="Times New Roman" panose="02020603050405020304" pitchFamily="18" charset="0"/>
                <a:cs typeface="Times New Roman" panose="02020603050405020304" pitchFamily="18" charset="0"/>
              </a:rPr>
              <a:t>Dataset</a:t>
            </a:r>
            <a:r>
              <a:rPr lang="fi-FI" sz="1800" b="1" dirty="0">
                <a:latin typeface="Times New Roman" panose="02020603050405020304" pitchFamily="18" charset="0"/>
                <a:cs typeface="Times New Roman" panose="02020603050405020304" pitchFamily="18" charset="0"/>
              </a:rPr>
              <a:t>: </a:t>
            </a:r>
            <a:r>
              <a:rPr lang="fi-FI" sz="1400" dirty="0">
                <a:latin typeface="Times New Roman" panose="02020603050405020304" pitchFamily="18" charset="0"/>
                <a:cs typeface="Times New Roman" panose="02020603050405020304" pitchFamily="18" charset="0"/>
              </a:rPr>
              <a:t>https://www.kaggle.com/datasets/mlg-ulb/creditcardfraud</a:t>
            </a:r>
            <a:endParaRPr lang="en-US" sz="1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06595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4FCD5-0461-8BE4-51A8-3207D9EFE483}"/>
              </a:ext>
            </a:extLst>
          </p:cNvPr>
          <p:cNvSpPr>
            <a:spLocks noGrp="1"/>
          </p:cNvSpPr>
          <p:nvPr>
            <p:ph type="title"/>
          </p:nvPr>
        </p:nvSpPr>
        <p:spPr>
          <a:xfrm>
            <a:off x="677334" y="261730"/>
            <a:ext cx="8596668" cy="851453"/>
          </a:xfrm>
        </p:spPr>
        <p:txBody>
          <a:bodyPr/>
          <a:lstStyle/>
          <a:p>
            <a:r>
              <a:rPr lang="en-US" dirty="0">
                <a:solidFill>
                  <a:schemeClr val="tx1">
                    <a:lumMod val="65000"/>
                    <a:lumOff val="35000"/>
                  </a:schemeClr>
                </a:solidFill>
              </a:rPr>
              <a:t>Methodology</a:t>
            </a:r>
            <a:endParaRPr lang="en-IN"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1A0C938A-E8A7-2F39-E2B4-87694C61DBE5}"/>
              </a:ext>
            </a:extLst>
          </p:cNvPr>
          <p:cNvSpPr>
            <a:spLocks noGrp="1"/>
          </p:cNvSpPr>
          <p:nvPr>
            <p:ph idx="1"/>
          </p:nvPr>
        </p:nvSpPr>
        <p:spPr>
          <a:xfrm>
            <a:off x="677334" y="755374"/>
            <a:ext cx="8596668" cy="5913783"/>
          </a:xfrm>
        </p:spPr>
        <p:txBody>
          <a:bodyPr>
            <a:normAutofit fontScale="25000" lnSpcReduction="20000"/>
          </a:bodyPr>
          <a:lstStyle/>
          <a:p>
            <a:pPr marL="0" indent="0">
              <a:buNone/>
            </a:pPr>
            <a:endParaRPr lang="en-US" sz="1400" b="1" dirty="0">
              <a:solidFill>
                <a:schemeClr val="tx1"/>
              </a:solidFill>
            </a:endParaRPr>
          </a:p>
          <a:p>
            <a:r>
              <a:rPr lang="en-US" sz="6400" b="1" dirty="0">
                <a:solidFill>
                  <a:schemeClr val="tx1"/>
                </a:solidFill>
                <a:latin typeface="Times New Roman" panose="02020603050405020304" pitchFamily="18" charset="0"/>
                <a:cs typeface="Times New Roman" panose="02020603050405020304" pitchFamily="18" charset="0"/>
              </a:rPr>
              <a:t>Data collection:</a:t>
            </a:r>
          </a:p>
          <a:p>
            <a:pPr marL="0" indent="0">
              <a:buNone/>
            </a:pPr>
            <a:r>
              <a:rPr lang="en-US" sz="6400" dirty="0">
                <a:solidFill>
                  <a:schemeClr val="tx1"/>
                </a:solidFill>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first phase involves collecting a dataset of historical credit card transactions. The dataset will be sourced from Kaggle.com, a popular platform for datasets and machine learning challenges.</a:t>
            </a:r>
          </a:p>
          <a:p>
            <a:r>
              <a:rPr lang="en-US" sz="6400" b="1" dirty="0">
                <a:solidFill>
                  <a:schemeClr val="tx1"/>
                </a:solidFill>
                <a:latin typeface="Times New Roman" panose="02020603050405020304" pitchFamily="18" charset="0"/>
                <a:cs typeface="Times New Roman" panose="02020603050405020304" pitchFamily="18" charset="0"/>
              </a:rPr>
              <a:t>Data Cleaning</a:t>
            </a:r>
            <a:r>
              <a:rPr lang="en-US" sz="6400" b="1" dirty="0">
                <a:latin typeface="Times New Roman" panose="02020603050405020304" pitchFamily="18" charset="0"/>
                <a:cs typeface="Times New Roman" panose="02020603050405020304" pitchFamily="18" charset="0"/>
              </a:rPr>
              <a:t>:</a:t>
            </a:r>
            <a:endParaRPr lang="en-US" sz="6400" b="1" dirty="0">
              <a:solidFill>
                <a:schemeClr val="tx1"/>
              </a:solidFill>
              <a:latin typeface="Times New Roman" panose="02020603050405020304" pitchFamily="18" charset="0"/>
              <a:cs typeface="Times New Roman" panose="02020603050405020304" pitchFamily="18" charset="0"/>
            </a:endParaRPr>
          </a:p>
          <a:p>
            <a:pPr marL="0" indent="0">
              <a:lnSpc>
                <a:spcPct val="170000"/>
              </a:lnSpc>
              <a:buNone/>
            </a:pPr>
            <a:r>
              <a:rPr lang="en-US" sz="2800"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Impute the missing values with the column's mean, median, or mode.</a:t>
            </a:r>
          </a:p>
          <a:p>
            <a:pPr marL="0" indent="0">
              <a:buNone/>
            </a:pPr>
            <a:r>
              <a:rPr lang="en-US" sz="5600" dirty="0">
                <a:latin typeface="Times New Roman" panose="02020603050405020304" pitchFamily="18" charset="0"/>
                <a:cs typeface="Times New Roman" panose="02020603050405020304" pitchFamily="18" charset="0"/>
              </a:rPr>
              <a:t>	Drop the rows with missing values.</a:t>
            </a:r>
          </a:p>
          <a:p>
            <a:pPr marL="0" indent="0">
              <a:buNone/>
            </a:pPr>
            <a:r>
              <a:rPr lang="en-US" sz="5600" dirty="0">
                <a:latin typeface="Times New Roman" panose="02020603050405020304" pitchFamily="18" charset="0"/>
                <a:cs typeface="Times New Roman" panose="02020603050405020304" pitchFamily="18" charset="0"/>
              </a:rPr>
              <a:t>	Use a machine learning model to predict the missing values like </a:t>
            </a:r>
            <a:r>
              <a:rPr lang="en-US" sz="5600" dirty="0" err="1">
                <a:latin typeface="Times New Roman" panose="02020603050405020304" pitchFamily="18" charset="0"/>
                <a:cs typeface="Times New Roman" panose="02020603050405020304" pitchFamily="18" charset="0"/>
              </a:rPr>
              <a:t>isnull</a:t>
            </a:r>
            <a:r>
              <a:rPr lang="en-US" sz="5600" dirty="0">
                <a:latin typeface="Times New Roman" panose="02020603050405020304" pitchFamily="18" charset="0"/>
                <a:cs typeface="Times New Roman" panose="02020603050405020304" pitchFamily="18" charset="0"/>
              </a:rPr>
              <a:t>() and heatmap().</a:t>
            </a:r>
            <a:endParaRPr lang="en-US" sz="5600" b="1" dirty="0">
              <a:latin typeface="Times New Roman" panose="02020603050405020304" pitchFamily="18" charset="0"/>
              <a:cs typeface="Times New Roman" panose="02020603050405020304" pitchFamily="18" charset="0"/>
            </a:endParaRPr>
          </a:p>
          <a:p>
            <a:r>
              <a:rPr lang="en-US" sz="6400" b="1" dirty="0">
                <a:solidFill>
                  <a:schemeClr val="tx1"/>
                </a:solidFill>
                <a:latin typeface="Times New Roman" panose="02020603050405020304" pitchFamily="18" charset="0"/>
                <a:cs typeface="Times New Roman" panose="02020603050405020304" pitchFamily="18" charset="0"/>
              </a:rPr>
              <a:t>Normalize the data:</a:t>
            </a:r>
            <a:endParaRPr lang="en-US" sz="6400" dirty="0">
              <a:solidFill>
                <a:schemeClr val="tx1"/>
              </a:solidFill>
              <a:latin typeface="Times New Roman" panose="02020603050405020304" pitchFamily="18" charset="0"/>
              <a:cs typeface="Times New Roman" panose="02020603050405020304" pitchFamily="18" charset="0"/>
            </a:endParaRPr>
          </a:p>
          <a:p>
            <a:pPr marL="0" indent="0">
              <a:lnSpc>
                <a:spcPct val="170000"/>
              </a:lnSpc>
              <a:buNone/>
            </a:pPr>
            <a:r>
              <a:rPr lang="en-US" sz="2800"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Normalization is scaling the data so that all features have similar values. This can improve the performance of machine learning models by making the parts more comparable.</a:t>
            </a:r>
          </a:p>
          <a:p>
            <a:r>
              <a:rPr lang="en-US" sz="6400" b="1" dirty="0">
                <a:solidFill>
                  <a:schemeClr val="tx1"/>
                </a:solidFill>
                <a:latin typeface="Times New Roman" panose="02020603050405020304" pitchFamily="18" charset="0"/>
                <a:cs typeface="Times New Roman" panose="02020603050405020304" pitchFamily="18" charset="0"/>
              </a:rPr>
              <a:t>Model training:</a:t>
            </a:r>
          </a:p>
          <a:p>
            <a:pPr marL="0" indent="0">
              <a:buNone/>
            </a:pPr>
            <a:r>
              <a:rPr lang="en-US" sz="2800"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second phase will involve training the machine learning model on the collected data.</a:t>
            </a:r>
          </a:p>
          <a:p>
            <a:pPr marL="0" indent="0">
              <a:buNone/>
            </a:pPr>
            <a:r>
              <a:rPr lang="en-US" sz="5600" dirty="0">
                <a:latin typeface="Times New Roman" panose="02020603050405020304" pitchFamily="18" charset="0"/>
                <a:cs typeface="Times New Roman" panose="02020603050405020304" pitchFamily="18" charset="0"/>
              </a:rPr>
              <a:t>	The model will be prepared using a supervised learning algorithm like Logistic Regression</a:t>
            </a:r>
            <a:r>
              <a:rPr lang="en-US" sz="2800"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and Random Forest</a:t>
            </a:r>
          </a:p>
          <a:p>
            <a:r>
              <a:rPr lang="en-US" sz="6400" b="1" dirty="0">
                <a:solidFill>
                  <a:schemeClr val="tx1"/>
                </a:solidFill>
                <a:latin typeface="Times New Roman" panose="02020603050405020304" pitchFamily="18" charset="0"/>
                <a:cs typeface="Times New Roman" panose="02020603050405020304" pitchFamily="18" charset="0"/>
              </a:rPr>
              <a:t>Model evaluation:</a:t>
            </a:r>
          </a:p>
          <a:p>
            <a:pPr marL="0" indent="0">
              <a:lnSpc>
                <a:spcPct val="170000"/>
              </a:lnSpc>
              <a:buNone/>
            </a:pPr>
            <a:r>
              <a:rPr lang="en-US" sz="2800" dirty="0">
                <a:latin typeface="Times New Roman" panose="02020603050405020304" pitchFamily="18" charset="0"/>
                <a:cs typeface="Times New Roman" panose="02020603050405020304" pitchFamily="18" charset="0"/>
              </a:rPr>
              <a:t>	</a:t>
            </a:r>
            <a:r>
              <a:rPr lang="en-US" sz="5600" dirty="0">
                <a:latin typeface="Times New Roman" panose="02020603050405020304" pitchFamily="18" charset="0"/>
                <a:cs typeface="Times New Roman" panose="02020603050405020304" pitchFamily="18" charset="0"/>
              </a:rPr>
              <a:t>The third phase will involve evaluating the machine learning model's performance on a holdout dataset of unseen transactions. The model's performance will be evaluated using accuracy, precision, and recall metrics.</a:t>
            </a:r>
          </a:p>
          <a:p>
            <a:pPr marL="0" indent="0">
              <a:buNone/>
            </a:pPr>
            <a:endParaRPr lang="en-US" sz="5600" b="1" dirty="0">
              <a:latin typeface="Times New Roman" panose="02020603050405020304" pitchFamily="18" charset="0"/>
              <a:cs typeface="Times New Roman" panose="02020603050405020304" pitchFamily="18" charset="0"/>
            </a:endParaRPr>
          </a:p>
          <a:p>
            <a:pPr marL="0" indent="0">
              <a:buNone/>
            </a:pPr>
            <a:endParaRPr lang="en-US" sz="1400" b="1" dirty="0">
              <a:solidFill>
                <a:schemeClr val="tx1"/>
              </a:solidFill>
            </a:endParaRPr>
          </a:p>
        </p:txBody>
      </p:sp>
    </p:spTree>
    <p:extLst>
      <p:ext uri="{BB962C8B-B14F-4D97-AF65-F5344CB8AC3E}">
        <p14:creationId xmlns:p14="http://schemas.microsoft.com/office/powerpoint/2010/main" val="405596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5D39E1-5D8E-EC9F-DE0A-A17676D49671}"/>
              </a:ext>
            </a:extLst>
          </p:cNvPr>
          <p:cNvSpPr>
            <a:spLocks noGrp="1"/>
          </p:cNvSpPr>
          <p:nvPr>
            <p:ph idx="1"/>
          </p:nvPr>
        </p:nvSpPr>
        <p:spPr>
          <a:xfrm>
            <a:off x="677334" y="506897"/>
            <a:ext cx="8596668" cy="5534466"/>
          </a:xfrm>
        </p:spPr>
        <p:txBody>
          <a:bodyPr>
            <a:normAutofit/>
          </a:bodyPr>
          <a:lstStyle/>
          <a:p>
            <a:r>
              <a:rPr lang="en-US" b="1" u="sng" dirty="0">
                <a:solidFill>
                  <a:schemeClr val="tx1"/>
                </a:solidFill>
                <a:latin typeface="Times New Roman" panose="02020603050405020304" pitchFamily="18" charset="0"/>
                <a:cs typeface="Times New Roman" panose="02020603050405020304" pitchFamily="18" charset="0"/>
              </a:rPr>
              <a:t>Results</a:t>
            </a:r>
          </a:p>
          <a:p>
            <a:r>
              <a:rPr lang="en-US" sz="1600" b="1" dirty="0">
                <a:latin typeface="Times New Roman" panose="02020603050405020304" pitchFamily="18" charset="0"/>
                <a:cs typeface="Times New Roman" panose="02020603050405020304" pitchFamily="18" charset="0"/>
              </a:rPr>
              <a:t>Logistic Regression</a:t>
            </a:r>
            <a:r>
              <a:rPr lang="en-US" sz="1600" dirty="0">
                <a:solidFill>
                  <a:schemeClr val="tx1"/>
                </a:solidFill>
                <a:latin typeface="Times New Roman" panose="02020603050405020304" pitchFamily="18" charset="0"/>
                <a:cs typeface="Times New Roman" panose="02020603050405020304" pitchFamily="18" charset="0"/>
              </a:rPr>
              <a:t>:</a:t>
            </a:r>
          </a:p>
          <a:p>
            <a:pPr marL="0" indent="0">
              <a:buNone/>
            </a:pPr>
            <a:r>
              <a:rPr lang="en-US" sz="1400" dirty="0">
                <a:latin typeface="Times New Roman" panose="02020603050405020304" pitchFamily="18" charset="0"/>
                <a:cs typeface="Times New Roman" panose="02020603050405020304" pitchFamily="18" charset="0"/>
              </a:rPr>
              <a:t>	The last model created using Jupiter Notebook is Logistic Regression; the model managed to score an Accuracy on Training data of 99% , while it scored an Accuracy score on Test Data of 99%, as presented in blew Figure.</a:t>
            </a:r>
          </a:p>
          <a:p>
            <a:pPr marL="0" indent="0">
              <a:buNone/>
            </a:pPr>
            <a:endParaRPr lang="en-US" sz="1400" dirty="0">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4737CFFE-637C-89CE-C892-6B5F4A85E8F2}"/>
              </a:ext>
            </a:extLst>
          </p:cNvPr>
          <p:cNvPicPr>
            <a:picLocks noChangeAspect="1"/>
          </p:cNvPicPr>
          <p:nvPr/>
        </p:nvPicPr>
        <p:blipFill>
          <a:blip r:embed="rId2"/>
          <a:stretch>
            <a:fillRect/>
          </a:stretch>
        </p:blipFill>
        <p:spPr>
          <a:xfrm>
            <a:off x="758782" y="2183022"/>
            <a:ext cx="7737946" cy="3776580"/>
          </a:xfrm>
          <a:prstGeom prst="rect">
            <a:avLst/>
          </a:prstGeom>
        </p:spPr>
      </p:pic>
    </p:spTree>
    <p:extLst>
      <p:ext uri="{BB962C8B-B14F-4D97-AF65-F5344CB8AC3E}">
        <p14:creationId xmlns:p14="http://schemas.microsoft.com/office/powerpoint/2010/main" val="36571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3A0039-5A74-DFA2-725E-109745FDA7BD}"/>
              </a:ext>
            </a:extLst>
          </p:cNvPr>
          <p:cNvSpPr>
            <a:spLocks noGrp="1"/>
          </p:cNvSpPr>
          <p:nvPr>
            <p:ph idx="1"/>
          </p:nvPr>
        </p:nvSpPr>
        <p:spPr>
          <a:xfrm>
            <a:off x="677334" y="565079"/>
            <a:ext cx="8596668" cy="5476283"/>
          </a:xfrm>
        </p:spPr>
        <p:txBody>
          <a:bodyPr/>
          <a:lstStyle/>
          <a:p>
            <a:r>
              <a:rPr lang="en-IN" sz="1600" b="1" dirty="0">
                <a:latin typeface="Times New Roman" panose="02020603050405020304" pitchFamily="18" charset="0"/>
                <a:cs typeface="Times New Roman" panose="02020603050405020304" pitchFamily="18" charset="0"/>
              </a:rPr>
              <a:t>Random Forest</a:t>
            </a:r>
          </a:p>
          <a:p>
            <a:pPr marL="0" indent="0">
              <a:buNone/>
            </a:pPr>
            <a:r>
              <a:rPr lang="en-US" sz="1400" dirty="0">
                <a:latin typeface="Times New Roman" panose="02020603050405020304" pitchFamily="18" charset="0"/>
                <a:cs typeface="Times New Roman" panose="02020603050405020304" pitchFamily="18" charset="0"/>
              </a:rPr>
              <a:t>	The last model created using Jupiter Notebook is Random Forest; the model managed to score an Accuracy on Training data of 100% , while it scored an Accuracy score on Test Data of 99%, as presented in blew Figure.</a:t>
            </a:r>
            <a:endParaRPr lang="en-IN" sz="14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C12359A1-54E2-8757-B73C-9820227A2302}"/>
              </a:ext>
            </a:extLst>
          </p:cNvPr>
          <p:cNvPicPr>
            <a:picLocks noChangeAspect="1"/>
          </p:cNvPicPr>
          <p:nvPr/>
        </p:nvPicPr>
        <p:blipFill>
          <a:blip r:embed="rId2"/>
          <a:stretch>
            <a:fillRect/>
          </a:stretch>
        </p:blipFill>
        <p:spPr>
          <a:xfrm>
            <a:off x="769032" y="1737414"/>
            <a:ext cx="8564645" cy="3738712"/>
          </a:xfrm>
          <a:prstGeom prst="rect">
            <a:avLst/>
          </a:prstGeom>
        </p:spPr>
      </p:pic>
    </p:spTree>
    <p:extLst>
      <p:ext uri="{BB962C8B-B14F-4D97-AF65-F5344CB8AC3E}">
        <p14:creationId xmlns:p14="http://schemas.microsoft.com/office/powerpoint/2010/main" val="3205028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BDED18-8910-EF8A-4410-A9B667D5B192}"/>
              </a:ext>
            </a:extLst>
          </p:cNvPr>
          <p:cNvSpPr>
            <a:spLocks noGrp="1"/>
          </p:cNvSpPr>
          <p:nvPr>
            <p:ph idx="1"/>
          </p:nvPr>
        </p:nvSpPr>
        <p:spPr>
          <a:xfrm>
            <a:off x="437322" y="1958009"/>
            <a:ext cx="8816802" cy="3646031"/>
          </a:xfrm>
        </p:spPr>
        <p:txBody>
          <a:bodyPr>
            <a:normAutofit/>
          </a:bodyPr>
          <a:lstStyle/>
          <a:p>
            <a:pPr marL="0" indent="0">
              <a:buNone/>
            </a:pPr>
            <a:r>
              <a:rPr lang="en-IN" sz="1600" b="1" dirty="0">
                <a:solidFill>
                  <a:schemeClr val="tx1"/>
                </a:solidFill>
                <a:latin typeface="Times New Roman" panose="02020603050405020304" pitchFamily="18" charset="0"/>
                <a:cs typeface="Times New Roman" panose="02020603050405020304" pitchFamily="18" charset="0"/>
              </a:rPr>
              <a:t>Conclusion:</a:t>
            </a:r>
          </a:p>
          <a:p>
            <a:pPr marL="0" indent="0">
              <a:buNone/>
            </a:pPr>
            <a:r>
              <a:rPr lang="en-IN" dirty="0">
                <a:solidFill>
                  <a:schemeClr val="tx1"/>
                </a:solidFill>
                <a:latin typeface="Times New Roman" panose="02020603050405020304" pitchFamily="18" charset="0"/>
                <a:cs typeface="Times New Roman" panose="02020603050405020304" pitchFamily="18" charset="0"/>
              </a:rPr>
              <a:t>	</a:t>
            </a:r>
            <a:r>
              <a:rPr lang="en-US" dirty="0"/>
              <a:t> </a:t>
            </a:r>
            <a:r>
              <a:rPr lang="en-US" sz="1400" dirty="0">
                <a:latin typeface="Times New Roman" panose="02020603050405020304" pitchFamily="18" charset="0"/>
                <a:cs typeface="Times New Roman" panose="02020603050405020304" pitchFamily="18" charset="0"/>
              </a:rPr>
              <a:t>The main objective of this project was to identify the most suitable machine learning model for credit card fraud detection. Two models Logistic Regression and Random Forest, were implemented and evaluated. Both achieved high accuracy, with Random Forest showing exceptional performance by detecting fraud with 100% accuracy. These results contribute to enhancing customer satisfaction by offering a more secure and reliable transaction experience.</a:t>
            </a:r>
            <a:endParaRPr lang="en-IN"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04028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143</TotalTime>
  <Words>766</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Credit Card Fraud Detection Using Machine Learning</vt:lpstr>
      <vt:lpstr>Overview</vt:lpstr>
      <vt:lpstr>Data Description</vt:lpstr>
      <vt:lpstr>Methodology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D</dc:creator>
  <cp:lastModifiedBy>Dinesh D</cp:lastModifiedBy>
  <cp:revision>3</cp:revision>
  <dcterms:created xsi:type="dcterms:W3CDTF">2025-04-08T09:46:06Z</dcterms:created>
  <dcterms:modified xsi:type="dcterms:W3CDTF">2025-04-08T12:21:34Z</dcterms:modified>
</cp:coreProperties>
</file>