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10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9608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31972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726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65982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1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2735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419685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9468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70391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50358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3257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D42E06-81D6-4E10-8B96-C25F94CBA592}"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424532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42E06-81D6-4E10-8B96-C25F94CBA592}"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4973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42E06-81D6-4E10-8B96-C25F94CBA592}"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45460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5613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80269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D42E06-81D6-4E10-8B96-C25F94CBA592}" type="datetimeFigureOut">
              <a:rPr lang="en-IN" smtClean="0"/>
              <a:t>08-04-2025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37D4BF-885B-4DD0-A9D1-6881D202953E}" type="slidenum">
              <a:rPr lang="en-IN" smtClean="0"/>
              <a:t>‹#›</a:t>
            </a:fld>
            <a:endParaRPr lang="en-IN"/>
          </a:p>
        </p:txBody>
      </p:sp>
    </p:spTree>
    <p:extLst>
      <p:ext uri="{BB962C8B-B14F-4D97-AF65-F5344CB8AC3E}">
        <p14:creationId xmlns:p14="http://schemas.microsoft.com/office/powerpoint/2010/main" val="4109616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8601-18CF-A161-6205-4BE40FEF79D1}"/>
              </a:ext>
            </a:extLst>
          </p:cNvPr>
          <p:cNvSpPr>
            <a:spLocks noGrp="1"/>
          </p:cNvSpPr>
          <p:nvPr>
            <p:ph type="ctrTitle"/>
          </p:nvPr>
        </p:nvSpPr>
        <p:spPr/>
        <p:txBody>
          <a:bodyPr/>
          <a:lstStyle/>
          <a:p>
            <a:pPr algn="ctr"/>
            <a: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t>Credit Card Fraud Detection Using Machine</a:t>
            </a:r>
            <a:b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t>Learning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88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822D-E6B1-47D5-88FD-338E4E90D171}"/>
              </a:ext>
            </a:extLst>
          </p:cNvPr>
          <p:cNvSpPr>
            <a:spLocks noGrp="1"/>
          </p:cNvSpPr>
          <p:nvPr>
            <p:ph type="title"/>
          </p:nvPr>
        </p:nvSpPr>
        <p:spPr>
          <a:xfrm>
            <a:off x="677334" y="715617"/>
            <a:ext cx="8596668" cy="1214783"/>
          </a:xfrm>
        </p:spPr>
        <p:txBody>
          <a:bodyPr/>
          <a:lstStyle/>
          <a:p>
            <a:r>
              <a:rPr lang="en-US" dirty="0">
                <a:solidFill>
                  <a:schemeClr val="tx1">
                    <a:lumMod val="65000"/>
                    <a:lumOff val="35000"/>
                  </a:schemeClr>
                </a:solidFill>
              </a:rPr>
              <a:t>Overview</a:t>
            </a:r>
            <a:endParaRPr lang="en-IN"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27A18A1B-CCCC-AF91-1D3E-BFD84A2942D8}"/>
              </a:ext>
            </a:extLst>
          </p:cNvPr>
          <p:cNvSpPr>
            <a:spLocks noGrp="1"/>
          </p:cNvSpPr>
          <p:nvPr>
            <p:ph idx="1"/>
          </p:nvPr>
        </p:nvSpPr>
        <p:spPr>
          <a:xfrm>
            <a:off x="677334" y="1930400"/>
            <a:ext cx="8596668" cy="3625574"/>
          </a:xfrm>
        </p:spPr>
        <p:txBody>
          <a:bodyPr/>
          <a:lstStyle/>
          <a:p>
            <a:r>
              <a:rPr lang="en-US" sz="1600" b="1" dirty="0">
                <a:solidFill>
                  <a:schemeClr val="tx1"/>
                </a:solidFill>
              </a:rPr>
              <a:t>Problem statement</a:t>
            </a:r>
            <a:r>
              <a:rPr lang="en-US" dirty="0"/>
              <a:t>: </a:t>
            </a:r>
            <a:r>
              <a:rPr lang="en-US" sz="14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buNone/>
            </a:pPr>
            <a:endParaRPr lang="en-US" dirty="0">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Project Goal</a:t>
            </a:r>
            <a:r>
              <a:rPr lang="en-US" sz="1800" b="1" dirty="0">
                <a:solidFill>
                  <a:schemeClr val="tx1"/>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endParaRPr lang="en-US"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46416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FA09-0D4B-C264-7607-6F7DA9F3D195}"/>
              </a:ext>
            </a:extLst>
          </p:cNvPr>
          <p:cNvSpPr>
            <a:spLocks noGrp="1"/>
          </p:cNvSpPr>
          <p:nvPr>
            <p:ph type="title"/>
          </p:nvPr>
        </p:nvSpPr>
        <p:spPr/>
        <p:txBody>
          <a:bodyPr/>
          <a:lstStyle/>
          <a:p>
            <a:r>
              <a:rPr lang="en-IN" dirty="0">
                <a:solidFill>
                  <a:schemeClr val="tx1">
                    <a:lumMod val="65000"/>
                    <a:lumOff val="35000"/>
                  </a:schemeClr>
                </a:solidFill>
              </a:rPr>
              <a:t>Data Description</a:t>
            </a:r>
          </a:p>
        </p:txBody>
      </p:sp>
      <p:sp>
        <p:nvSpPr>
          <p:cNvPr id="3" name="Content Placeholder 2">
            <a:extLst>
              <a:ext uri="{FF2B5EF4-FFF2-40B4-BE49-F238E27FC236}">
                <a16:creationId xmlns:a16="http://schemas.microsoft.com/office/drawing/2014/main" id="{7EDA4F0D-2927-67E6-F295-0BAAC715E24F}"/>
              </a:ext>
            </a:extLst>
          </p:cNvPr>
          <p:cNvSpPr>
            <a:spLocks noGrp="1"/>
          </p:cNvSpPr>
          <p:nvPr>
            <p:ph idx="1"/>
          </p:nvPr>
        </p:nvSpPr>
        <p:spPr/>
        <p:txBody>
          <a:bodyPr/>
          <a:lstStyle/>
          <a:p>
            <a:r>
              <a:rPr lang="en-US" sz="1600" b="1" dirty="0">
                <a:solidFill>
                  <a:schemeClr val="tx1"/>
                </a:solidFill>
                <a:latin typeface="Times New Roman" panose="02020603050405020304" pitchFamily="18" charset="0"/>
                <a:cs typeface="Times New Roman" panose="02020603050405020304" pitchFamily="18" charset="0"/>
              </a:rPr>
              <a:t>Data Description</a:t>
            </a:r>
            <a:r>
              <a:rPr lang="en-US" sz="16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4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400" dirty="0">
                <a:latin typeface="Times New Roman" panose="02020603050405020304" pitchFamily="18" charset="0"/>
                <a:cs typeface="Times New Roman" panose="02020603050405020304" pitchFamily="18" charset="0"/>
              </a:rPr>
              <a:t>Amount : Which is the amount of each transaction</a:t>
            </a:r>
          </a:p>
          <a:p>
            <a:pPr lvl="1"/>
            <a:r>
              <a:rPr lang="en-US" sz="1400" dirty="0">
                <a:latin typeface="Times New Roman" panose="02020603050405020304" pitchFamily="18" charset="0"/>
                <a:cs typeface="Times New Roman" panose="02020603050405020304" pitchFamily="18" charset="0"/>
              </a:rPr>
              <a:t>Class : which contains binary variables where</a:t>
            </a:r>
            <a:r>
              <a:rPr lang="en-US" sz="1400" b="1" dirty="0">
                <a:latin typeface="Times New Roman" panose="02020603050405020304" pitchFamily="18" charset="0"/>
                <a:cs typeface="Times New Roman" panose="02020603050405020304" pitchFamily="18" charset="0"/>
              </a:rPr>
              <a:t> 1 </a:t>
            </a:r>
            <a:r>
              <a:rPr lang="en-US" sz="1400" dirty="0">
                <a:latin typeface="Times New Roman" panose="02020603050405020304" pitchFamily="18" charset="0"/>
                <a:cs typeface="Times New Roman" panose="02020603050405020304" pitchFamily="18" charset="0"/>
              </a:rPr>
              <a:t>is a case of fraudulent transaction, and </a:t>
            </a:r>
            <a:r>
              <a:rPr lang="en-US" sz="1400" b="1"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not as case of fraudulent transaction.</a:t>
            </a:r>
          </a:p>
          <a:p>
            <a:r>
              <a:rPr lang="fi-FI" sz="1600" b="1" dirty="0">
                <a:solidFill>
                  <a:schemeClr val="tx1"/>
                </a:solidFill>
                <a:latin typeface="Times New Roman" panose="02020603050405020304" pitchFamily="18" charset="0"/>
                <a:cs typeface="Times New Roman" panose="02020603050405020304" pitchFamily="18" charset="0"/>
              </a:rPr>
              <a:t>Dataset</a:t>
            </a:r>
            <a:r>
              <a:rPr lang="fi-FI" sz="1800" b="1" dirty="0">
                <a:latin typeface="Times New Roman" panose="02020603050405020304" pitchFamily="18" charset="0"/>
                <a:cs typeface="Times New Roman" panose="02020603050405020304" pitchFamily="18" charset="0"/>
              </a:rPr>
              <a:t>: </a:t>
            </a:r>
            <a:r>
              <a:rPr lang="fi-FI" sz="1400" dirty="0">
                <a:latin typeface="Times New Roman" panose="02020603050405020304" pitchFamily="18" charset="0"/>
                <a:cs typeface="Times New Roman" panose="02020603050405020304" pitchFamily="18" charset="0"/>
              </a:rPr>
              <a:t>https://www.kaggle.com/datasets/mlg-ulb/creditcardfraud</a:t>
            </a:r>
            <a:endParaRPr lang="en-US"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659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FCD5-0461-8BE4-51A8-3207D9EFE483}"/>
              </a:ext>
            </a:extLst>
          </p:cNvPr>
          <p:cNvSpPr>
            <a:spLocks noGrp="1"/>
          </p:cNvSpPr>
          <p:nvPr>
            <p:ph type="title"/>
          </p:nvPr>
        </p:nvSpPr>
        <p:spPr>
          <a:xfrm>
            <a:off x="677334" y="261730"/>
            <a:ext cx="8596668" cy="851453"/>
          </a:xfrm>
        </p:spPr>
        <p:txBody>
          <a:bodyPr/>
          <a:lstStyle/>
          <a:p>
            <a:r>
              <a:rPr lang="en-US" dirty="0">
                <a:solidFill>
                  <a:schemeClr val="tx1">
                    <a:lumMod val="65000"/>
                    <a:lumOff val="35000"/>
                  </a:schemeClr>
                </a:solidFill>
              </a:rPr>
              <a:t>Methodology</a:t>
            </a:r>
            <a:endParaRPr lang="en-IN"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1A0C938A-E8A7-2F39-E2B4-87694C61DBE5}"/>
              </a:ext>
            </a:extLst>
          </p:cNvPr>
          <p:cNvSpPr>
            <a:spLocks noGrp="1"/>
          </p:cNvSpPr>
          <p:nvPr>
            <p:ph idx="1"/>
          </p:nvPr>
        </p:nvSpPr>
        <p:spPr>
          <a:xfrm>
            <a:off x="677334" y="755374"/>
            <a:ext cx="8596668" cy="5913783"/>
          </a:xfrm>
        </p:spPr>
        <p:txBody>
          <a:bodyPr>
            <a:normAutofit fontScale="25000" lnSpcReduction="20000"/>
          </a:bodyPr>
          <a:lstStyle/>
          <a:p>
            <a:pPr marL="0" indent="0">
              <a:buNone/>
            </a:pPr>
            <a:endParaRPr lang="en-US" sz="1400" b="1" dirty="0">
              <a:solidFill>
                <a:schemeClr val="tx1"/>
              </a:solidFill>
            </a:endParaRPr>
          </a:p>
          <a:p>
            <a:r>
              <a:rPr lang="en-US" sz="6400" b="1" dirty="0">
                <a:solidFill>
                  <a:schemeClr val="tx1"/>
                </a:solidFill>
                <a:latin typeface="Times New Roman" panose="02020603050405020304" pitchFamily="18" charset="0"/>
                <a:cs typeface="Times New Roman" panose="02020603050405020304" pitchFamily="18" charset="0"/>
              </a:rPr>
              <a:t>Data collection:</a:t>
            </a:r>
          </a:p>
          <a:p>
            <a:pPr marL="0" indent="0">
              <a:buNone/>
            </a:pPr>
            <a:r>
              <a:rPr lang="en-US" sz="64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first phase involves collecting a dataset of historical credit card transactions. The dataset will be sourced from Kaggle.com, a popular platform for datasets and machine learning challenges.</a:t>
            </a:r>
          </a:p>
          <a:p>
            <a:r>
              <a:rPr lang="en-US" sz="6400" b="1" dirty="0">
                <a:solidFill>
                  <a:schemeClr val="tx1"/>
                </a:solidFill>
                <a:latin typeface="Times New Roman" panose="02020603050405020304" pitchFamily="18" charset="0"/>
                <a:cs typeface="Times New Roman" panose="02020603050405020304" pitchFamily="18" charset="0"/>
              </a:rPr>
              <a:t>Data Cleaning</a:t>
            </a:r>
            <a:r>
              <a:rPr lang="en-US" sz="6400" b="1" dirty="0">
                <a:latin typeface="Times New Roman" panose="02020603050405020304" pitchFamily="18" charset="0"/>
                <a:cs typeface="Times New Roman" panose="02020603050405020304" pitchFamily="18" charset="0"/>
              </a:rPr>
              <a:t>:</a:t>
            </a:r>
            <a:endParaRPr lang="en-US" sz="6400" b="1"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Impute the missing values with the column's mean, median, or mode.</a:t>
            </a:r>
          </a:p>
          <a:p>
            <a:pPr marL="0" indent="0">
              <a:buNone/>
            </a:pPr>
            <a:r>
              <a:rPr lang="en-US" sz="5600" dirty="0">
                <a:latin typeface="Times New Roman" panose="02020603050405020304" pitchFamily="18" charset="0"/>
                <a:cs typeface="Times New Roman" panose="02020603050405020304" pitchFamily="18" charset="0"/>
              </a:rPr>
              <a:t>	Drop the rows with missing values.</a:t>
            </a:r>
          </a:p>
          <a:p>
            <a:pPr marL="0" indent="0">
              <a:buNone/>
            </a:pPr>
            <a:r>
              <a:rPr lang="en-US" sz="5600" dirty="0">
                <a:latin typeface="Times New Roman" panose="02020603050405020304" pitchFamily="18" charset="0"/>
                <a:cs typeface="Times New Roman" panose="02020603050405020304" pitchFamily="18" charset="0"/>
              </a:rPr>
              <a:t>	Use a machine learning model to predict the missing values like </a:t>
            </a:r>
            <a:r>
              <a:rPr lang="en-US" sz="5600" dirty="0" err="1">
                <a:latin typeface="Times New Roman" panose="02020603050405020304" pitchFamily="18" charset="0"/>
                <a:cs typeface="Times New Roman" panose="02020603050405020304" pitchFamily="18" charset="0"/>
              </a:rPr>
              <a:t>isnull</a:t>
            </a:r>
            <a:r>
              <a:rPr lang="en-US" sz="5600" dirty="0">
                <a:latin typeface="Times New Roman" panose="02020603050405020304" pitchFamily="18" charset="0"/>
                <a:cs typeface="Times New Roman" panose="02020603050405020304" pitchFamily="18" charset="0"/>
              </a:rPr>
              <a:t>() and heatmap().</a:t>
            </a:r>
            <a:endParaRPr lang="en-US" sz="5600" b="1" dirty="0">
              <a:latin typeface="Times New Roman" panose="02020603050405020304" pitchFamily="18" charset="0"/>
              <a:cs typeface="Times New Roman" panose="02020603050405020304" pitchFamily="18" charset="0"/>
            </a:endParaRPr>
          </a:p>
          <a:p>
            <a:r>
              <a:rPr lang="en-US" sz="6400" b="1" dirty="0">
                <a:solidFill>
                  <a:schemeClr val="tx1"/>
                </a:solidFill>
                <a:latin typeface="Times New Roman" panose="02020603050405020304" pitchFamily="18" charset="0"/>
                <a:cs typeface="Times New Roman" panose="02020603050405020304" pitchFamily="18" charset="0"/>
              </a:rPr>
              <a:t>Normalize the data:</a:t>
            </a:r>
            <a:endParaRPr lang="en-US" sz="6400"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Normalization is scaling the data so that all features have similar values. This can improve the performance of machine learning models by making the parts more comparable.</a:t>
            </a:r>
          </a:p>
          <a:p>
            <a:r>
              <a:rPr lang="en-US" sz="6400" b="1" dirty="0">
                <a:solidFill>
                  <a:schemeClr val="tx1"/>
                </a:solidFill>
                <a:latin typeface="Times New Roman" panose="02020603050405020304" pitchFamily="18" charset="0"/>
                <a:cs typeface="Times New Roman" panose="02020603050405020304" pitchFamily="18" charset="0"/>
              </a:rPr>
              <a:t>Model training:</a:t>
            </a:r>
          </a:p>
          <a:p>
            <a:pPr marL="0" indent="0">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second phase will involve training the machine learning model on the collected data.</a:t>
            </a:r>
          </a:p>
          <a:p>
            <a:pPr marL="0" indent="0">
              <a:buNone/>
            </a:pPr>
            <a:r>
              <a:rPr lang="en-US" sz="5600" dirty="0">
                <a:latin typeface="Times New Roman" panose="02020603050405020304" pitchFamily="18" charset="0"/>
                <a:cs typeface="Times New Roman" panose="02020603050405020304" pitchFamily="18" charset="0"/>
              </a:rPr>
              <a:t>	The model will be prepared using a supervised learning algorithm like Logistic Regression</a:t>
            </a: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and Random Forest</a:t>
            </a:r>
          </a:p>
          <a:p>
            <a:r>
              <a:rPr lang="en-US" sz="6400" b="1" dirty="0">
                <a:solidFill>
                  <a:schemeClr val="tx1"/>
                </a:solidFill>
                <a:latin typeface="Times New Roman" panose="02020603050405020304" pitchFamily="18" charset="0"/>
                <a:cs typeface="Times New Roman" panose="02020603050405020304" pitchFamily="18" charset="0"/>
              </a:rPr>
              <a:t>Model evaluation:</a:t>
            </a: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third phase will involve evaluating the machine learning model's performance on a holdout dataset of unseen transactions. The model's performance will be evaluated using accuracy, precision, and recall metrics.</a:t>
            </a:r>
          </a:p>
          <a:p>
            <a:pPr marL="0" indent="0">
              <a:buNone/>
            </a:pPr>
            <a:endParaRPr lang="en-US" sz="5600" b="1" dirty="0">
              <a:latin typeface="Times New Roman" panose="02020603050405020304" pitchFamily="18" charset="0"/>
              <a:cs typeface="Times New Roman" panose="02020603050405020304" pitchFamily="18" charset="0"/>
            </a:endParaRPr>
          </a:p>
          <a:p>
            <a:pPr marL="0" indent="0">
              <a:buNone/>
            </a:pPr>
            <a:endParaRPr lang="en-US" sz="1400" b="1" dirty="0">
              <a:solidFill>
                <a:schemeClr val="tx1"/>
              </a:solidFill>
            </a:endParaRPr>
          </a:p>
        </p:txBody>
      </p:sp>
    </p:spTree>
    <p:extLst>
      <p:ext uri="{BB962C8B-B14F-4D97-AF65-F5344CB8AC3E}">
        <p14:creationId xmlns:p14="http://schemas.microsoft.com/office/powerpoint/2010/main" val="405596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D39E1-5D8E-EC9F-DE0A-A17676D49671}"/>
              </a:ext>
            </a:extLst>
          </p:cNvPr>
          <p:cNvSpPr>
            <a:spLocks noGrp="1"/>
          </p:cNvSpPr>
          <p:nvPr>
            <p:ph idx="1"/>
          </p:nvPr>
        </p:nvSpPr>
        <p:spPr>
          <a:xfrm>
            <a:off x="677334" y="506897"/>
            <a:ext cx="8596668" cy="5534466"/>
          </a:xfrm>
        </p:spPr>
        <p:txBody>
          <a:bodyPr>
            <a:normAutofit/>
          </a:bodyPr>
          <a:lstStyle/>
          <a:p>
            <a:r>
              <a:rPr lang="en-US" b="1" u="sng" dirty="0">
                <a:solidFill>
                  <a:schemeClr val="tx1"/>
                </a:solidFill>
                <a:latin typeface="Times New Roman" panose="02020603050405020304" pitchFamily="18" charset="0"/>
                <a:cs typeface="Times New Roman" panose="02020603050405020304" pitchFamily="18" charset="0"/>
              </a:rPr>
              <a:t>Results</a:t>
            </a:r>
          </a:p>
          <a:p>
            <a:r>
              <a:rPr lang="en-US" sz="1600" b="1" dirty="0">
                <a:latin typeface="Times New Roman" panose="02020603050405020304" pitchFamily="18" charset="0"/>
                <a:cs typeface="Times New Roman" panose="02020603050405020304" pitchFamily="18" charset="0"/>
              </a:rPr>
              <a:t>Logistic Regression</a:t>
            </a: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The last model created using Jupiter Notebook is Logistic Regression; the model managed to score an Accuracy on Training data of 99% , while it scored an Accuracy score on Test Data of 99%, as presented in blew Figure.</a:t>
            </a:r>
          </a:p>
          <a:p>
            <a:pPr marL="0" indent="0">
              <a:buNone/>
            </a:pPr>
            <a:endParaRPr lang="en-US" sz="1400" dirty="0">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37CFFE-637C-89CE-C892-6B5F4A85E8F2}"/>
              </a:ext>
            </a:extLst>
          </p:cNvPr>
          <p:cNvPicPr>
            <a:picLocks noChangeAspect="1"/>
          </p:cNvPicPr>
          <p:nvPr/>
        </p:nvPicPr>
        <p:blipFill>
          <a:blip r:embed="rId2"/>
          <a:stretch>
            <a:fillRect/>
          </a:stretch>
        </p:blipFill>
        <p:spPr>
          <a:xfrm>
            <a:off x="758782" y="2183022"/>
            <a:ext cx="7737946" cy="3776580"/>
          </a:xfrm>
          <a:prstGeom prst="rect">
            <a:avLst/>
          </a:prstGeom>
        </p:spPr>
      </p:pic>
    </p:spTree>
    <p:extLst>
      <p:ext uri="{BB962C8B-B14F-4D97-AF65-F5344CB8AC3E}">
        <p14:creationId xmlns:p14="http://schemas.microsoft.com/office/powerpoint/2010/main" val="36571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A0039-5A74-DFA2-725E-109745FDA7BD}"/>
              </a:ext>
            </a:extLst>
          </p:cNvPr>
          <p:cNvSpPr>
            <a:spLocks noGrp="1"/>
          </p:cNvSpPr>
          <p:nvPr>
            <p:ph idx="1"/>
          </p:nvPr>
        </p:nvSpPr>
        <p:spPr>
          <a:xfrm>
            <a:off x="677334" y="565079"/>
            <a:ext cx="8596668" cy="5476283"/>
          </a:xfrm>
        </p:spPr>
        <p:txBody>
          <a:bodyPr/>
          <a:lstStyle/>
          <a:p>
            <a:r>
              <a:rPr lang="en-IN" sz="1600" b="1" dirty="0">
                <a:latin typeface="Times New Roman" panose="02020603050405020304" pitchFamily="18" charset="0"/>
                <a:cs typeface="Times New Roman" panose="02020603050405020304" pitchFamily="18" charset="0"/>
              </a:rPr>
              <a:t>Random Forest</a:t>
            </a:r>
          </a:p>
          <a:p>
            <a:pPr marL="0" indent="0">
              <a:buNone/>
            </a:pPr>
            <a:r>
              <a:rPr lang="en-US" sz="1400" dirty="0">
                <a:latin typeface="Times New Roman" panose="02020603050405020304" pitchFamily="18" charset="0"/>
                <a:cs typeface="Times New Roman" panose="02020603050405020304" pitchFamily="18" charset="0"/>
              </a:rPr>
              <a:t>	The last model created using Jupiter Notebook is Random Forest; the model managed to score an Accuracy on Training data of 100% , while it scored an Accuracy score on Test Data of 99%, as presented in blew Figure.</a:t>
            </a:r>
            <a:endParaRPr lang="en-IN" sz="1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12359A1-54E2-8757-B73C-9820227A2302}"/>
              </a:ext>
            </a:extLst>
          </p:cNvPr>
          <p:cNvPicPr>
            <a:picLocks noChangeAspect="1"/>
          </p:cNvPicPr>
          <p:nvPr/>
        </p:nvPicPr>
        <p:blipFill>
          <a:blip r:embed="rId2"/>
          <a:stretch>
            <a:fillRect/>
          </a:stretch>
        </p:blipFill>
        <p:spPr>
          <a:xfrm>
            <a:off x="769032" y="1737414"/>
            <a:ext cx="8564645" cy="3738712"/>
          </a:xfrm>
          <a:prstGeom prst="rect">
            <a:avLst/>
          </a:prstGeom>
        </p:spPr>
      </p:pic>
    </p:spTree>
    <p:extLst>
      <p:ext uri="{BB962C8B-B14F-4D97-AF65-F5344CB8AC3E}">
        <p14:creationId xmlns:p14="http://schemas.microsoft.com/office/powerpoint/2010/main" val="320502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DED18-8910-EF8A-4410-A9B667D5B192}"/>
              </a:ext>
            </a:extLst>
          </p:cNvPr>
          <p:cNvSpPr>
            <a:spLocks noGrp="1"/>
          </p:cNvSpPr>
          <p:nvPr>
            <p:ph idx="1"/>
          </p:nvPr>
        </p:nvSpPr>
        <p:spPr>
          <a:xfrm>
            <a:off x="437322" y="1958009"/>
            <a:ext cx="8816802" cy="3646031"/>
          </a:xfrm>
        </p:spPr>
        <p:txBody>
          <a:bodyPr>
            <a:normAutofit/>
          </a:bodyPr>
          <a:lstStyle/>
          <a:p>
            <a:pPr marL="0" indent="0">
              <a:buNone/>
            </a:pPr>
            <a:r>
              <a:rPr lang="en-IN" sz="1600" b="1" dirty="0">
                <a:solidFill>
                  <a:schemeClr val="tx1"/>
                </a:solidFill>
                <a:latin typeface="Times New Roman" panose="02020603050405020304" pitchFamily="18" charset="0"/>
                <a:cs typeface="Times New Roman" panose="02020603050405020304" pitchFamily="18" charset="0"/>
              </a:rPr>
              <a:t>Conclusion:</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dirty="0"/>
              <a:t> </a:t>
            </a:r>
            <a:r>
              <a:rPr lang="en-US" sz="1400" dirty="0">
                <a:latin typeface="Times New Roman" panose="02020603050405020304" pitchFamily="18" charset="0"/>
                <a:cs typeface="Times New Roman" panose="02020603050405020304" pitchFamily="18" charset="0"/>
              </a:rPr>
              <a:t>The main objective of this project was to identify the most suitable machine learning model for credit card fraud detection. Two models Logistic Regression and Random Forest, were implemented and evaluated. Both achieved high accuracy, with Random Forest showing exceptional performance by detecting fraud with 100% accuracy. These results contribute to enhancing customer satisfaction by offering a more secure and reliable transaction experience.</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402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604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Credit Card Fraud Detection Using Machine Learning</vt:lpstr>
      <vt:lpstr>Overview</vt:lpstr>
      <vt:lpstr>Data Description</vt:lpstr>
      <vt:lpstr>Methodology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D</dc:creator>
  <cp:lastModifiedBy>Dinesh D</cp:lastModifiedBy>
  <cp:revision>2</cp:revision>
  <dcterms:created xsi:type="dcterms:W3CDTF">2025-04-08T09:46:06Z</dcterms:created>
  <dcterms:modified xsi:type="dcterms:W3CDTF">2025-04-08T12:06:56Z</dcterms:modified>
</cp:coreProperties>
</file>