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3"/>
  </p:notesMasterIdLst>
  <p:handoutMasterIdLst>
    <p:handoutMasterId r:id="rId14"/>
  </p:handoutMasterIdLst>
  <p:sldIdLst>
    <p:sldId id="256" r:id="rId5"/>
    <p:sldId id="261" r:id="rId6"/>
    <p:sldId id="258" r:id="rId7"/>
    <p:sldId id="267" r:id="rId8"/>
    <p:sldId id="262" r:id="rId9"/>
    <p:sldId id="263" r:id="rId10"/>
    <p:sldId id="265" r:id="rId11"/>
    <p:sldId id="264" r:id="rId12"/>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48"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notesViewPr>
    <p:cSldViewPr snapToGrid="0">
      <p:cViewPr varScale="1">
        <p:scale>
          <a:sx n="89" d="100"/>
          <a:sy n="89"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4" qsCatId="simple" csTypeId="urn:microsoft.com/office/officeart/2018/5/colors/Iconchunking_neutralbg_colorful1" csCatId="colorful" phldr="1"/>
      <dgm:spPr/>
    </dgm:pt>
    <dgm:pt modelId="{701D68F5-42F8-47BC-8FED-84C50F595DF0}">
      <dgm:prSet phldrT="[Text]"/>
      <dgm:spPr/>
      <dgm:t>
        <a:bodyPr rtlCol="0"/>
        <a:lstStyle/>
        <a:p>
          <a:pPr rtl="0">
            <a:lnSpc>
              <a:spcPct val="100000"/>
            </a:lnSpc>
          </a:pPr>
          <a:r>
            <a:rPr lang="es-ES" noProof="0" dirty="0"/>
            <a:t>Análisis del Problema</a:t>
          </a:r>
        </a:p>
      </dgm:t>
    </dgm:pt>
    <dgm:pt modelId="{9617668C-C38C-4017-8DDF-37855B15D110}" type="parTrans" cxnId="{C4BA385D-31ED-40EF-A5D6-98DFBA64E71A}">
      <dgm:prSet/>
      <dgm:spPr/>
      <dgm:t>
        <a:bodyPr rtlCol="0"/>
        <a:lstStyle/>
        <a:p>
          <a:pPr rtl="0"/>
          <a:endParaRPr lang="es-ES" noProof="0" dirty="0"/>
        </a:p>
      </dgm:t>
    </dgm:pt>
    <dgm:pt modelId="{0C95B389-AC0C-4055-9AA3-38815EFC8B0A}" type="sibTrans" cxnId="{C4BA385D-31ED-40EF-A5D6-98DFBA64E71A}">
      <dgm:prSet/>
      <dgm:spPr/>
      <dgm:t>
        <a:bodyPr rtlCol="0"/>
        <a:lstStyle/>
        <a:p>
          <a:pPr rtl="0"/>
          <a:endParaRPr lang="es-ES" noProof="0" dirty="0"/>
        </a:p>
      </dgm:t>
    </dgm:pt>
    <dgm:pt modelId="{91A66877-AC1C-46D9-BF2C-6024B638DEA9}">
      <dgm:prSet phldrT="[Text]"/>
      <dgm:spPr/>
      <dgm:t>
        <a:bodyPr rtlCol="0"/>
        <a:lstStyle/>
        <a:p>
          <a:pPr rtl="0">
            <a:lnSpc>
              <a:spcPct val="100000"/>
            </a:lnSpc>
          </a:pPr>
          <a:r>
            <a:rPr lang="es-ES" noProof="0" dirty="0"/>
            <a:t>Diseño y Diagramas de Solución Propuesta</a:t>
          </a:r>
        </a:p>
      </dgm:t>
    </dgm:pt>
    <dgm:pt modelId="{913FED05-DF41-48A7-B1F8-81937A468EF9}" type="parTrans" cxnId="{7F0DAB6F-9257-4F2D-B31A-3418F73F6952}">
      <dgm:prSet/>
      <dgm:spPr/>
      <dgm:t>
        <a:bodyPr rtlCol="0"/>
        <a:lstStyle/>
        <a:p>
          <a:pPr rtl="0"/>
          <a:endParaRPr lang="es-ES" noProof="0" dirty="0"/>
        </a:p>
      </dgm:t>
    </dgm:pt>
    <dgm:pt modelId="{BFCE4A28-C381-46FF-935A-B11534EF7D87}" type="sibTrans" cxnId="{7F0DAB6F-9257-4F2D-B31A-3418F73F6952}">
      <dgm:prSet/>
      <dgm:spPr/>
      <dgm:t>
        <a:bodyPr rtlCol="0"/>
        <a:lstStyle/>
        <a:p>
          <a:pPr rtl="0"/>
          <a:endParaRPr lang="es-ES" noProof="0" dirty="0"/>
        </a:p>
      </dgm:t>
    </dgm:pt>
    <dgm:pt modelId="{76CC3289-2662-43F0-A3C6-BA04A135F08C}">
      <dgm:prSet phldrT="[Text]"/>
      <dgm:spPr/>
      <dgm:t>
        <a:bodyPr rtlCol="0"/>
        <a:lstStyle/>
        <a:p>
          <a:pPr rtl="0">
            <a:lnSpc>
              <a:spcPct val="100000"/>
            </a:lnSpc>
          </a:pPr>
          <a:r>
            <a:rPr lang="es-ES" noProof="0" dirty="0"/>
            <a:t>Lecciones Aprendidas</a:t>
          </a:r>
        </a:p>
      </dgm:t>
    </dgm:pt>
    <dgm:pt modelId="{D46DB4DA-1442-4ECE-89FE-BBB1E3489E3D}" type="parTrans" cxnId="{0400886E-8A1A-44C2-95A7-DB0EF4911494}">
      <dgm:prSet/>
      <dgm:spPr/>
      <dgm:t>
        <a:bodyPr rtlCol="0"/>
        <a:lstStyle/>
        <a:p>
          <a:pPr rtl="0"/>
          <a:endParaRPr lang="es-ES" noProof="0" dirty="0"/>
        </a:p>
      </dgm:t>
    </dgm:pt>
    <dgm:pt modelId="{FA28C9D6-476E-43CD-BA23-D6D990FD78D0}" type="sibTrans" cxnId="{0400886E-8A1A-44C2-95A7-DB0EF4911494}">
      <dgm:prSet/>
      <dgm:spPr/>
      <dgm:t>
        <a:bodyPr rtlCol="0"/>
        <a:lstStyle/>
        <a:p>
          <a:pPr rtl="0"/>
          <a:endParaRPr lang="es-ES" noProof="0" dirty="0"/>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atellite"/>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51C9C716-0C8A-4862-A43F-A9047F6A6ECE}"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639634AD-5727-49C2-9E58-EB6075215446}" type="presOf" srcId="{91A66877-AC1C-46D9-BF2C-6024B638DEA9}" destId="{55120873-6F5C-4053-8EAD-6287A7F1097E}" srcOrd="0" destOrd="0" presId="urn:microsoft.com/office/officeart/2018/2/layout/IconLabelList"/>
    <dgm:cxn modelId="{05A920DF-F275-442A-AE4E-321A812BD608}" type="presOf" srcId="{7D9C16A6-8C48-4165-8DAF-8C957C12A8FA}" destId="{8994D886-A75F-411A-A9D7-D31991FF12BD}" srcOrd="0" destOrd="0" presId="urn:microsoft.com/office/officeart/2018/2/layout/IconLabelList"/>
    <dgm:cxn modelId="{634ABEFF-3AC1-45CD-BF32-24D2F6D73D7C}" type="presOf" srcId="{76CC3289-2662-43F0-A3C6-BA04A135F08C}" destId="{133097FC-B1F8-4953-B0AB-E8E73D968D1C}" srcOrd="0" destOrd="0" presId="urn:microsoft.com/office/officeart/2018/2/layout/IconLabelList"/>
    <dgm:cxn modelId="{CF59BB9E-C8FC-4C34-8006-3277F29FB6DE}" type="presParOf" srcId="{8994D886-A75F-411A-A9D7-D31991FF12BD}" destId="{E1DBA6D5-BD14-4CD2-A0CC-80F867FEFA81}" srcOrd="0" destOrd="0" presId="urn:microsoft.com/office/officeart/2018/2/layout/IconLabelList"/>
    <dgm:cxn modelId="{866C03AD-DD5B-4277-8831-0C127DF86F35}" type="presParOf" srcId="{E1DBA6D5-BD14-4CD2-A0CC-80F867FEFA81}" destId="{19A8DC21-3E65-409D-AD53-DA51BB9198A0}" srcOrd="0" destOrd="0" presId="urn:microsoft.com/office/officeart/2018/2/layout/IconLabelList"/>
    <dgm:cxn modelId="{128FBF1B-109A-47F9-B440-D03F4626A9BA}" type="presParOf" srcId="{E1DBA6D5-BD14-4CD2-A0CC-80F867FEFA81}" destId="{B9F90A48-FF94-4C94-A587-0190406F6FD3}" srcOrd="1" destOrd="0" presId="urn:microsoft.com/office/officeart/2018/2/layout/IconLabelList"/>
    <dgm:cxn modelId="{8670118E-E162-4F28-99EA-949C482C4F26}" type="presParOf" srcId="{E1DBA6D5-BD14-4CD2-A0CC-80F867FEFA81}" destId="{A99B5DD6-89E9-4537-B415-4205CEB9323A}" srcOrd="2" destOrd="0" presId="urn:microsoft.com/office/officeart/2018/2/layout/IconLabelList"/>
    <dgm:cxn modelId="{6A09E131-C1FE-47FA-BD91-6D46F7DB3AD7}" type="presParOf" srcId="{8994D886-A75F-411A-A9D7-D31991FF12BD}" destId="{8B391436-B9B0-45BD-A57F-792D6376D868}" srcOrd="1" destOrd="0" presId="urn:microsoft.com/office/officeart/2018/2/layout/IconLabelList"/>
    <dgm:cxn modelId="{D7D85FB5-4AD1-46B7-8E53-62D3F1F869BE}" type="presParOf" srcId="{8994D886-A75F-411A-A9D7-D31991FF12BD}" destId="{95872155-C45D-46D3-874C-D838089A06F8}" srcOrd="2" destOrd="0" presId="urn:microsoft.com/office/officeart/2018/2/layout/IconLabelList"/>
    <dgm:cxn modelId="{E4340D53-7996-4180-832E-9DD471AE3441}" type="presParOf" srcId="{95872155-C45D-46D3-874C-D838089A06F8}" destId="{CE9DF0E8-B0DE-4E1E-9FF4-6006AD8428DB}" srcOrd="0" destOrd="0" presId="urn:microsoft.com/office/officeart/2018/2/layout/IconLabelList"/>
    <dgm:cxn modelId="{EEB70DE9-0FCA-47C6-AB9E-ED5E83AF66B7}" type="presParOf" srcId="{95872155-C45D-46D3-874C-D838089A06F8}" destId="{AA0423A1-55B2-45E9-BFE7-3FBE5BDA65ED}" srcOrd="1" destOrd="0" presId="urn:microsoft.com/office/officeart/2018/2/layout/IconLabelList"/>
    <dgm:cxn modelId="{1384D7CB-9E90-4E13-BA30-2421855CB9F9}" type="presParOf" srcId="{95872155-C45D-46D3-874C-D838089A06F8}" destId="{55120873-6F5C-4053-8EAD-6287A7F1097E}" srcOrd="2" destOrd="0" presId="urn:microsoft.com/office/officeart/2018/2/layout/IconLabelList"/>
    <dgm:cxn modelId="{0C47C2BA-718A-4D21-8A25-157E23BE208B}" type="presParOf" srcId="{8994D886-A75F-411A-A9D7-D31991FF12BD}" destId="{F679C986-30E4-4F0A-A3A6-CAE528BFED76}" srcOrd="3" destOrd="0" presId="urn:microsoft.com/office/officeart/2018/2/layout/IconLabelList"/>
    <dgm:cxn modelId="{85792AED-F1AA-4AFB-8C0D-180EEBEC52F2}" type="presParOf" srcId="{8994D886-A75F-411A-A9D7-D31991FF12BD}" destId="{2EC2FDE3-8908-45C7-A3FD-EB370213FE69}" srcOrd="4" destOrd="0" presId="urn:microsoft.com/office/officeart/2018/2/layout/IconLabelList"/>
    <dgm:cxn modelId="{D71858A8-07B6-4E2A-AE55-4CBB5A176FAF}" type="presParOf" srcId="{2EC2FDE3-8908-45C7-A3FD-EB370213FE69}" destId="{6DB1FE51-13D0-4A38-AD6E-48D4371A1AF3}" srcOrd="0" destOrd="0" presId="urn:microsoft.com/office/officeart/2018/2/layout/IconLabelList"/>
    <dgm:cxn modelId="{49C82510-3B59-4CF0-B2E9-AC9595C8150B}" type="presParOf" srcId="{2EC2FDE3-8908-45C7-A3FD-EB370213FE69}" destId="{0928538A-05CC-4A79-BD5D-92F985D1EEE5}" srcOrd="1" destOrd="0" presId="urn:microsoft.com/office/officeart/2018/2/layout/IconLabelList"/>
    <dgm:cxn modelId="{5B4A17CB-8447-41F2-94A1-DD7F7A76F118}"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66800" rtl="0">
            <a:lnSpc>
              <a:spcPct val="100000"/>
            </a:lnSpc>
            <a:spcBef>
              <a:spcPct val="0"/>
            </a:spcBef>
            <a:spcAft>
              <a:spcPct val="35000"/>
            </a:spcAft>
            <a:buNone/>
          </a:pPr>
          <a:r>
            <a:rPr lang="es-ES" sz="2400" kern="1200" noProof="0" dirty="0"/>
            <a:t>Análisis del Problema</a:t>
          </a:r>
        </a:p>
      </dsp:txBody>
      <dsp:txXfrm>
        <a:off x="54818" y="2746269"/>
        <a:ext cx="3222832" cy="720000"/>
      </dsp:txXfrm>
    </dsp:sp>
    <dsp:sp modelId="{CE9DF0E8-B0DE-4E1E-9FF4-6006AD8428DB}">
      <dsp:nvSpPr>
        <dsp:cNvPr id="0" name=""/>
        <dsp:cNvSpPr/>
      </dsp:nvSpPr>
      <dsp:spPr>
        <a:xfrm>
          <a:off x="4310064" y="494935"/>
          <a:ext cx="2285995" cy="2285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66800" rtl="0">
            <a:lnSpc>
              <a:spcPct val="100000"/>
            </a:lnSpc>
            <a:spcBef>
              <a:spcPct val="0"/>
            </a:spcBef>
            <a:spcAft>
              <a:spcPct val="35000"/>
            </a:spcAft>
            <a:buNone/>
          </a:pPr>
          <a:r>
            <a:rPr lang="es-ES" sz="2400" kern="1200" noProof="0" dirty="0"/>
            <a:t>Diseño y Diagramas de Solución Propuesta</a:t>
          </a:r>
        </a:p>
      </dsp:txBody>
      <dsp:txXfrm>
        <a:off x="3841646" y="2746269"/>
        <a:ext cx="3222832" cy="720000"/>
      </dsp:txXfrm>
    </dsp:sp>
    <dsp:sp modelId="{6DB1FE51-13D0-4A38-AD6E-48D4371A1AF3}">
      <dsp:nvSpPr>
        <dsp:cNvPr id="0" name=""/>
        <dsp:cNvSpPr/>
      </dsp:nvSpPr>
      <dsp:spPr>
        <a:xfrm>
          <a:off x="8096892" y="494935"/>
          <a:ext cx="2285995" cy="2285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66800" rtl="0">
            <a:lnSpc>
              <a:spcPct val="100000"/>
            </a:lnSpc>
            <a:spcBef>
              <a:spcPct val="0"/>
            </a:spcBef>
            <a:spcAft>
              <a:spcPct val="35000"/>
            </a:spcAft>
            <a:buNone/>
          </a:pPr>
          <a:r>
            <a:rPr lang="es-ES" sz="2400" kern="1200" noProof="0" dirty="0"/>
            <a:t>Lecciones Aprendidas</a:t>
          </a:r>
        </a:p>
      </dsp:txBody>
      <dsp:txXfrm>
        <a:off x="7628474" y="2746269"/>
        <a:ext cx="322283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957B284-434F-4737-87F6-3C1E78FB2C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6C727AB7-3970-4FE4-A134-9D1EEE3EAD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FB8E98-EB83-4166-8CDF-F8D5CC97446D}" type="datetimeFigureOut">
              <a:rPr lang="es-ES" smtClean="0"/>
              <a:t>27/01/2022</a:t>
            </a:fld>
            <a:endParaRPr lang="es-ES"/>
          </a:p>
        </p:txBody>
      </p:sp>
      <p:sp>
        <p:nvSpPr>
          <p:cNvPr id="4" name="Marcador de pie de página 3">
            <a:extLst>
              <a:ext uri="{FF2B5EF4-FFF2-40B4-BE49-F238E27FC236}">
                <a16:creationId xmlns:a16="http://schemas.microsoft.com/office/drawing/2014/main" id="{B0C17C43-A4DD-44E5-B373-511461F876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99C40B9-1970-4F62-BE22-5883A05E9A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45CBA8-3118-4264-9DB3-F09EDF8E113C}" type="slidenum">
              <a:rPr lang="es-ES" smtClean="0"/>
              <a:t>‹Nº›</a:t>
            </a:fld>
            <a:endParaRPr lang="es-ES"/>
          </a:p>
        </p:txBody>
      </p:sp>
    </p:spTree>
    <p:extLst>
      <p:ext uri="{BB962C8B-B14F-4D97-AF65-F5344CB8AC3E}">
        <p14:creationId xmlns:p14="http://schemas.microsoft.com/office/powerpoint/2010/main" val="3013798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9F1FC-52BF-40A0-B8CD-E5DB9AB207F2}" type="datetimeFigureOut">
              <a:rPr lang="es-ES" noProof="0" smtClean="0"/>
              <a:t>27/01/2022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Editar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6CC092-CABA-48D0-B3F7-B535EA5228F9}" type="slidenum">
              <a:rPr lang="es-ES" noProof="0" smtClean="0"/>
              <a:t>‹Nº›</a:t>
            </a:fld>
            <a:endParaRPr lang="es-ES" noProof="0"/>
          </a:p>
        </p:txBody>
      </p:sp>
    </p:spTree>
    <p:extLst>
      <p:ext uri="{BB962C8B-B14F-4D97-AF65-F5344CB8AC3E}">
        <p14:creationId xmlns:p14="http://schemas.microsoft.com/office/powerpoint/2010/main" val="353344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a:t>
            </a:fld>
            <a:endParaRPr lang="es-ES"/>
          </a:p>
        </p:txBody>
      </p:sp>
    </p:spTree>
    <p:extLst>
      <p:ext uri="{BB962C8B-B14F-4D97-AF65-F5344CB8AC3E}">
        <p14:creationId xmlns:p14="http://schemas.microsoft.com/office/powerpoint/2010/main" val="1737959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a:t>
            </a:fld>
            <a:endParaRPr lang="es-ES"/>
          </a:p>
        </p:txBody>
      </p:sp>
    </p:spTree>
    <p:extLst>
      <p:ext uri="{BB962C8B-B14F-4D97-AF65-F5344CB8AC3E}">
        <p14:creationId xmlns:p14="http://schemas.microsoft.com/office/powerpoint/2010/main" val="278711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3</a:t>
            </a:fld>
            <a:endParaRPr lang="es-ES"/>
          </a:p>
        </p:txBody>
      </p:sp>
    </p:spTree>
    <p:extLst>
      <p:ext uri="{BB962C8B-B14F-4D97-AF65-F5344CB8AC3E}">
        <p14:creationId xmlns:p14="http://schemas.microsoft.com/office/powerpoint/2010/main" val="3926694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posición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7F3AD093-6935-4E25-8E83-BEC3D2E3622E}" type="datetime1">
              <a:rPr lang="es-ES" noProof="0" smtClean="0"/>
              <a:t>27/01/2022</a:t>
            </a:fld>
            <a:endParaRPr lang="es-ES" noProof="0"/>
          </a:p>
        </p:txBody>
      </p:sp>
      <p:sp>
        <p:nvSpPr>
          <p:cNvPr id="5" name="Marcador de posición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90FE6873-B7CD-47F1-B4BA-70026F4A4FD4}" type="datetime1">
              <a:rPr lang="es-ES" noProof="0" smtClean="0"/>
              <a:t>27/01/2022</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hasCustomPrompt="1"/>
          </p:nvPr>
        </p:nvSpPr>
        <p:spPr>
          <a:xfrm>
            <a:off x="8839201" y="675726"/>
            <a:ext cx="2004164" cy="5183073"/>
          </a:xfrm>
        </p:spPr>
        <p:txBody>
          <a:bodyPr vert="eaVert" rtlCol="0"/>
          <a:lstStyle/>
          <a:p>
            <a:pPr rtl="0"/>
            <a:r>
              <a:rPr lang="es-ES" noProof="0"/>
              <a:t>Haga clic para modificar el estilo del título principal</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96AA1814-B970-47C5-B4E1-BCA0D77E15F3}" type="datetime1">
              <a:rPr lang="es-ES" noProof="0" smtClean="0"/>
              <a:t>27/01/2022</a:t>
            </a:fld>
            <a:endParaRPr lang="es-ES" noProof="0"/>
          </a:p>
        </p:txBody>
      </p:sp>
      <p:sp>
        <p:nvSpPr>
          <p:cNvPr id="5" name="Marcador de posición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581192" y="2180496"/>
            <a:ext cx="11029615" cy="3678303"/>
          </a:xfrm>
        </p:spPr>
        <p:txBody>
          <a:bodyPr rtlCol="0"/>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3ECF8AC2-1C52-4F78-88EE-331D670B19A5}" type="datetime1">
              <a:rPr lang="es-ES" noProof="0" smtClean="0"/>
              <a:t>27/01/2022</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FE6CF4E9-F423-4970-91B6-143DF72FA056}" type="datetime1">
              <a:rPr lang="es-ES" noProof="0" smtClean="0"/>
              <a:t>27/01/2022</a:t>
            </a:fld>
            <a:endParaRPr lang="es-ES" noProof="0"/>
          </a:p>
        </p:txBody>
      </p:sp>
      <p:sp>
        <p:nvSpPr>
          <p:cNvPr id="5" name="Marcador de posición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posición de contenido 2"/>
          <p:cNvSpPr>
            <a:spLocks noGrp="1"/>
          </p:cNvSpPr>
          <p:nvPr>
            <p:ph sz="half" idx="1" hasCustomPrompt="1"/>
          </p:nvPr>
        </p:nvSpPr>
        <p:spPr>
          <a:xfrm>
            <a:off x="581193" y="2228003"/>
            <a:ext cx="5422390"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6188417" y="2228003"/>
            <a:ext cx="5422392"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fecha 4"/>
          <p:cNvSpPr>
            <a:spLocks noGrp="1"/>
          </p:cNvSpPr>
          <p:nvPr>
            <p:ph type="dt" sz="half" idx="10"/>
          </p:nvPr>
        </p:nvSpPr>
        <p:spPr/>
        <p:txBody>
          <a:bodyPr rtlCol="0"/>
          <a:lstStyle/>
          <a:p>
            <a:pPr rtl="0"/>
            <a:fld id="{E3955445-6089-478A-9DA1-4738AC4A8C11}" type="datetime1">
              <a:rPr lang="es-ES" noProof="0" smtClean="0"/>
              <a:t>27/01/2022</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581194"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6217709"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F32D574B-5FDE-4FDF-8F45-99828D8C688F}" type="datetime1">
              <a:rPr lang="es-ES" noProof="0" smtClean="0"/>
              <a:t>27/01/2022</a:t>
            </a:fld>
            <a:endParaRPr lang="es-ES" noProof="0"/>
          </a:p>
        </p:txBody>
      </p:sp>
      <p:sp>
        <p:nvSpPr>
          <p:cNvPr id="8" name="Marcador de posición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posición de fecha 2"/>
          <p:cNvSpPr>
            <a:spLocks noGrp="1"/>
          </p:cNvSpPr>
          <p:nvPr>
            <p:ph type="dt" sz="half" idx="10"/>
          </p:nvPr>
        </p:nvSpPr>
        <p:spPr/>
        <p:txBody>
          <a:bodyPr rtlCol="0"/>
          <a:lstStyle/>
          <a:p>
            <a:pPr rtl="0"/>
            <a:fld id="{5C9631C6-D8ED-4343-819F-B7AEF7D4E056}" type="datetime1">
              <a:rPr lang="es-ES" noProof="0" smtClean="0"/>
              <a:t>27/01/2022</a:t>
            </a:fld>
            <a:endParaRPr lang="es-ES" noProof="0"/>
          </a:p>
        </p:txBody>
      </p:sp>
      <p:sp>
        <p:nvSpPr>
          <p:cNvPr id="4" name="Marcador de posición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pPr rtl="0"/>
            <a:fld id="{146FA238-7AE4-47C1-BF2A-706B9C8FFAA8}" type="datetime1">
              <a:rPr lang="es-ES" noProof="0" smtClean="0"/>
              <a:t>27/01/2022</a:t>
            </a:fld>
            <a:endParaRPr lang="es-ES" noProof="0"/>
          </a:p>
        </p:txBody>
      </p:sp>
      <p:sp>
        <p:nvSpPr>
          <p:cNvPr id="3" name="Marcador de posición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Editar Estilos de texto del patrón</a:t>
            </a:r>
          </a:p>
        </p:txBody>
      </p:sp>
      <p:sp>
        <p:nvSpPr>
          <p:cNvPr id="5" name="Marcador de posición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1E6D5EDF-0088-49D6-AAFA-F513F5E3B893}" type="datetime1">
              <a:rPr lang="es-ES" noProof="0" smtClean="0"/>
              <a:t>27/01/2022</a:t>
            </a:fld>
            <a:endParaRPr lang="es-ES" noProof="0"/>
          </a:p>
        </p:txBody>
      </p:sp>
      <p:sp>
        <p:nvSpPr>
          <p:cNvPr id="6" name="Marcador de posición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posición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9E2E0ACB-2DC9-41EC-A846-D82D047DE411}" type="datetime1">
              <a:rPr lang="es-ES" noProof="0" smtClean="0"/>
              <a:t>27/01/2022</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8DB00A2C-96CA-430C-81E9-81B790CC7C63}" type="datetime1">
              <a:rPr lang="es-ES" noProof="0" smtClean="0"/>
              <a:t>27/01/2022</a:t>
            </a:fld>
            <a:endParaRPr lang="es-ES" noProof="0"/>
          </a:p>
        </p:txBody>
      </p:sp>
      <p:sp>
        <p:nvSpPr>
          <p:cNvPr id="5" name="Marcador de posición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posición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1232130"/>
          </a:xfrm>
        </p:spPr>
        <p:txBody>
          <a:bodyPr rtlCol="0">
            <a:noAutofit/>
          </a:bodyPr>
          <a:lstStyle/>
          <a:p>
            <a:pPr rtl="0"/>
            <a:r>
              <a:rPr lang="es-ES" sz="4500" cap="none" dirty="0">
                <a:solidFill>
                  <a:schemeClr val="bg1"/>
                </a:solidFill>
              </a:rPr>
              <a:t>Gestión De Condominios</a:t>
            </a:r>
            <a:br>
              <a:rPr lang="es-ES" sz="4500" cap="none" dirty="0">
                <a:solidFill>
                  <a:schemeClr val="bg1"/>
                </a:solidFill>
              </a:rPr>
            </a:br>
            <a:r>
              <a:rPr lang="es-ES" sz="4500" cap="none" dirty="0">
                <a:solidFill>
                  <a:schemeClr val="bg1"/>
                </a:solidFill>
              </a:rPr>
              <a:t>Diseño para entorno Web</a:t>
            </a: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1" y="5804130"/>
            <a:ext cx="10993546" cy="484822"/>
          </a:xfrm>
        </p:spPr>
        <p:txBody>
          <a:bodyPr rtlCol="0">
            <a:normAutofit/>
          </a:bodyPr>
          <a:lstStyle/>
          <a:p>
            <a:pPr rtl="0"/>
            <a:r>
              <a:rPr lang="es-ES" dirty="0">
                <a:solidFill>
                  <a:srgbClr val="7CEBFF"/>
                </a:solidFill>
              </a:rPr>
              <a:t>GRUPO – 2 </a:t>
            </a:r>
          </a:p>
        </p:txBody>
      </p:sp>
      <p:sp>
        <p:nvSpPr>
          <p:cNvPr id="4" name="CuadroTexto 3"/>
          <p:cNvSpPr txBox="1"/>
          <p:nvPr/>
        </p:nvSpPr>
        <p:spPr>
          <a:xfrm>
            <a:off x="7945150" y="734027"/>
            <a:ext cx="4135902" cy="2031325"/>
          </a:xfrm>
          <a:prstGeom prst="rect">
            <a:avLst/>
          </a:prstGeom>
          <a:solidFill>
            <a:schemeClr val="accent1">
              <a:lumMod val="75000"/>
              <a:alpha val="30000"/>
            </a:schemeClr>
          </a:solidFill>
        </p:spPr>
        <p:txBody>
          <a:bodyPr wrap="square" rtlCol="0">
            <a:spAutoFit/>
          </a:bodyPr>
          <a:lstStyle/>
          <a:p>
            <a:r>
              <a:rPr lang="es-ES" b="1" dirty="0">
                <a:solidFill>
                  <a:schemeClr val="bg1"/>
                </a:solidFill>
              </a:rPr>
              <a:t>Presentado por:</a:t>
            </a:r>
          </a:p>
          <a:p>
            <a:r>
              <a:rPr lang="es-ES" b="1" dirty="0">
                <a:solidFill>
                  <a:schemeClr val="bg1"/>
                </a:solidFill>
              </a:rPr>
              <a:t>Jordan Martin Lian Salas Rosado</a:t>
            </a:r>
          </a:p>
          <a:p>
            <a:r>
              <a:rPr lang="es-ES" b="1" dirty="0">
                <a:solidFill>
                  <a:schemeClr val="bg1"/>
                </a:solidFill>
              </a:rPr>
              <a:t>Franklin Sarango Huapaya </a:t>
            </a:r>
          </a:p>
          <a:p>
            <a:r>
              <a:rPr lang="es-ES" b="1" dirty="0">
                <a:solidFill>
                  <a:schemeClr val="bg1"/>
                </a:solidFill>
              </a:rPr>
              <a:t>Veronica Mercedes Herrera Paredes</a:t>
            </a:r>
          </a:p>
          <a:p>
            <a:r>
              <a:rPr lang="es-ES" b="1" dirty="0">
                <a:solidFill>
                  <a:schemeClr val="bg1"/>
                </a:solidFill>
              </a:rPr>
              <a:t>Ricardo Jefferson Reyes Serrano</a:t>
            </a:r>
          </a:p>
          <a:p>
            <a:r>
              <a:rPr lang="es-ES" b="1" dirty="0">
                <a:solidFill>
                  <a:schemeClr val="bg1"/>
                </a:solidFill>
              </a:rPr>
              <a:t>Juan Pablo Calla Choquemamani</a:t>
            </a:r>
            <a:endParaRPr lang="es-PE" dirty="0">
              <a:solidFill>
                <a:schemeClr val="bg1"/>
              </a:solidFill>
            </a:endParaRPr>
          </a:p>
          <a:p>
            <a:endParaRPr lang="es-PE" dirty="0">
              <a:solidFill>
                <a:schemeClr val="bg1"/>
              </a:solidFill>
            </a:endParaRP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ángulo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4" name="Rectángulo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es-ES" dirty="0">
                <a:solidFill>
                  <a:srgbClr val="FFFEFF"/>
                </a:solidFill>
              </a:rPr>
              <a:t>AGENDA</a:t>
            </a:r>
          </a:p>
        </p:txBody>
      </p:sp>
      <p:graphicFrame>
        <p:nvGraphicFramePr>
          <p:cNvPr id="4" name="Marcador de posición de contenido 3" descr="Gráfico de SmartArt, icono">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1964263271"/>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5B040558-A365-4CCE-92FA-5A48CD98F9C9}"/>
              </a:ext>
            </a:extLst>
          </p:cNvPr>
          <p:cNvSpPr>
            <a:spLocks noGrp="1"/>
          </p:cNvSpPr>
          <p:nvPr>
            <p:ph type="title"/>
          </p:nvPr>
        </p:nvSpPr>
        <p:spPr>
          <a:xfrm>
            <a:off x="567622" y="847762"/>
            <a:ext cx="11029616" cy="718870"/>
          </a:xfrm>
        </p:spPr>
        <p:txBody>
          <a:bodyPr rtlCol="0">
            <a:normAutofit/>
          </a:bodyPr>
          <a:lstStyle/>
          <a:p>
            <a:pPr rtl="0"/>
            <a:r>
              <a:rPr lang="es-ES" dirty="0">
                <a:solidFill>
                  <a:srgbClr val="FFFEFF"/>
                </a:solidFill>
              </a:rPr>
              <a:t>ANALISIS DEL PROBLEMA</a:t>
            </a:r>
          </a:p>
        </p:txBody>
      </p:sp>
      <p:sp>
        <p:nvSpPr>
          <p:cNvPr id="5" name="CuadroTexto 4"/>
          <p:cNvSpPr txBox="1"/>
          <p:nvPr/>
        </p:nvSpPr>
        <p:spPr>
          <a:xfrm>
            <a:off x="567622" y="3565541"/>
            <a:ext cx="4575562" cy="2862322"/>
          </a:xfrm>
          <a:prstGeom prst="rect">
            <a:avLst/>
          </a:prstGeom>
          <a:noFill/>
        </p:spPr>
        <p:txBody>
          <a:bodyPr wrap="square" rtlCol="0">
            <a:spAutoFit/>
          </a:bodyPr>
          <a:lstStyle/>
          <a:p>
            <a:pPr marL="342900" indent="-342900">
              <a:buFont typeface="+mj-lt"/>
              <a:buAutoNum type="arabicPeriod"/>
            </a:pPr>
            <a:r>
              <a:rPr lang="es-PE" dirty="0"/>
              <a:t>Registro de propietarios de departamentos y cocheras desactualizado</a:t>
            </a:r>
          </a:p>
          <a:p>
            <a:pPr marL="342900" indent="-342900">
              <a:buFont typeface="+mj-lt"/>
              <a:buAutoNum type="arabicPeriod"/>
            </a:pPr>
            <a:r>
              <a:rPr lang="es-PE" dirty="0"/>
              <a:t>Ingreso de gastos mensuales correspondientes al condominio fuera de fechas y sin posibilidad de consultas el historial</a:t>
            </a:r>
          </a:p>
          <a:p>
            <a:pPr marL="342900" indent="-342900">
              <a:buFont typeface="+mj-lt"/>
              <a:buAutoNum type="arabicPeriod"/>
            </a:pPr>
            <a:r>
              <a:rPr lang="es-PE" dirty="0"/>
              <a:t>Emisión de recibos a los propietarios con demoras y errores</a:t>
            </a:r>
          </a:p>
          <a:p>
            <a:pPr marL="342900" indent="-342900">
              <a:buFont typeface="+mj-lt"/>
              <a:buAutoNum type="arabicPeriod"/>
            </a:pPr>
            <a:r>
              <a:rPr lang="es-PE" dirty="0"/>
              <a:t>Reserva de áreas comunes desactualizada</a:t>
            </a:r>
          </a:p>
          <a:p>
            <a:pPr marL="342900" indent="-342900">
              <a:buFont typeface="+mj-lt"/>
              <a:buAutoNum type="arabicPeriod"/>
            </a:pPr>
            <a:endParaRPr lang="es-PE" dirty="0"/>
          </a:p>
        </p:txBody>
      </p:sp>
      <p:pic>
        <p:nvPicPr>
          <p:cNvPr id="10" name="Imagen 9"/>
          <p:cNvPicPr/>
          <p:nvPr/>
        </p:nvPicPr>
        <p:blipFill>
          <a:blip r:embed="rId3"/>
          <a:stretch>
            <a:fillRect/>
          </a:stretch>
        </p:blipFill>
        <p:spPr>
          <a:xfrm>
            <a:off x="5728872" y="4358181"/>
            <a:ext cx="5977550" cy="1363269"/>
          </a:xfrm>
          <a:prstGeom prst="rect">
            <a:avLst/>
          </a:prstGeom>
        </p:spPr>
      </p:pic>
      <p:sp>
        <p:nvSpPr>
          <p:cNvPr id="8" name="CuadroTexto 7"/>
          <p:cNvSpPr txBox="1"/>
          <p:nvPr/>
        </p:nvSpPr>
        <p:spPr>
          <a:xfrm>
            <a:off x="5728872" y="3065519"/>
            <a:ext cx="3602410" cy="369332"/>
          </a:xfrm>
          <a:prstGeom prst="rect">
            <a:avLst/>
          </a:prstGeom>
          <a:noFill/>
        </p:spPr>
        <p:txBody>
          <a:bodyPr wrap="square" rtlCol="0">
            <a:spAutoFit/>
          </a:bodyPr>
          <a:lstStyle/>
          <a:p>
            <a:r>
              <a:rPr lang="es-PE" b="1" u="sng" dirty="0"/>
              <a:t>Consecuencias:</a:t>
            </a:r>
          </a:p>
        </p:txBody>
      </p:sp>
      <p:sp>
        <p:nvSpPr>
          <p:cNvPr id="2" name="Rectángulo 1"/>
          <p:cNvSpPr/>
          <p:nvPr/>
        </p:nvSpPr>
        <p:spPr>
          <a:xfrm>
            <a:off x="495870" y="2042097"/>
            <a:ext cx="11210552" cy="1023422"/>
          </a:xfrm>
          <a:prstGeom prst="rect">
            <a:avLst/>
          </a:prstGeom>
        </p:spPr>
        <p:txBody>
          <a:bodyPr wrap="square">
            <a:spAutoFit/>
          </a:bodyPr>
          <a:lstStyle/>
          <a:p>
            <a:pPr algn="just">
              <a:lnSpc>
                <a:spcPct val="115000"/>
              </a:lnSpc>
              <a:spcAft>
                <a:spcPts val="0"/>
              </a:spcAft>
            </a:pPr>
            <a:r>
              <a:rPr lang="es-ES" dirty="0">
                <a:ea typeface="Times New Roman" panose="02020603050405020304" pitchFamily="18" charset="0"/>
              </a:rPr>
              <a:t>En el presente trabajo el equipo busca brindar una herramienta automatizada para la Gestión de Condominios, el cual nace como respuesta a la problemática presente en el condominio “Puertas de Tingo María” respecto a la gestión del condominio, entre las que podemos resaltar:</a:t>
            </a:r>
            <a:endParaRPr lang="es-PE" dirty="0">
              <a:effectLst/>
              <a:ea typeface="Times New Roman" panose="02020603050405020304" pitchFamily="18" charset="0"/>
            </a:endParaRPr>
          </a:p>
        </p:txBody>
      </p:sp>
      <p:sp>
        <p:nvSpPr>
          <p:cNvPr id="3" name="CuadroTexto 2"/>
          <p:cNvSpPr txBox="1"/>
          <p:nvPr/>
        </p:nvSpPr>
        <p:spPr>
          <a:xfrm>
            <a:off x="5728872" y="3434851"/>
            <a:ext cx="5868366" cy="923330"/>
          </a:xfrm>
          <a:prstGeom prst="rect">
            <a:avLst/>
          </a:prstGeom>
          <a:noFill/>
        </p:spPr>
        <p:txBody>
          <a:bodyPr wrap="square" rtlCol="0">
            <a:spAutoFit/>
          </a:bodyPr>
          <a:lstStyle/>
          <a:p>
            <a:r>
              <a:rPr lang="es-PE" dirty="0"/>
              <a:t>Una de las consecuencias que podemos mencionar es el nivel de morosidad, ocasionado por la demora y error al emitir los recibos del condominio</a:t>
            </a:r>
          </a:p>
        </p:txBody>
      </p:sp>
      <p:sp>
        <p:nvSpPr>
          <p:cNvPr id="9" name="CuadroTexto 8"/>
          <p:cNvSpPr txBox="1"/>
          <p:nvPr/>
        </p:nvSpPr>
        <p:spPr>
          <a:xfrm>
            <a:off x="5728872" y="5721450"/>
            <a:ext cx="6463128" cy="923330"/>
          </a:xfrm>
          <a:prstGeom prst="rect">
            <a:avLst/>
          </a:prstGeom>
          <a:noFill/>
        </p:spPr>
        <p:txBody>
          <a:bodyPr wrap="square" rtlCol="0">
            <a:spAutoFit/>
          </a:bodyPr>
          <a:lstStyle/>
          <a:p>
            <a:r>
              <a:rPr lang="es-PE" dirty="0"/>
              <a:t>Adicionalmente, el registro de visitas siempre está desactualizado,</a:t>
            </a:r>
          </a:p>
          <a:p>
            <a:r>
              <a:rPr lang="es-PE" dirty="0"/>
              <a:t>También, es complicado realizar una reserva de las áreas comunes</a:t>
            </a:r>
          </a:p>
          <a:p>
            <a:r>
              <a:rPr lang="es-PE" dirty="0"/>
              <a:t>el vecino debe esperar la confirmación de la administración. </a:t>
            </a:r>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2A54E9-4192-4514-B562-63ACC5E58D37}"/>
              </a:ext>
            </a:extLst>
          </p:cNvPr>
          <p:cNvSpPr>
            <a:spLocks noGrp="1"/>
          </p:cNvSpPr>
          <p:nvPr>
            <p:ph type="title"/>
          </p:nvPr>
        </p:nvSpPr>
        <p:spPr/>
        <p:txBody>
          <a:bodyPr/>
          <a:lstStyle/>
          <a:p>
            <a:r>
              <a:rPr lang="es-PE" dirty="0"/>
              <a:t>PROPUESTA DE SOLUCIÓN</a:t>
            </a:r>
          </a:p>
        </p:txBody>
      </p:sp>
      <p:sp>
        <p:nvSpPr>
          <p:cNvPr id="3" name="Marcador de contenido 2">
            <a:extLst>
              <a:ext uri="{FF2B5EF4-FFF2-40B4-BE49-F238E27FC236}">
                <a16:creationId xmlns:a16="http://schemas.microsoft.com/office/drawing/2014/main" id="{590829EE-5334-49F5-B5F5-92CCFFB3AACC}"/>
              </a:ext>
            </a:extLst>
          </p:cNvPr>
          <p:cNvSpPr>
            <a:spLocks noGrp="1"/>
          </p:cNvSpPr>
          <p:nvPr>
            <p:ph idx="1"/>
          </p:nvPr>
        </p:nvSpPr>
        <p:spPr/>
        <p:txBody>
          <a:bodyPr/>
          <a:lstStyle/>
          <a:p>
            <a:pPr algn="just"/>
            <a:r>
              <a:rPr lang="es-ES" dirty="0"/>
              <a:t>La solución es crear un sistema web que trabaje con una base de datos en donde se estructure la información, esto permitirá al administrador tener un adecuado orden e información actualizada en como se maneja el condominio, así facilitando el manejo del mismo y los copropietarios tener un acceso sistematizado y actualizado desde cualquier computador con acceso a internet. Los procesos como son el prorrateo de gastos comunes serán realizados por el sistema lo que automatizará esta operación de cálculo. Con la aplicación web se busca lograr un mejor control de las cuentas del condominio y una agilización en los procesos de gestión de la administración. </a:t>
            </a:r>
            <a:endParaRPr lang="es-PE" dirty="0"/>
          </a:p>
        </p:txBody>
      </p:sp>
    </p:spTree>
    <p:extLst>
      <p:ext uri="{BB962C8B-B14F-4D97-AF65-F5344CB8AC3E}">
        <p14:creationId xmlns:p14="http://schemas.microsoft.com/office/powerpoint/2010/main" val="1836606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lstStyle/>
          <a:p>
            <a:r>
              <a:rPr lang="es-ES" dirty="0"/>
              <a:t>Diseño de Solución Propuesta</a:t>
            </a:r>
            <a:endParaRPr lang="es-PE" dirty="0"/>
          </a:p>
        </p:txBody>
      </p:sp>
      <p:pic>
        <p:nvPicPr>
          <p:cNvPr id="3" name="Imagen 2"/>
          <p:cNvPicPr>
            <a:picLocks noChangeAspect="1"/>
          </p:cNvPicPr>
          <p:nvPr/>
        </p:nvPicPr>
        <p:blipFill>
          <a:blip r:embed="rId2"/>
          <a:stretch>
            <a:fillRect/>
          </a:stretch>
        </p:blipFill>
        <p:spPr>
          <a:xfrm>
            <a:off x="7187822" y="2446376"/>
            <a:ext cx="4541999" cy="3661940"/>
          </a:xfrm>
          <a:prstGeom prst="rect">
            <a:avLst/>
          </a:prstGeom>
        </p:spPr>
      </p:pic>
      <p:pic>
        <p:nvPicPr>
          <p:cNvPr id="4" name="Imagen 3"/>
          <p:cNvPicPr>
            <a:picLocks noChangeAspect="1"/>
          </p:cNvPicPr>
          <p:nvPr/>
        </p:nvPicPr>
        <p:blipFill>
          <a:blip r:embed="rId3"/>
          <a:stretch>
            <a:fillRect/>
          </a:stretch>
        </p:blipFill>
        <p:spPr>
          <a:xfrm>
            <a:off x="328804" y="2169614"/>
            <a:ext cx="6331303" cy="4215464"/>
          </a:xfrm>
          <a:prstGeom prst="rect">
            <a:avLst/>
          </a:prstGeom>
        </p:spPr>
      </p:pic>
    </p:spTree>
    <p:extLst>
      <p:ext uri="{BB962C8B-B14F-4D97-AF65-F5344CB8AC3E}">
        <p14:creationId xmlns:p14="http://schemas.microsoft.com/office/powerpoint/2010/main" val="1364716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lstStyle/>
          <a:p>
            <a:r>
              <a:rPr lang="es-ES" dirty="0"/>
              <a:t>Repositorio de código fuente</a:t>
            </a:r>
            <a:endParaRPr lang="es-PE" dirty="0"/>
          </a:p>
        </p:txBody>
      </p:sp>
      <p:sp>
        <p:nvSpPr>
          <p:cNvPr id="3" name="Rectángulo 2"/>
          <p:cNvSpPr/>
          <p:nvPr/>
        </p:nvSpPr>
        <p:spPr>
          <a:xfrm>
            <a:off x="366604" y="2104851"/>
            <a:ext cx="4593758" cy="369332"/>
          </a:xfrm>
          <a:prstGeom prst="rect">
            <a:avLst/>
          </a:prstGeom>
        </p:spPr>
        <p:txBody>
          <a:bodyPr wrap="none">
            <a:spAutoFit/>
          </a:bodyPr>
          <a:lstStyle/>
          <a:p>
            <a:r>
              <a:rPr lang="es-PE" dirty="0"/>
              <a:t>https://github.com/JLianPeru/ProyE31A-Grupo2</a:t>
            </a:r>
          </a:p>
        </p:txBody>
      </p:sp>
      <p:pic>
        <p:nvPicPr>
          <p:cNvPr id="5" name="Imagen 4"/>
          <p:cNvPicPr>
            <a:picLocks noChangeAspect="1"/>
          </p:cNvPicPr>
          <p:nvPr/>
        </p:nvPicPr>
        <p:blipFill>
          <a:blip r:embed="rId2"/>
          <a:stretch>
            <a:fillRect/>
          </a:stretch>
        </p:blipFill>
        <p:spPr>
          <a:xfrm>
            <a:off x="2997714" y="2744693"/>
            <a:ext cx="5274089" cy="3457240"/>
          </a:xfrm>
          <a:prstGeom prst="rect">
            <a:avLst/>
          </a:prstGeom>
        </p:spPr>
      </p:pic>
    </p:spTree>
    <p:extLst>
      <p:ext uri="{BB962C8B-B14F-4D97-AF65-F5344CB8AC3E}">
        <p14:creationId xmlns:p14="http://schemas.microsoft.com/office/powerpoint/2010/main" val="251058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lstStyle/>
          <a:p>
            <a:r>
              <a:rPr lang="es-ES" dirty="0"/>
              <a:t>Estadísticas del repositorio</a:t>
            </a:r>
            <a:endParaRPr lang="es-PE" dirty="0"/>
          </a:p>
        </p:txBody>
      </p:sp>
      <p:pic>
        <p:nvPicPr>
          <p:cNvPr id="3" name="Imagen 2"/>
          <p:cNvPicPr>
            <a:picLocks noChangeAspect="1"/>
          </p:cNvPicPr>
          <p:nvPr/>
        </p:nvPicPr>
        <p:blipFill>
          <a:blip r:embed="rId2"/>
          <a:stretch>
            <a:fillRect/>
          </a:stretch>
        </p:blipFill>
        <p:spPr>
          <a:xfrm>
            <a:off x="366604" y="2861044"/>
            <a:ext cx="6063070" cy="3097831"/>
          </a:xfrm>
          <a:prstGeom prst="rect">
            <a:avLst/>
          </a:prstGeom>
        </p:spPr>
      </p:pic>
      <p:pic>
        <p:nvPicPr>
          <p:cNvPr id="5" name="Imagen 4"/>
          <p:cNvPicPr>
            <a:picLocks noChangeAspect="1"/>
          </p:cNvPicPr>
          <p:nvPr/>
        </p:nvPicPr>
        <p:blipFill>
          <a:blip r:embed="rId3"/>
          <a:stretch>
            <a:fillRect/>
          </a:stretch>
        </p:blipFill>
        <p:spPr>
          <a:xfrm>
            <a:off x="6624300" y="588041"/>
            <a:ext cx="5361373" cy="5955980"/>
          </a:xfrm>
          <a:prstGeom prst="rect">
            <a:avLst/>
          </a:prstGeom>
        </p:spPr>
      </p:pic>
      <p:sp>
        <p:nvSpPr>
          <p:cNvPr id="12" name="Rectángulo 11"/>
          <p:cNvSpPr/>
          <p:nvPr/>
        </p:nvSpPr>
        <p:spPr>
          <a:xfrm>
            <a:off x="366604" y="2104851"/>
            <a:ext cx="4593758" cy="369332"/>
          </a:xfrm>
          <a:prstGeom prst="rect">
            <a:avLst/>
          </a:prstGeom>
        </p:spPr>
        <p:txBody>
          <a:bodyPr wrap="none">
            <a:spAutoFit/>
          </a:bodyPr>
          <a:lstStyle/>
          <a:p>
            <a:r>
              <a:rPr lang="es-PE" dirty="0"/>
              <a:t>https://github.com/JLianPeru/ProyE31A-Grupo2</a:t>
            </a:r>
          </a:p>
        </p:txBody>
      </p:sp>
    </p:spTree>
    <p:extLst>
      <p:ext uri="{BB962C8B-B14F-4D97-AF65-F5344CB8AC3E}">
        <p14:creationId xmlns:p14="http://schemas.microsoft.com/office/powerpoint/2010/main" val="1603172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lstStyle/>
          <a:p>
            <a:r>
              <a:rPr lang="es-ES" dirty="0"/>
              <a:t>Lecciones aprendidas</a:t>
            </a:r>
            <a:endParaRPr lang="es-PE" dirty="0"/>
          </a:p>
        </p:txBody>
      </p:sp>
      <p:sp>
        <p:nvSpPr>
          <p:cNvPr id="9" name="CuadroTexto 8"/>
          <p:cNvSpPr txBox="1"/>
          <p:nvPr/>
        </p:nvSpPr>
        <p:spPr>
          <a:xfrm>
            <a:off x="6610995" y="2210937"/>
            <a:ext cx="3698543" cy="369332"/>
          </a:xfrm>
          <a:prstGeom prst="rect">
            <a:avLst/>
          </a:prstGeom>
          <a:noFill/>
        </p:spPr>
        <p:txBody>
          <a:bodyPr wrap="square" rtlCol="0">
            <a:spAutoFit/>
          </a:bodyPr>
          <a:lstStyle/>
          <a:p>
            <a:r>
              <a:rPr lang="es-PE" dirty="0"/>
              <a:t>IMPORTANCIA DEL REPOSITORIO</a:t>
            </a:r>
          </a:p>
        </p:txBody>
      </p:sp>
      <p:sp>
        <p:nvSpPr>
          <p:cNvPr id="5" name="Rectángulo 4"/>
          <p:cNvSpPr/>
          <p:nvPr/>
        </p:nvSpPr>
        <p:spPr>
          <a:xfrm>
            <a:off x="6610995" y="3073216"/>
            <a:ext cx="4840406" cy="2308324"/>
          </a:xfrm>
          <a:prstGeom prst="rect">
            <a:avLst/>
          </a:prstGeom>
        </p:spPr>
        <p:txBody>
          <a:bodyPr wrap="square">
            <a:spAutoFit/>
          </a:bodyPr>
          <a:lstStyle/>
          <a:p>
            <a:pPr algn="just">
              <a:spcAft>
                <a:spcPts val="0"/>
              </a:spcAft>
            </a:pPr>
            <a:r>
              <a:rPr lang="es-ES" dirty="0">
                <a:latin typeface="Arial" panose="020B0604020202020204" pitchFamily="34" charset="0"/>
                <a:ea typeface="Yu Mincho"/>
                <a:cs typeface="Arial" panose="020B0604020202020204" pitchFamily="34" charset="0"/>
              </a:rPr>
              <a:t>Es importante establecer el repositorio desde el inicio del proyecto y asegurarse que todos los integrantes del equipo pueden acceder y compartir sus contribuciones sin problemas, de manera que el código del proyecto, que elabora cada miembro del equipo se integre correctamente, y el producto final tenga consistencia.</a:t>
            </a:r>
            <a:endParaRPr lang="es-PE" dirty="0">
              <a:latin typeface="Arial" panose="020B0604020202020204" pitchFamily="34" charset="0"/>
              <a:ea typeface="Calibri" panose="020F0502020204030204" pitchFamily="34" charset="0"/>
              <a:cs typeface="Arial" panose="020B0604020202020204" pitchFamily="34" charset="0"/>
            </a:endParaRPr>
          </a:p>
        </p:txBody>
      </p:sp>
      <p:sp>
        <p:nvSpPr>
          <p:cNvPr id="10" name="CuadroTexto 9"/>
          <p:cNvSpPr txBox="1"/>
          <p:nvPr/>
        </p:nvSpPr>
        <p:spPr>
          <a:xfrm>
            <a:off x="581193" y="2210937"/>
            <a:ext cx="3698543" cy="646331"/>
          </a:xfrm>
          <a:prstGeom prst="rect">
            <a:avLst/>
          </a:prstGeom>
          <a:noFill/>
        </p:spPr>
        <p:txBody>
          <a:bodyPr wrap="square" rtlCol="0">
            <a:spAutoFit/>
          </a:bodyPr>
          <a:lstStyle/>
          <a:p>
            <a:r>
              <a:rPr lang="es-PE" dirty="0"/>
              <a:t>DISEÑO GENERAL Y ESTRUCTURA DEL PROYECTO</a:t>
            </a:r>
          </a:p>
        </p:txBody>
      </p:sp>
      <p:sp>
        <p:nvSpPr>
          <p:cNvPr id="11" name="Rectángulo 10"/>
          <p:cNvSpPr/>
          <p:nvPr/>
        </p:nvSpPr>
        <p:spPr>
          <a:xfrm>
            <a:off x="581193" y="3073216"/>
            <a:ext cx="4840406" cy="2308324"/>
          </a:xfrm>
          <a:prstGeom prst="rect">
            <a:avLst/>
          </a:prstGeom>
        </p:spPr>
        <p:txBody>
          <a:bodyPr wrap="square">
            <a:spAutoFit/>
          </a:bodyPr>
          <a:lstStyle/>
          <a:p>
            <a:pPr algn="just">
              <a:spcAft>
                <a:spcPts val="0"/>
              </a:spcAft>
            </a:pPr>
            <a:r>
              <a:rPr lang="es-PE" dirty="0">
                <a:latin typeface="Arial" panose="020B0604020202020204" pitchFamily="34" charset="0"/>
                <a:ea typeface="Calibri" panose="020F0502020204030204" pitchFamily="34" charset="0"/>
                <a:cs typeface="Arial" panose="020B0604020202020204" pitchFamily="34" charset="0"/>
              </a:rPr>
              <a:t>Durante el desarrollo de esta primera parte pudimos comprobar la importancia de tener un diseño general con una estructura definida que permita incluir fácilmente las historias desarrolladas por cada integrante. Al no tener la estructura definida claramente, hemos invertido tiempo adicional para ajustar los trabajos individuales al proyecto general.</a:t>
            </a:r>
          </a:p>
        </p:txBody>
      </p:sp>
    </p:spTree>
    <p:extLst>
      <p:ext uri="{BB962C8B-B14F-4D97-AF65-F5344CB8AC3E}">
        <p14:creationId xmlns:p14="http://schemas.microsoft.com/office/powerpoint/2010/main" val="2440044290"/>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2.xml><?xml version="1.0" encoding="utf-8"?>
<ds:datastoreItem xmlns:ds="http://schemas.openxmlformats.org/officeDocument/2006/customXml" ds:itemID="{1EBC12AA-1C15-4500-BC9C-8EE83A441DE9}">
  <ds:schemaRefs>
    <ds:schemaRef ds:uri="http://www.w3.org/XML/1998/namespace"/>
    <ds:schemaRef ds:uri="71af3243-3dd4-4a8d-8c0d-dd76da1f02a5"/>
    <ds:schemaRef ds:uri="16c05727-aa75-4e4a-9b5f-8a80a1165891"/>
    <ds:schemaRef ds:uri="http://schemas.microsoft.com/office/infopath/2007/PartnerControls"/>
    <ds:schemaRef ds:uri="http://purl.org/dc/dcmitype/"/>
    <ds:schemaRef ds:uri="http://schemas.microsoft.com/office/2006/documentManagement/types"/>
    <ds:schemaRef ds:uri="http://purl.org/dc/terms/"/>
    <ds:schemaRef ds:uri="http://schemas.openxmlformats.org/package/2006/metadata/core-properti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Diseño Dividendo para tecnología</Template>
  <TotalTime>0</TotalTime>
  <Words>456</Words>
  <Application>Microsoft Office PowerPoint</Application>
  <PresentationFormat>Panorámica</PresentationFormat>
  <Paragraphs>38</Paragraphs>
  <Slides>8</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Gill Sans MT</vt:lpstr>
      <vt:lpstr>Wingdings 2</vt:lpstr>
      <vt:lpstr>Dividendo</vt:lpstr>
      <vt:lpstr>Gestión De Condominios Diseño para entorno Web</vt:lpstr>
      <vt:lpstr>AGENDA</vt:lpstr>
      <vt:lpstr>ANALISIS DEL PROBLEMA</vt:lpstr>
      <vt:lpstr>PROPUESTA DE SOLUCIÓN</vt:lpstr>
      <vt:lpstr>Diseño de Solución Propuesta</vt:lpstr>
      <vt:lpstr>Repositorio de código fuente</vt:lpstr>
      <vt:lpstr>Estadísticas del repositorio</vt:lpstr>
      <vt:lpstr>Lecciones aprendidas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2021-09-27T23:42:49Z</dcterms:created>
  <dcterms:modified xsi:type="dcterms:W3CDTF">2022-01-27T21:09:38Z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