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29" autoAdjust="0"/>
    <p:restoredTop sz="97461" autoAdjust="0"/>
  </p:normalViewPr>
  <p:slideViewPr>
    <p:cSldViewPr showGuides="1">
      <p:cViewPr varScale="1">
        <p:scale>
          <a:sx n="118" d="100"/>
          <a:sy n="118" d="100"/>
        </p:scale>
        <p:origin x="1368" y="72"/>
      </p:cViewPr>
      <p:guideLst>
        <p:guide orient="horz" pos="1026"/>
        <p:guide pos="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21" d="100"/>
          <a:sy n="121" d="100"/>
        </p:scale>
        <p:origin x="4938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E1389CC-567B-462D-9606-5A6D48725E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2223E6-8DEC-4459-8B52-D06E9BD3DA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9E86A-6679-4EC8-847C-9F954F45BF68}" type="datetimeFigureOut">
              <a:rPr lang="de-DE" smtClean="0"/>
              <a:t>10.12.2020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E09F90-192B-4C21-A710-7EFC4BA93B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7B6243-ABD9-472E-9641-6E7B2B863D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8E8B7-5326-4A3E-8AE4-83D3CDA8A9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575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3C419-10E8-4216-A6CC-B7C8A23909AD}" type="datetimeFigureOut">
              <a:rPr lang="de-DE" smtClean="0"/>
              <a:t>10.12.2020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6CAD1-FD47-46B0-9C16-1B81F4E69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32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713E3ED-78BF-4AEF-A5C2-46B7E751DB0E}"/>
              </a:ext>
            </a:extLst>
          </p:cNvPr>
          <p:cNvSpPr/>
          <p:nvPr userDrawn="1"/>
        </p:nvSpPr>
        <p:spPr>
          <a:xfrm>
            <a:off x="1" y="380577"/>
            <a:ext cx="9906000" cy="502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4225" y="537344"/>
            <a:ext cx="8456577" cy="623404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14000"/>
              </a:lnSpc>
              <a:defRPr sz="2400" spc="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Headline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9453" y="2444703"/>
            <a:ext cx="8456576" cy="516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cap="all" spc="65" baseline="0">
                <a:solidFill>
                  <a:schemeClr val="bg1"/>
                </a:solidFill>
              </a:defRPr>
            </a:lvl1pPr>
            <a:lvl2pPr marL="495328" indent="0" algn="ctr">
              <a:buNone/>
              <a:defRPr sz="2167"/>
            </a:lvl2pPr>
            <a:lvl3pPr marL="990657" indent="0" algn="ctr">
              <a:buNone/>
              <a:defRPr sz="1950"/>
            </a:lvl3pPr>
            <a:lvl4pPr marL="1485984" indent="0" algn="ctr">
              <a:buNone/>
              <a:defRPr sz="1733"/>
            </a:lvl4pPr>
            <a:lvl5pPr marL="1981313" indent="0" algn="ctr">
              <a:buNone/>
              <a:defRPr sz="1733"/>
            </a:lvl5pPr>
            <a:lvl6pPr marL="2476641" indent="0" algn="ctr">
              <a:buNone/>
              <a:defRPr sz="1733"/>
            </a:lvl6pPr>
            <a:lvl7pPr marL="2971970" indent="0" algn="ctr">
              <a:buNone/>
              <a:defRPr sz="1733"/>
            </a:lvl7pPr>
            <a:lvl8pPr marL="3467297" indent="0" algn="ctr">
              <a:buNone/>
              <a:defRPr sz="1733"/>
            </a:lvl8pPr>
            <a:lvl9pPr marL="3962626" indent="0" algn="ctr">
              <a:buNone/>
              <a:defRPr sz="1733"/>
            </a:lvl9pPr>
          </a:lstStyle>
          <a:p>
            <a:r>
              <a:rPr lang="en-US" noProof="0" dirty="0"/>
              <a:t>Date  |  Name</a:t>
            </a:r>
          </a:p>
        </p:txBody>
      </p:sp>
      <p:pic>
        <p:nvPicPr>
          <p:cNvPr id="10" name="Grafik 13">
            <a:extLst>
              <a:ext uri="{FF2B5EF4-FFF2-40B4-BE49-F238E27FC236}">
                <a16:creationId xmlns:a16="http://schemas.microsoft.com/office/drawing/2014/main" id="{CD8EAD64-AF04-4C84-A4BD-DC7D236650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200" y="6192000"/>
            <a:ext cx="1922022" cy="548854"/>
          </a:xfrm>
          <a:prstGeom prst="rect">
            <a:avLst/>
          </a:prstGeom>
        </p:spPr>
      </p:pic>
      <p:pic>
        <p:nvPicPr>
          <p:cNvPr id="14" name="Grafik 7">
            <a:extLst>
              <a:ext uri="{FF2B5EF4-FFF2-40B4-BE49-F238E27FC236}">
                <a16:creationId xmlns:a16="http://schemas.microsoft.com/office/drawing/2014/main" id="{F1A4E5FA-E01B-487D-AF33-2995D0586B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16" y="6559200"/>
            <a:ext cx="2303553" cy="91462"/>
          </a:xfrm>
          <a:prstGeom prst="rect">
            <a:avLst/>
          </a:prstGeom>
        </p:spPr>
      </p:pic>
      <p:sp>
        <p:nvSpPr>
          <p:cNvPr id="16" name="Untertitel 2">
            <a:extLst>
              <a:ext uri="{FF2B5EF4-FFF2-40B4-BE49-F238E27FC236}">
                <a16:creationId xmlns:a16="http://schemas.microsoft.com/office/drawing/2014/main" id="{EEE304FD-5CB5-4A27-B953-09ADE21E98ED}"/>
              </a:ext>
            </a:extLst>
          </p:cNvPr>
          <p:cNvSpPr txBox="1">
            <a:spLocks/>
          </p:cNvSpPr>
          <p:nvPr userDrawn="1"/>
        </p:nvSpPr>
        <p:spPr>
          <a:xfrm>
            <a:off x="726585" y="4604152"/>
            <a:ext cx="8456579" cy="3600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600" kern="1200" cap="all" spc="64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84998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21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9996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9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54993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9991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24989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09987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4984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982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cap="none" baseline="0" noProof="0" dirty="0" smtClean="0"/>
              <a:t>IEK-3: Techno-Economic Systems Analysis</a:t>
            </a:r>
            <a:endParaRPr lang="en-US" sz="1600" b="0" cap="none" baseline="0" noProof="0" dirty="0"/>
          </a:p>
        </p:txBody>
      </p:sp>
    </p:spTree>
    <p:extLst>
      <p:ext uri="{BB962C8B-B14F-4D97-AF65-F5344CB8AC3E}">
        <p14:creationId xmlns:p14="http://schemas.microsoft.com/office/powerpoint/2010/main" val="23896043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57" userDrawn="1">
          <p15:clr>
            <a:srgbClr val="FBAE40"/>
          </p15:clr>
        </p15:guide>
        <p15:guide id="2" pos="578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E469CE-573C-4BA6-B213-E4A5950FA4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971" y="322022"/>
            <a:ext cx="9116951" cy="442682"/>
          </a:xfrm>
        </p:spPr>
        <p:txBody>
          <a:bodyPr/>
          <a:lstStyle>
            <a:lvl1pPr>
              <a:defRPr spc="0" baseline="0"/>
            </a:lvl1pPr>
          </a:lstStyle>
          <a:p>
            <a:r>
              <a:rPr lang="de-DE" dirty="0"/>
              <a:t>Headline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0266CD-A41F-49F7-9D98-4209AA883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4979" y="6439491"/>
            <a:ext cx="432048" cy="2306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A52F4D17-1AD6-42D9-B93A-EB002C62F43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560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3DA6-F7AB-40BB-91D7-9F2137F2C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9ADD4C66-CCB1-45D4-AB14-B301104814D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3971" y="6021388"/>
            <a:ext cx="7151417" cy="431800"/>
          </a:xfrm>
        </p:spPr>
        <p:txBody>
          <a:bodyPr>
            <a:noAutofit/>
          </a:bodyPr>
          <a:lstStyle>
            <a:lvl1pPr marL="0" indent="0">
              <a:buNone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dirty="0"/>
              <a:t>Placeholder for references</a:t>
            </a:r>
          </a:p>
        </p:txBody>
      </p:sp>
      <p:sp>
        <p:nvSpPr>
          <p:cNvPr id="5" name="Textplatzhalter 7">
            <a:extLst>
              <a:ext uri="{FF2B5EF4-FFF2-40B4-BE49-F238E27FC236}">
                <a16:creationId xmlns:a16="http://schemas.microsoft.com/office/drawing/2014/main" id="{662F51FF-E4F0-41FC-8FC2-26ADF34DC5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3971" y="1052736"/>
            <a:ext cx="9131029" cy="486606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266CD-A41F-49F7-9D98-4209AA883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4979" y="6439491"/>
            <a:ext cx="432048" cy="2306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A52F4D17-1AD6-42D9-B93A-EB002C62F43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427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70266CD-A41F-49F7-9D98-4209AA883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4979" y="6439491"/>
            <a:ext cx="432048" cy="2306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A52F4D17-1AD6-42D9-B93A-EB002C62F438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9" name="Grafik 9">
            <a:extLst>
              <a:ext uri="{FF2B5EF4-FFF2-40B4-BE49-F238E27FC236}">
                <a16:creationId xmlns:a16="http://schemas.microsoft.com/office/drawing/2014/main" id="{EAF7FF5F-7CD5-4C32-BB7A-2E24C7952AE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200" y="6192000"/>
            <a:ext cx="1922022" cy="548854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E2AAA4B-C7FD-4739-AE96-822F44261205}"/>
              </a:ext>
            </a:extLst>
          </p:cNvPr>
          <p:cNvSpPr txBox="1">
            <a:spLocks/>
          </p:cNvSpPr>
          <p:nvPr userDrawn="1"/>
        </p:nvSpPr>
        <p:spPr>
          <a:xfrm>
            <a:off x="2997750" y="6449015"/>
            <a:ext cx="3750544" cy="22110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noProof="0" dirty="0" smtClean="0"/>
              <a:t>IEK-3: Techno-Economic Systems Analysis</a:t>
            </a:r>
            <a:endParaRPr lang="en-US" sz="1100" b="1" noProof="0" dirty="0"/>
          </a:p>
        </p:txBody>
      </p:sp>
      <p:pic>
        <p:nvPicPr>
          <p:cNvPr id="21" name="Grafik 6">
            <a:extLst>
              <a:ext uri="{FF2B5EF4-FFF2-40B4-BE49-F238E27FC236}">
                <a16:creationId xmlns:a16="http://schemas.microsoft.com/office/drawing/2014/main" id="{1A42DDE9-2901-4A80-99CD-BF27E488D35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16" y="6559200"/>
            <a:ext cx="2303553" cy="91462"/>
          </a:xfrm>
          <a:prstGeom prst="rect">
            <a:avLst/>
          </a:prstGeom>
        </p:spPr>
      </p:pic>
      <p:sp>
        <p:nvSpPr>
          <p:cNvPr id="24" name="Title Placeholder 1">
            <a:extLst>
              <a:ext uri="{FF2B5EF4-FFF2-40B4-BE49-F238E27FC236}">
                <a16:creationId xmlns:a16="http://schemas.microsoft.com/office/drawing/2014/main" id="{D0E59E6C-3BD9-419B-B907-E627DABB2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971" y="322022"/>
            <a:ext cx="9116951" cy="4426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Headline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5FA5AC7C-2CD3-41D9-AB7D-975F870B0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971" y="1052736"/>
            <a:ext cx="9116951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274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hdr="0" ftr="0"/>
  <p:txStyles>
    <p:titleStyle>
      <a:lvl1pPr algn="l" defTabSz="990657" rtl="0" eaLnBrk="1" latinLnBrk="0" hangingPunct="1">
        <a:lnSpc>
          <a:spcPct val="114000"/>
        </a:lnSpc>
        <a:spcBef>
          <a:spcPct val="0"/>
        </a:spcBef>
        <a:buNone/>
        <a:defRPr sz="2000" b="1" kern="1200" cap="none" spc="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47664" indent="-247664" algn="l" defTabSz="990657" rtl="0" eaLnBrk="1" latinLnBrk="0" hangingPunct="1">
        <a:lnSpc>
          <a:spcPct val="113000"/>
        </a:lnSpc>
        <a:spcBef>
          <a:spcPts val="0"/>
        </a:spcBef>
        <a:spcAft>
          <a:spcPts val="613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88449" indent="-254544" algn="l" defTabSz="990657" rtl="0" eaLnBrk="1" latinLnBrk="0" hangingPunct="1">
        <a:lnSpc>
          <a:spcPct val="113000"/>
        </a:lnSpc>
        <a:spcBef>
          <a:spcPts val="0"/>
        </a:spcBef>
        <a:spcAft>
          <a:spcPts val="613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22353" indent="-233905" algn="l" defTabSz="990657" rtl="0" eaLnBrk="1" latinLnBrk="0" hangingPunct="1">
        <a:lnSpc>
          <a:spcPct val="113000"/>
        </a:lnSpc>
        <a:spcBef>
          <a:spcPts val="0"/>
        </a:spcBef>
        <a:spcAft>
          <a:spcPts val="613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70017" indent="-233905" algn="l" defTabSz="990657" rtl="0" eaLnBrk="1" latinLnBrk="0" hangingPunct="1">
        <a:lnSpc>
          <a:spcPct val="113000"/>
        </a:lnSpc>
        <a:spcBef>
          <a:spcPts val="0"/>
        </a:spcBef>
        <a:spcAft>
          <a:spcPts val="613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10802" indent="-233905" algn="l" defTabSz="990657" rtl="0" eaLnBrk="1" latinLnBrk="0" hangingPunct="1">
        <a:lnSpc>
          <a:spcPct val="113000"/>
        </a:lnSpc>
        <a:spcBef>
          <a:spcPts val="0"/>
        </a:spcBef>
        <a:spcAft>
          <a:spcPts val="613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305" indent="-247664" algn="l" defTabSz="990657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633" indent="-247664" algn="l" defTabSz="990657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961" indent="-247664" algn="l" defTabSz="990657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10290" indent="-247664" algn="l" defTabSz="990657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657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328" algn="l" defTabSz="990657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657" algn="l" defTabSz="990657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984" algn="l" defTabSz="990657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313" algn="l" defTabSz="990657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641" algn="l" defTabSz="990657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70" algn="l" defTabSz="990657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297" algn="l" defTabSz="990657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626" algn="l" defTabSz="990657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26" userDrawn="1">
          <p15:clr>
            <a:srgbClr val="F26B43"/>
          </p15:clr>
        </p15:guide>
        <p15:guide id="2" pos="248" userDrawn="1">
          <p15:clr>
            <a:srgbClr val="F26B43"/>
          </p15:clr>
        </p15:guide>
        <p15:guide id="3" pos="5992" userDrawn="1">
          <p15:clr>
            <a:srgbClr val="F26B43"/>
          </p15:clr>
        </p15:guide>
        <p15:guide id="4" orient="horz" pos="278" userDrawn="1">
          <p15:clr>
            <a:srgbClr val="F26B43"/>
          </p15:clr>
        </p15:guide>
        <p15:guide id="6" pos="2935" userDrawn="1">
          <p15:clr>
            <a:srgbClr val="F26B43"/>
          </p15:clr>
        </p15:guide>
        <p15:guide id="7" pos="3305" userDrawn="1">
          <p15:clr>
            <a:srgbClr val="F26B43"/>
          </p15:clr>
        </p15:guide>
        <p15:guide id="8" orient="horz" pos="363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C981E2-B39E-40F9-99CD-F1569D868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11" y="0"/>
            <a:ext cx="10607701" cy="442682"/>
          </a:xfrm>
        </p:spPr>
        <p:txBody>
          <a:bodyPr/>
          <a:lstStyle/>
          <a:p>
            <a:r>
              <a:rPr lang="en-US" sz="1800" dirty="0"/>
              <a:t>Introduction to FINE </a:t>
            </a:r>
            <a:r>
              <a:rPr lang="en-US" sz="1800" dirty="0" err="1"/>
              <a:t>spatial_aggregation</a:t>
            </a:r>
            <a:r>
              <a:rPr lang="en-US" sz="1800" dirty="0"/>
              <a:t> </a:t>
            </a:r>
            <a:r>
              <a:rPr lang="en-US" sz="1800" dirty="0" smtClean="0"/>
              <a:t>branch [ </a:t>
            </a:r>
            <a:r>
              <a:rPr lang="en-US" sz="1800" dirty="0"/>
              <a:t>SPAGAT 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7ACF91-8D55-44E3-8A8A-C1404B2D88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331" y="264214"/>
            <a:ext cx="10225136" cy="1787338"/>
          </a:xfrm>
        </p:spPr>
        <p:txBody>
          <a:bodyPr/>
          <a:lstStyle/>
          <a:p>
            <a:r>
              <a:rPr lang="en-US" sz="1400" dirty="0" smtClean="0"/>
              <a:t>SPAGAT - Toolchain to spatially aggregate the regions and the supply time series </a:t>
            </a:r>
          </a:p>
          <a:p>
            <a:pPr marL="0" indent="0">
              <a:buNone/>
            </a:pPr>
            <a:r>
              <a:rPr lang="en-US" sz="1400" dirty="0" smtClean="0"/>
              <a:t>within each region, now being embedded into FINE</a:t>
            </a:r>
          </a:p>
          <a:p>
            <a:r>
              <a:rPr lang="en-US" sz="1400" dirty="0" smtClean="0"/>
              <a:t>Two parts – Spatial grouping and spatial representation 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1</a:t>
            </a:fld>
            <a:endParaRPr lang="de-DE" dirty="0"/>
          </a:p>
        </p:txBody>
      </p:sp>
      <p:pic>
        <p:nvPicPr>
          <p:cNvPr id="8" name="Picture 30" descr="A close up of a map&#10;&#10;Description automatically generated">
            <a:extLst>
              <a:ext uri="{FF2B5EF4-FFF2-40B4-BE49-F238E27FC236}">
                <a16:creationId xmlns:a16="http://schemas.microsoft.com/office/drawing/2014/main" id="{FD85F4EB-0607-401E-A565-67BFB85AB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48" y="134707"/>
            <a:ext cx="3188300" cy="1825681"/>
          </a:xfrm>
          <a:prstGeom prst="rect">
            <a:avLst/>
          </a:prstGeom>
        </p:spPr>
      </p:pic>
      <p:pic>
        <p:nvPicPr>
          <p:cNvPr id="9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5D679811-7102-4F92-BE56-A6C29C76B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344" y="4829973"/>
            <a:ext cx="2846025" cy="1629689"/>
          </a:xfrm>
          <a:prstGeom prst="rect">
            <a:avLst/>
          </a:prstGeom>
        </p:spPr>
      </p:pic>
      <p:sp>
        <p:nvSpPr>
          <p:cNvPr id="12" name="Titel 1"/>
          <p:cNvSpPr txBox="1">
            <a:spLocks/>
          </p:cNvSpPr>
          <p:nvPr/>
        </p:nvSpPr>
        <p:spPr>
          <a:xfrm>
            <a:off x="67090" y="1543812"/>
            <a:ext cx="9116951" cy="4426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90657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2000" b="1" kern="1200" cap="none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dirty="0" smtClean="0">
                <a:solidFill>
                  <a:schemeClr val="accent3"/>
                </a:solidFill>
              </a:rPr>
              <a:t>Status Quo of the Code - In FINE </a:t>
            </a:r>
            <a:r>
              <a:rPr lang="en-IN" sz="1800" dirty="0" err="1" smtClean="0">
                <a:solidFill>
                  <a:schemeClr val="accent3"/>
                </a:solidFill>
              </a:rPr>
              <a:t>spatial_aggregation</a:t>
            </a:r>
            <a:r>
              <a:rPr lang="en-IN" sz="1800" dirty="0" smtClean="0">
                <a:solidFill>
                  <a:schemeClr val="accent3"/>
                </a:solidFill>
              </a:rPr>
              <a:t> branch </a:t>
            </a: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smtClean="0"/>
              <a:t> </a:t>
            </a:r>
            <a:endParaRPr lang="de-DE" sz="1800" dirty="0"/>
          </a:p>
        </p:txBody>
      </p:sp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537733"/>
              </p:ext>
            </p:extLst>
          </p:nvPr>
        </p:nvGraphicFramePr>
        <p:xfrm>
          <a:off x="72344" y="2274480"/>
          <a:ext cx="5229673" cy="18379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60438">
                  <a:extLst>
                    <a:ext uri="{9D8B030D-6E8A-4147-A177-3AD203B41FA5}">
                      <a16:colId xmlns:a16="http://schemas.microsoft.com/office/drawing/2014/main" val="2618210305"/>
                    </a:ext>
                  </a:extLst>
                </a:gridCol>
                <a:gridCol w="1269235">
                  <a:extLst>
                    <a:ext uri="{9D8B030D-6E8A-4147-A177-3AD203B41FA5}">
                      <a16:colId xmlns:a16="http://schemas.microsoft.com/office/drawing/2014/main" val="3090375259"/>
                    </a:ext>
                  </a:extLst>
                </a:gridCol>
              </a:tblGrid>
              <a:tr h="282388">
                <a:tc>
                  <a:txBody>
                    <a:bodyPr/>
                    <a:lstStyle/>
                    <a:p>
                      <a:pPr marL="0" marR="0" lvl="0" indent="0" algn="ctr" defTabSz="9906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de-DE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906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Option</a:t>
                      </a:r>
                      <a:endParaRPr lang="de-DE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78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ctr" defTabSz="9906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smtClean="0"/>
                        <a:t>region IDs</a:t>
                      </a:r>
                    </a:p>
                    <a:p>
                      <a:pPr marL="0" marR="0" lvl="0" indent="0" algn="ctr" defTabSz="9906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['01_es', '02_es', '01_de', '02_de', '03_de']</a:t>
                      </a:r>
                      <a:endParaRPr lang="de-DE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906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String-based</a:t>
                      </a:r>
                      <a:endParaRPr lang="de-DE" sz="14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216858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err="1" smtClean="0">
                          <a:solidFill>
                            <a:schemeClr val="tx1"/>
                          </a:solidFill>
                        </a:rPr>
                        <a:t>Centoids</a:t>
                      </a:r>
                      <a:r>
                        <a:rPr lang="en-IN" sz="1400" b="1" baseline="0" dirty="0" smtClean="0">
                          <a:solidFill>
                            <a:schemeClr val="tx1"/>
                          </a:solidFill>
                        </a:rPr>
                        <a:t> of each region geometry </a:t>
                      </a:r>
                    </a:p>
                    <a:p>
                      <a:pPr algn="ctr"/>
                      <a:r>
                        <a:rPr lang="en-IN" sz="1400" baseline="0" dirty="0" smtClean="0"/>
                        <a:t>(Coordinates)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906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Distance-based</a:t>
                      </a:r>
                      <a:endParaRPr lang="de-DE" sz="14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124421"/>
                  </a:ext>
                </a:extLst>
              </a:tr>
              <a:tr h="478991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IN" sz="1400" b="1" dirty="0" err="1" smtClean="0"/>
                        <a:t>Xarray</a:t>
                      </a:r>
                      <a:r>
                        <a:rPr lang="en-IN" sz="1400" b="1" dirty="0" smtClean="0"/>
                        <a:t> dataset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IN" sz="1400" dirty="0" smtClean="0"/>
                        <a:t>[has 1 wind turbine, 1 PV.. In each region]</a:t>
                      </a:r>
                      <a:endParaRPr lang="de-DE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906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Data-based</a:t>
                      </a:r>
                      <a:endParaRPr lang="de-DE" sz="14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935980"/>
                  </a:ext>
                </a:extLst>
              </a:tr>
            </a:tbl>
          </a:graphicData>
        </a:graphic>
      </p:graphicFrame>
      <p:sp>
        <p:nvSpPr>
          <p:cNvPr id="14" name="Rechteck 13"/>
          <p:cNvSpPr/>
          <p:nvPr/>
        </p:nvSpPr>
        <p:spPr>
          <a:xfrm>
            <a:off x="69745" y="1940817"/>
            <a:ext cx="522967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IN" sz="1400" dirty="0" smtClean="0"/>
              <a:t>Grouping</a:t>
            </a:r>
            <a:endParaRPr lang="de-DE" sz="1400" dirty="0" err="1" smtClean="0"/>
          </a:p>
        </p:txBody>
      </p:sp>
      <p:sp>
        <p:nvSpPr>
          <p:cNvPr id="15" name="Rechteck 14"/>
          <p:cNvSpPr/>
          <p:nvPr/>
        </p:nvSpPr>
        <p:spPr>
          <a:xfrm>
            <a:off x="5380921" y="1943866"/>
            <a:ext cx="4475209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IN" sz="1600" dirty="0" smtClean="0"/>
              <a:t>Representation</a:t>
            </a:r>
            <a:endParaRPr lang="de-DE" sz="1600" dirty="0" err="1" smtClean="0"/>
          </a:p>
        </p:txBody>
      </p:sp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50725"/>
              </p:ext>
            </p:extLst>
          </p:nvPr>
        </p:nvGraphicFramePr>
        <p:xfrm>
          <a:off x="5377267" y="2277785"/>
          <a:ext cx="4478864" cy="20424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7743">
                  <a:extLst>
                    <a:ext uri="{9D8B030D-6E8A-4147-A177-3AD203B41FA5}">
                      <a16:colId xmlns:a16="http://schemas.microsoft.com/office/drawing/2014/main" val="781686344"/>
                    </a:ext>
                  </a:extLst>
                </a:gridCol>
                <a:gridCol w="1757977">
                  <a:extLst>
                    <a:ext uri="{9D8B030D-6E8A-4147-A177-3AD203B41FA5}">
                      <a16:colId xmlns:a16="http://schemas.microsoft.com/office/drawing/2014/main" val="4138638952"/>
                    </a:ext>
                  </a:extLst>
                </a:gridCol>
                <a:gridCol w="1273144">
                  <a:extLst>
                    <a:ext uri="{9D8B030D-6E8A-4147-A177-3AD203B41FA5}">
                      <a16:colId xmlns:a16="http://schemas.microsoft.com/office/drawing/2014/main" val="1530937120"/>
                    </a:ext>
                  </a:extLst>
                </a:gridCol>
              </a:tblGrid>
              <a:tr h="204248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 smtClean="0">
                          <a:solidFill>
                            <a:schemeClr val="tx1"/>
                          </a:solidFill>
                        </a:rPr>
                        <a:t>Dict</a:t>
                      </a:r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from grouping results</a:t>
                      </a:r>
                    </a:p>
                    <a:p>
                      <a:pPr marL="0" marR="0" lvl="0" indent="0" algn="ctr" defTabSz="9906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err="1" smtClean="0">
                          <a:solidFill>
                            <a:schemeClr val="tx1"/>
                          </a:solidFill>
                        </a:rPr>
                        <a:t>Xarray</a:t>
                      </a:r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 dataset</a:t>
                      </a:r>
                    </a:p>
                    <a:p>
                      <a:pPr marL="0" marR="0" lvl="0" indent="0" algn="ctr" defTabSz="9906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[has 1 wind turbine, 1 PV.. In each region]</a:t>
                      </a:r>
                      <a:endParaRPr lang="de-DE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Aggregates</a:t>
                      </a:r>
                      <a:r>
                        <a:rPr lang="en-IN" sz="1400" b="0" baseline="0" dirty="0" smtClean="0">
                          <a:solidFill>
                            <a:schemeClr val="tx1"/>
                          </a:solidFill>
                        </a:rPr>
                        <a:t> data within each newly formed region group</a:t>
                      </a:r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(Uses simple techniques like</a:t>
                      </a:r>
                      <a:r>
                        <a:rPr lang="en-IN" sz="1400" b="0" baseline="0" dirty="0" smtClean="0">
                          <a:solidFill>
                            <a:schemeClr val="tx1"/>
                          </a:solidFill>
                        </a:rPr>
                        <a:t> mean, sum, etc.,)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906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Aggregated </a:t>
                      </a:r>
                      <a:r>
                        <a:rPr lang="en-IN" sz="1400" b="1" dirty="0" err="1" smtClean="0">
                          <a:solidFill>
                            <a:schemeClr val="tx1"/>
                          </a:solidFill>
                        </a:rPr>
                        <a:t>Xarray</a:t>
                      </a:r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 dataset</a:t>
                      </a:r>
                    </a:p>
                    <a:p>
                      <a:pPr algn="ctr"/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17789"/>
                  </a:ext>
                </a:extLst>
              </a:tr>
            </a:tbl>
          </a:graphicData>
        </a:graphic>
      </p:graphicFrame>
      <p:sp>
        <p:nvSpPr>
          <p:cNvPr id="10" name="Rechteck 9"/>
          <p:cNvSpPr/>
          <p:nvPr/>
        </p:nvSpPr>
        <p:spPr>
          <a:xfrm>
            <a:off x="-80887" y="4094041"/>
            <a:ext cx="5366144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IN" sz="1400" b="1" dirty="0" smtClean="0"/>
              <a:t>OUTPUT FROM GROUPING: </a:t>
            </a:r>
            <a:r>
              <a:rPr lang="en-IN" sz="1400" b="1" dirty="0" err="1" smtClean="0"/>
              <a:t>Dict</a:t>
            </a:r>
            <a:r>
              <a:rPr lang="en-IN" sz="1400" dirty="0" smtClean="0"/>
              <a:t> showing </a:t>
            </a:r>
            <a:r>
              <a:rPr lang="en-IN" sz="1400" dirty="0"/>
              <a:t>merged regions list </a:t>
            </a:r>
            <a:endParaRPr lang="de-DE" sz="1400" dirty="0"/>
          </a:p>
        </p:txBody>
      </p:sp>
      <p:sp>
        <p:nvSpPr>
          <p:cNvPr id="18" name="Rechteck 17"/>
          <p:cNvSpPr/>
          <p:nvPr/>
        </p:nvSpPr>
        <p:spPr>
          <a:xfrm>
            <a:off x="858281" y="4648786"/>
            <a:ext cx="2034834" cy="13288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IN" sz="1400" b="1" dirty="0" smtClean="0">
              <a:solidFill>
                <a:schemeClr val="tx1"/>
              </a:solidFill>
            </a:endParaRPr>
          </a:p>
          <a:p>
            <a:pPr algn="ctr">
              <a:lnSpc>
                <a:spcPct val="95000"/>
              </a:lnSpc>
            </a:pPr>
            <a:r>
              <a:rPr lang="en-IN" sz="1400" b="1" dirty="0" err="1" smtClean="0">
                <a:solidFill>
                  <a:schemeClr val="tx1"/>
                </a:solidFill>
              </a:rPr>
              <a:t>Xarray</a:t>
            </a:r>
            <a:r>
              <a:rPr lang="en-IN" sz="1400" b="1" dirty="0" smtClean="0">
                <a:solidFill>
                  <a:schemeClr val="tx1"/>
                </a:solidFill>
              </a:rPr>
              <a:t> dataset </a:t>
            </a:r>
            <a:endParaRPr lang="en-IN" sz="1400" b="1" dirty="0">
              <a:solidFill>
                <a:schemeClr val="tx1"/>
              </a:solidFill>
            </a:endParaRPr>
          </a:p>
          <a:p>
            <a:pPr algn="ctr">
              <a:lnSpc>
                <a:spcPct val="95000"/>
              </a:lnSpc>
            </a:pPr>
            <a:r>
              <a:rPr lang="en-IN" sz="1400" dirty="0" smtClean="0">
                <a:solidFill>
                  <a:schemeClr val="tx1"/>
                </a:solidFill>
              </a:rPr>
              <a:t>Several wind turbine and PV time series per region</a:t>
            </a:r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6584205" y="4657871"/>
            <a:ext cx="2088232" cy="1403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IN" sz="1400" b="1" dirty="0" smtClean="0">
              <a:solidFill>
                <a:schemeClr val="tx1"/>
              </a:solidFill>
            </a:endParaRPr>
          </a:p>
          <a:p>
            <a:pPr algn="ctr">
              <a:lnSpc>
                <a:spcPct val="95000"/>
              </a:lnSpc>
            </a:pPr>
            <a:r>
              <a:rPr lang="en-IN" sz="1400" b="1" dirty="0" err="1" smtClean="0">
                <a:solidFill>
                  <a:schemeClr val="tx1"/>
                </a:solidFill>
              </a:rPr>
              <a:t>Xarray</a:t>
            </a:r>
            <a:r>
              <a:rPr lang="en-IN" sz="1400" b="1" dirty="0" smtClean="0">
                <a:solidFill>
                  <a:schemeClr val="tx1"/>
                </a:solidFill>
              </a:rPr>
              <a:t> dataset </a:t>
            </a:r>
            <a:endParaRPr lang="en-IN" sz="1400" b="1" dirty="0">
              <a:solidFill>
                <a:schemeClr val="tx1"/>
              </a:solidFill>
            </a:endParaRPr>
          </a:p>
          <a:p>
            <a:pPr algn="ctr">
              <a:lnSpc>
                <a:spcPct val="95000"/>
              </a:lnSpc>
            </a:pPr>
            <a:r>
              <a:rPr lang="en-IN" sz="1400" dirty="0" smtClean="0">
                <a:solidFill>
                  <a:schemeClr val="tx1"/>
                </a:solidFill>
              </a:rPr>
              <a:t>Several (</a:t>
            </a:r>
            <a:r>
              <a:rPr lang="en-IN" sz="1400" b="1" dirty="0" smtClean="0">
                <a:solidFill>
                  <a:schemeClr val="tx1"/>
                </a:solidFill>
              </a:rPr>
              <a:t>but reduced number of</a:t>
            </a:r>
            <a:r>
              <a:rPr lang="en-IN" sz="1400" dirty="0" smtClean="0">
                <a:solidFill>
                  <a:schemeClr val="tx1"/>
                </a:solidFill>
              </a:rPr>
              <a:t>) wind turbine and PV time series per region</a:t>
            </a:r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0" y="4288539"/>
            <a:ext cx="7869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Status Quo of the Code – Representation of RE time series</a:t>
            </a:r>
            <a:endParaRPr lang="de-DE" b="1" dirty="0"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Pfeil nach rechts 21"/>
          <p:cNvSpPr/>
          <p:nvPr/>
        </p:nvSpPr>
        <p:spPr>
          <a:xfrm>
            <a:off x="2986829" y="5085184"/>
            <a:ext cx="288032" cy="4320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de-DE" sz="2400" dirty="0" err="1" smtClean="0"/>
          </a:p>
        </p:txBody>
      </p:sp>
      <p:sp>
        <p:nvSpPr>
          <p:cNvPr id="23" name="Pfeil nach rechts 22"/>
          <p:cNvSpPr/>
          <p:nvPr/>
        </p:nvSpPr>
        <p:spPr>
          <a:xfrm>
            <a:off x="6214350" y="5085184"/>
            <a:ext cx="288032" cy="4320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de-DE" sz="2400" dirty="0" err="1" smtClean="0"/>
          </a:p>
        </p:txBody>
      </p:sp>
      <p:sp>
        <p:nvSpPr>
          <p:cNvPr id="24" name="Rechteck 23"/>
          <p:cNvSpPr/>
          <p:nvPr/>
        </p:nvSpPr>
        <p:spPr>
          <a:xfrm>
            <a:off x="6753200" y="0"/>
            <a:ext cx="3024336" cy="23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IN" sz="1400" dirty="0" smtClean="0"/>
              <a:t>Grouping</a:t>
            </a:r>
            <a:endParaRPr lang="de-DE" sz="1400" dirty="0" err="1" smtClean="0"/>
          </a:p>
        </p:txBody>
      </p:sp>
      <p:sp>
        <p:nvSpPr>
          <p:cNvPr id="25" name="Rechteck 24"/>
          <p:cNvSpPr/>
          <p:nvPr/>
        </p:nvSpPr>
        <p:spPr>
          <a:xfrm>
            <a:off x="3309344" y="4613079"/>
            <a:ext cx="2836039" cy="23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IN" sz="1400" dirty="0" smtClean="0"/>
              <a:t>Representation</a:t>
            </a:r>
            <a:endParaRPr lang="de-DE" sz="1400" dirty="0" err="1" smtClean="0"/>
          </a:p>
        </p:txBody>
      </p:sp>
      <p:sp>
        <p:nvSpPr>
          <p:cNvPr id="26" name="Rechteck 25"/>
          <p:cNvSpPr/>
          <p:nvPr/>
        </p:nvSpPr>
        <p:spPr>
          <a:xfrm>
            <a:off x="925296" y="4746034"/>
            <a:ext cx="1900804" cy="23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IN" sz="1400" dirty="0" smtClean="0"/>
              <a:t>Input</a:t>
            </a:r>
            <a:endParaRPr lang="de-DE" sz="1400" dirty="0" err="1" smtClean="0"/>
          </a:p>
        </p:txBody>
      </p:sp>
      <p:sp>
        <p:nvSpPr>
          <p:cNvPr id="27" name="Rechteck 26"/>
          <p:cNvSpPr/>
          <p:nvPr/>
        </p:nvSpPr>
        <p:spPr>
          <a:xfrm>
            <a:off x="6677919" y="4710327"/>
            <a:ext cx="1900804" cy="23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IN" sz="1400" dirty="0" smtClean="0"/>
              <a:t>Output</a:t>
            </a:r>
            <a:endParaRPr lang="de-DE" sz="1400" dirty="0" err="1" smtClean="0"/>
          </a:p>
        </p:txBody>
      </p:sp>
      <p:sp>
        <p:nvSpPr>
          <p:cNvPr id="28" name="Rechteck 27"/>
          <p:cNvSpPr/>
          <p:nvPr/>
        </p:nvSpPr>
        <p:spPr>
          <a:xfrm>
            <a:off x="3656856" y="6617859"/>
            <a:ext cx="2208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07.12.2020 | SHRUTHI PATIL</a:t>
            </a:r>
          </a:p>
        </p:txBody>
      </p:sp>
    </p:spTree>
    <p:extLst>
      <p:ext uri="{BB962C8B-B14F-4D97-AF65-F5344CB8AC3E}">
        <p14:creationId xmlns:p14="http://schemas.microsoft.com/office/powerpoint/2010/main" val="363326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8-02-28_ppt_a4">
  <a:themeElements>
    <a:clrScheme name="Benutzerdefiniert 292">
      <a:dk1>
        <a:sysClr val="windowText" lastClr="000000"/>
      </a:dk1>
      <a:lt1>
        <a:sysClr val="window" lastClr="FFFFFF"/>
      </a:lt1>
      <a:dk2>
        <a:srgbClr val="6D268E"/>
      </a:dk2>
      <a:lt2>
        <a:srgbClr val="EBEBEB"/>
      </a:lt2>
      <a:accent1>
        <a:srgbClr val="023D6B"/>
      </a:accent1>
      <a:accent2>
        <a:srgbClr val="ADBDE3"/>
      </a:accent2>
      <a:accent3>
        <a:srgbClr val="30A93B"/>
      </a:accent3>
      <a:accent4>
        <a:srgbClr val="FFE900"/>
      </a:accent4>
      <a:accent5>
        <a:srgbClr val="FF8C0C"/>
      </a:accent5>
      <a:accent6>
        <a:srgbClr val="DF0F44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5000"/>
          </a:lnSpc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95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Jülich_PowerPoint_A4_en.potx" id="{3CE67491-C12E-4B6B-ACFB-F85C00567A0D}" vid="{AE4EB8DF-3FCF-4241-802A-8864FAE2CD97}"/>
    </a:ext>
  </a:extLst>
</a:theme>
</file>

<file path=ppt/theme/theme2.xml><?xml version="1.0" encoding="utf-8"?>
<a:theme xmlns:a="http://schemas.openxmlformats.org/drawingml/2006/main" name="Office">
  <a:themeElements>
    <a:clrScheme name="Benutzerdefiniert 282">
      <a:dk1>
        <a:sysClr val="windowText" lastClr="000000"/>
      </a:dk1>
      <a:lt1>
        <a:sysClr val="window" lastClr="FFFFFF"/>
      </a:lt1>
      <a:dk2>
        <a:srgbClr val="AF82B9"/>
      </a:dk2>
      <a:lt2>
        <a:srgbClr val="EBEBEB"/>
      </a:lt2>
      <a:accent1>
        <a:srgbClr val="023D6B"/>
      </a:accent1>
      <a:accent2>
        <a:srgbClr val="ADBDE3"/>
      </a:accent2>
      <a:accent3>
        <a:srgbClr val="B9D25F"/>
      </a:accent3>
      <a:accent4>
        <a:srgbClr val="FAEB5A"/>
      </a:accent4>
      <a:accent5>
        <a:srgbClr val="FAB45A"/>
      </a:accent5>
      <a:accent6>
        <a:srgbClr val="EB5F7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282">
      <a:dk1>
        <a:sysClr val="windowText" lastClr="000000"/>
      </a:dk1>
      <a:lt1>
        <a:sysClr val="window" lastClr="FFFFFF"/>
      </a:lt1>
      <a:dk2>
        <a:srgbClr val="AF82B9"/>
      </a:dk2>
      <a:lt2>
        <a:srgbClr val="EBEBEB"/>
      </a:lt2>
      <a:accent1>
        <a:srgbClr val="023D6B"/>
      </a:accent1>
      <a:accent2>
        <a:srgbClr val="ADBDE3"/>
      </a:accent2>
      <a:accent3>
        <a:srgbClr val="B9D25F"/>
      </a:accent3>
      <a:accent4>
        <a:srgbClr val="FAEB5A"/>
      </a:accent4>
      <a:accent5>
        <a:srgbClr val="FAB45A"/>
      </a:accent5>
      <a:accent6>
        <a:srgbClr val="EB5F7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2018-02-28_ppt_a4</Template>
  <TotalTime>0</TotalTime>
  <Words>195</Words>
  <Application>Microsoft Office PowerPoint</Application>
  <PresentationFormat>A4-Papier (210 x 297 mm)</PresentationFormat>
  <Paragraphs>39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2018-02-28_ppt_a4</vt:lpstr>
      <vt:lpstr>Introduction to FINE spatial_aggregation branch [ SPAGAT 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of presentation</dc:title>
  <dc:creator>Leander Kotzur</dc:creator>
  <cp:lastModifiedBy>Shruti Patil</cp:lastModifiedBy>
  <cp:revision>28</cp:revision>
  <dcterms:created xsi:type="dcterms:W3CDTF">2018-05-18T12:37:32Z</dcterms:created>
  <dcterms:modified xsi:type="dcterms:W3CDTF">2020-12-10T18:56:28Z</dcterms:modified>
</cp:coreProperties>
</file>