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60E411-D386-4D7D-82D5-9B6AA9C9D863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F99B8F40-2939-4A0C-8813-440E77C76A18}">
      <dgm:prSet phldrT="[Text]"/>
      <dgm:spPr>
        <a:solidFill>
          <a:schemeClr val="tx1">
            <a:lumMod val="65000"/>
            <a:lumOff val="35000"/>
          </a:schemeClr>
        </a:solidFill>
        <a:ln>
          <a:noFill/>
        </a:ln>
      </dgm:spPr>
      <dgm:t>
        <a:bodyPr/>
        <a:lstStyle/>
        <a:p>
          <a:r>
            <a:rPr lang="en-GB" dirty="0"/>
            <a:t>I. </a:t>
          </a:r>
          <a:r>
            <a:rPr lang="en-GB"/>
            <a:t>Data </a:t>
          </a:r>
          <a:r>
            <a:rPr lang="en-GB" dirty="0"/>
            <a:t>Source</a:t>
          </a:r>
        </a:p>
      </dgm:t>
    </dgm:pt>
    <dgm:pt modelId="{018FE674-33C7-4AF9-952B-D66B0B2E165C}" type="parTrans" cxnId="{89997AA9-02B7-4EF1-B8B1-0AFC2CB378F3}">
      <dgm:prSet/>
      <dgm:spPr/>
      <dgm:t>
        <a:bodyPr/>
        <a:lstStyle/>
        <a:p>
          <a:endParaRPr lang="en-GB"/>
        </a:p>
      </dgm:t>
    </dgm:pt>
    <dgm:pt modelId="{F672261F-0EE5-4086-B4F5-E6FC38267077}" type="sibTrans" cxnId="{89997AA9-02B7-4EF1-B8B1-0AFC2CB378F3}">
      <dgm:prSet/>
      <dgm:spPr/>
      <dgm:t>
        <a:bodyPr/>
        <a:lstStyle/>
        <a:p>
          <a:endParaRPr lang="en-GB"/>
        </a:p>
      </dgm:t>
    </dgm:pt>
    <dgm:pt modelId="{7556E228-5E20-4ABA-97CD-6B5E3160F128}">
      <dgm:prSet phldrT="[Text]"/>
      <dgm:spPr>
        <a:solidFill>
          <a:schemeClr val="tx1">
            <a:lumMod val="65000"/>
            <a:lumOff val="35000"/>
          </a:schemeClr>
        </a:solidFill>
        <a:ln>
          <a:noFill/>
        </a:ln>
      </dgm:spPr>
      <dgm:t>
        <a:bodyPr/>
        <a:lstStyle/>
        <a:p>
          <a:r>
            <a:rPr lang="en-GB" dirty="0"/>
            <a:t>II. Sampling</a:t>
          </a:r>
        </a:p>
      </dgm:t>
    </dgm:pt>
    <dgm:pt modelId="{1EE2B861-1C7C-41F9-AB95-48541016955B}" type="parTrans" cxnId="{0612224F-A16B-48A4-A630-A5176F18FA87}">
      <dgm:prSet/>
      <dgm:spPr/>
      <dgm:t>
        <a:bodyPr/>
        <a:lstStyle/>
        <a:p>
          <a:endParaRPr lang="en-GB"/>
        </a:p>
      </dgm:t>
    </dgm:pt>
    <dgm:pt modelId="{29654838-2EC2-4B12-A233-62861EE20E1F}" type="sibTrans" cxnId="{0612224F-A16B-48A4-A630-A5176F18FA87}">
      <dgm:prSet/>
      <dgm:spPr/>
      <dgm:t>
        <a:bodyPr/>
        <a:lstStyle/>
        <a:p>
          <a:endParaRPr lang="en-GB"/>
        </a:p>
      </dgm:t>
    </dgm:pt>
    <dgm:pt modelId="{6CA34633-DA01-437F-82FE-25B631578DBE}">
      <dgm:prSet phldrT="[Text]"/>
      <dgm:spPr>
        <a:solidFill>
          <a:schemeClr val="tx1">
            <a:lumMod val="65000"/>
            <a:lumOff val="35000"/>
          </a:schemeClr>
        </a:solidFill>
        <a:ln>
          <a:noFill/>
        </a:ln>
      </dgm:spPr>
      <dgm:t>
        <a:bodyPr/>
        <a:lstStyle/>
        <a:p>
          <a:r>
            <a:rPr lang="en-GB" dirty="0"/>
            <a:t>III. Factor Model</a:t>
          </a:r>
        </a:p>
      </dgm:t>
    </dgm:pt>
    <dgm:pt modelId="{D6A07034-7F89-49CC-A924-355419B89581}" type="parTrans" cxnId="{F9E75987-D71E-4C58-92E1-A4280A2DA2B0}">
      <dgm:prSet/>
      <dgm:spPr/>
      <dgm:t>
        <a:bodyPr/>
        <a:lstStyle/>
        <a:p>
          <a:endParaRPr lang="en-GB"/>
        </a:p>
      </dgm:t>
    </dgm:pt>
    <dgm:pt modelId="{E4246FEF-2C43-4914-9D6E-40803A9CDCF4}" type="sibTrans" cxnId="{F9E75987-D71E-4C58-92E1-A4280A2DA2B0}">
      <dgm:prSet/>
      <dgm:spPr/>
      <dgm:t>
        <a:bodyPr/>
        <a:lstStyle/>
        <a:p>
          <a:endParaRPr lang="en-GB"/>
        </a:p>
      </dgm:t>
    </dgm:pt>
    <dgm:pt modelId="{03D69A4F-4BB5-4F7D-8CCC-53283865F2AD}">
      <dgm:prSet phldrT="[Text]"/>
      <dgm:spPr>
        <a:solidFill>
          <a:schemeClr val="tx1">
            <a:lumMod val="65000"/>
            <a:lumOff val="35000"/>
          </a:schemeClr>
        </a:solidFill>
        <a:ln>
          <a:noFill/>
        </a:ln>
      </dgm:spPr>
      <dgm:t>
        <a:bodyPr/>
        <a:lstStyle/>
        <a:p>
          <a:r>
            <a:rPr lang="en-GB" dirty="0"/>
            <a:t>IV. Total Variance Decomposition</a:t>
          </a:r>
        </a:p>
      </dgm:t>
    </dgm:pt>
    <dgm:pt modelId="{59BE963B-D2EF-42C6-B5E1-085D38B465A0}" type="parTrans" cxnId="{B38F6F6D-3AA9-44F2-AD89-4EC80A60AAE7}">
      <dgm:prSet/>
      <dgm:spPr/>
      <dgm:t>
        <a:bodyPr/>
        <a:lstStyle/>
        <a:p>
          <a:endParaRPr lang="en-GB"/>
        </a:p>
      </dgm:t>
    </dgm:pt>
    <dgm:pt modelId="{472FBC46-0ACD-404C-B70C-28A13F83934C}" type="sibTrans" cxnId="{B38F6F6D-3AA9-44F2-AD89-4EC80A60AAE7}">
      <dgm:prSet/>
      <dgm:spPr/>
      <dgm:t>
        <a:bodyPr/>
        <a:lstStyle/>
        <a:p>
          <a:endParaRPr lang="en-GB"/>
        </a:p>
      </dgm:t>
    </dgm:pt>
    <dgm:pt modelId="{6B613896-D428-4824-884E-E729C44CD121}">
      <dgm:prSet phldrT="[Text]"/>
      <dgm:spPr>
        <a:solidFill>
          <a:schemeClr val="tx1">
            <a:lumMod val="65000"/>
            <a:lumOff val="35000"/>
          </a:schemeClr>
        </a:solidFill>
        <a:ln>
          <a:noFill/>
        </a:ln>
      </dgm:spPr>
      <dgm:t>
        <a:bodyPr/>
        <a:lstStyle/>
        <a:p>
          <a:r>
            <a:rPr lang="en-GB" dirty="0"/>
            <a:t>V. VAR Estimation</a:t>
          </a:r>
        </a:p>
      </dgm:t>
    </dgm:pt>
    <dgm:pt modelId="{E2EF8BE5-5E98-464C-B3C4-2A63D082981B}" type="parTrans" cxnId="{21830C8C-3D58-47CB-A91A-15F2AC723502}">
      <dgm:prSet/>
      <dgm:spPr/>
      <dgm:t>
        <a:bodyPr/>
        <a:lstStyle/>
        <a:p>
          <a:endParaRPr lang="en-GB"/>
        </a:p>
      </dgm:t>
    </dgm:pt>
    <dgm:pt modelId="{C205828C-80EB-4B93-BF20-BF97B9C230FF}" type="sibTrans" cxnId="{21830C8C-3D58-47CB-A91A-15F2AC723502}">
      <dgm:prSet/>
      <dgm:spPr/>
      <dgm:t>
        <a:bodyPr/>
        <a:lstStyle/>
        <a:p>
          <a:endParaRPr lang="en-GB"/>
        </a:p>
      </dgm:t>
    </dgm:pt>
    <dgm:pt modelId="{92430F84-634B-446E-BF57-E6B7C9A9EE2F}">
      <dgm:prSet phldrT="[Text]"/>
      <dgm:spPr>
        <a:solidFill>
          <a:schemeClr val="tx1">
            <a:lumMod val="65000"/>
            <a:lumOff val="35000"/>
          </a:schemeClr>
        </a:solidFill>
        <a:ln>
          <a:noFill/>
        </a:ln>
      </dgm:spPr>
      <dgm:t>
        <a:bodyPr/>
        <a:lstStyle/>
        <a:p>
          <a:r>
            <a:rPr lang="en-GB" dirty="0"/>
            <a:t>VI. Covariance Estimation</a:t>
          </a:r>
        </a:p>
      </dgm:t>
    </dgm:pt>
    <dgm:pt modelId="{7FF7F405-085B-4DD2-8493-2C9C3D56C6FD}" type="parTrans" cxnId="{A98B206B-674F-4431-8CF6-95DC16095111}">
      <dgm:prSet/>
      <dgm:spPr/>
      <dgm:t>
        <a:bodyPr/>
        <a:lstStyle/>
        <a:p>
          <a:endParaRPr lang="en-GB"/>
        </a:p>
      </dgm:t>
    </dgm:pt>
    <dgm:pt modelId="{1EAAC019-9A52-4FCB-A08B-66BAF9B30A29}" type="sibTrans" cxnId="{A98B206B-674F-4431-8CF6-95DC16095111}">
      <dgm:prSet/>
      <dgm:spPr/>
      <dgm:t>
        <a:bodyPr/>
        <a:lstStyle/>
        <a:p>
          <a:endParaRPr lang="en-GB"/>
        </a:p>
      </dgm:t>
    </dgm:pt>
    <dgm:pt modelId="{183494F8-CE00-4C86-84EA-54A5FC3BCEAE}">
      <dgm:prSet phldrT="[Text]"/>
      <dgm:spPr>
        <a:solidFill>
          <a:schemeClr val="tx1">
            <a:lumMod val="65000"/>
            <a:lumOff val="35000"/>
          </a:schemeClr>
        </a:solidFill>
        <a:ln>
          <a:noFill/>
        </a:ln>
      </dgm:spPr>
      <dgm:t>
        <a:bodyPr/>
        <a:lstStyle/>
        <a:p>
          <a:r>
            <a:rPr lang="en-GB" dirty="0"/>
            <a:t>VII. Network construction</a:t>
          </a:r>
        </a:p>
      </dgm:t>
    </dgm:pt>
    <dgm:pt modelId="{9908E09E-F67E-4935-910B-C9D4B9AAC4FC}" type="parTrans" cxnId="{4A4C99CB-4A8A-481F-BB5E-DC7C13CFAEA3}">
      <dgm:prSet/>
      <dgm:spPr/>
      <dgm:t>
        <a:bodyPr/>
        <a:lstStyle/>
        <a:p>
          <a:endParaRPr lang="en-GB"/>
        </a:p>
      </dgm:t>
    </dgm:pt>
    <dgm:pt modelId="{5AFDE566-ADF4-4333-B42B-7195B111FCDD}" type="sibTrans" cxnId="{4A4C99CB-4A8A-481F-BB5E-DC7C13CFAEA3}">
      <dgm:prSet/>
      <dgm:spPr/>
      <dgm:t>
        <a:bodyPr/>
        <a:lstStyle/>
        <a:p>
          <a:endParaRPr lang="en-GB"/>
        </a:p>
      </dgm:t>
    </dgm:pt>
    <dgm:pt modelId="{42C2B24B-888C-46FA-8C68-2F815D948F84}">
      <dgm:prSet phldrT="[Text]"/>
      <dgm:spPr>
        <a:solidFill>
          <a:schemeClr val="tx1">
            <a:lumMod val="65000"/>
            <a:lumOff val="35000"/>
          </a:schemeClr>
        </a:solidFill>
        <a:ln>
          <a:noFill/>
        </a:ln>
      </dgm:spPr>
      <dgm:t>
        <a:bodyPr/>
        <a:lstStyle/>
        <a:p>
          <a:r>
            <a:rPr lang="en-GB" dirty="0"/>
            <a:t>VIII. Empirical Analysis</a:t>
          </a:r>
        </a:p>
      </dgm:t>
    </dgm:pt>
    <dgm:pt modelId="{17D40B61-4A11-4C1E-94AB-C67FF1797B6E}" type="parTrans" cxnId="{8109F49C-37DF-4A69-9F22-9258E74C0660}">
      <dgm:prSet/>
      <dgm:spPr/>
      <dgm:t>
        <a:bodyPr/>
        <a:lstStyle/>
        <a:p>
          <a:endParaRPr lang="en-GB"/>
        </a:p>
      </dgm:t>
    </dgm:pt>
    <dgm:pt modelId="{3969361E-CF08-408B-8E78-B5A87D8F2EAF}" type="sibTrans" cxnId="{8109F49C-37DF-4A69-9F22-9258E74C0660}">
      <dgm:prSet/>
      <dgm:spPr/>
      <dgm:t>
        <a:bodyPr/>
        <a:lstStyle/>
        <a:p>
          <a:endParaRPr lang="en-GB"/>
        </a:p>
      </dgm:t>
    </dgm:pt>
    <dgm:pt modelId="{FC31CC53-C218-40EA-9957-A5993EB22A3F}" type="pres">
      <dgm:prSet presAssocID="{5D60E411-D386-4D7D-82D5-9B6AA9C9D863}" presName="Name0" presStyleCnt="0">
        <dgm:presLayoutVars>
          <dgm:dir/>
          <dgm:animLvl val="lvl"/>
          <dgm:resizeHandles val="exact"/>
        </dgm:presLayoutVars>
      </dgm:prSet>
      <dgm:spPr/>
    </dgm:pt>
    <dgm:pt modelId="{F618A450-4407-46A8-8662-9957BAFDCF6F}" type="pres">
      <dgm:prSet presAssocID="{F99B8F40-2939-4A0C-8813-440E77C76A18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CB49DC94-44B0-48C8-8527-B913A73AB988}" type="pres">
      <dgm:prSet presAssocID="{F672261F-0EE5-4086-B4F5-E6FC38267077}" presName="parTxOnlySpace" presStyleCnt="0"/>
      <dgm:spPr/>
    </dgm:pt>
    <dgm:pt modelId="{B3478074-E596-48FF-9F63-3E85EDA0FC96}" type="pres">
      <dgm:prSet presAssocID="{7556E228-5E20-4ABA-97CD-6B5E3160F128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630CF57F-93D1-49BA-8D28-A262F80DAED9}" type="pres">
      <dgm:prSet presAssocID="{29654838-2EC2-4B12-A233-62861EE20E1F}" presName="parTxOnlySpace" presStyleCnt="0"/>
      <dgm:spPr/>
    </dgm:pt>
    <dgm:pt modelId="{569FDA6B-3288-4CF5-A5F7-AE31CB795F84}" type="pres">
      <dgm:prSet presAssocID="{6CA34633-DA01-437F-82FE-25B631578DBE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724D6DAE-B1C4-48D1-ADD7-13AFF08370A2}" type="pres">
      <dgm:prSet presAssocID="{E4246FEF-2C43-4914-9D6E-40803A9CDCF4}" presName="parTxOnlySpace" presStyleCnt="0"/>
      <dgm:spPr/>
    </dgm:pt>
    <dgm:pt modelId="{AED62D51-F212-4F89-B5CA-052236F087D0}" type="pres">
      <dgm:prSet presAssocID="{03D69A4F-4BB5-4F7D-8CCC-53283865F2AD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E9BDA031-E656-489F-9B15-15AEA22917F6}" type="pres">
      <dgm:prSet presAssocID="{472FBC46-0ACD-404C-B70C-28A13F83934C}" presName="parTxOnlySpace" presStyleCnt="0"/>
      <dgm:spPr/>
    </dgm:pt>
    <dgm:pt modelId="{8DA73CE0-1D8A-458A-B64C-C0593BCFC11C}" type="pres">
      <dgm:prSet presAssocID="{6B613896-D428-4824-884E-E729C44CD121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BA799A80-FFCB-40CA-A9A9-EEB02AC92074}" type="pres">
      <dgm:prSet presAssocID="{C205828C-80EB-4B93-BF20-BF97B9C230FF}" presName="parTxOnlySpace" presStyleCnt="0"/>
      <dgm:spPr/>
    </dgm:pt>
    <dgm:pt modelId="{40F9E144-6E8D-413B-A03A-75DAC0222384}" type="pres">
      <dgm:prSet presAssocID="{92430F84-634B-446E-BF57-E6B7C9A9EE2F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FAEF12B2-AA15-4B43-884E-D8697253C53D}" type="pres">
      <dgm:prSet presAssocID="{1EAAC019-9A52-4FCB-A08B-66BAF9B30A29}" presName="parTxOnlySpace" presStyleCnt="0"/>
      <dgm:spPr/>
    </dgm:pt>
    <dgm:pt modelId="{A49C2BFE-1336-4E3D-86CA-FC8A7F0C0888}" type="pres">
      <dgm:prSet presAssocID="{183494F8-CE00-4C86-84EA-54A5FC3BCEAE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C0DFED58-0E1E-4981-AFC4-27478D37A8F0}" type="pres">
      <dgm:prSet presAssocID="{5AFDE566-ADF4-4333-B42B-7195B111FCDD}" presName="parTxOnlySpace" presStyleCnt="0"/>
      <dgm:spPr/>
    </dgm:pt>
    <dgm:pt modelId="{74B60720-C0AD-4EB7-915A-5AE47B2CD03B}" type="pres">
      <dgm:prSet presAssocID="{42C2B24B-888C-46FA-8C68-2F815D948F84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2E870B12-8BE3-46E8-9718-1561AADE5C6C}" type="presOf" srcId="{F99B8F40-2939-4A0C-8813-440E77C76A18}" destId="{F618A450-4407-46A8-8662-9957BAFDCF6F}" srcOrd="0" destOrd="0" presId="urn:microsoft.com/office/officeart/2005/8/layout/chevron1"/>
    <dgm:cxn modelId="{172BA824-88A3-4727-A706-234E7271B24F}" type="presOf" srcId="{7556E228-5E20-4ABA-97CD-6B5E3160F128}" destId="{B3478074-E596-48FF-9F63-3E85EDA0FC96}" srcOrd="0" destOrd="0" presId="urn:microsoft.com/office/officeart/2005/8/layout/chevron1"/>
    <dgm:cxn modelId="{69CB7A26-1A93-4FFC-8737-4BE4DE4B6064}" type="presOf" srcId="{42C2B24B-888C-46FA-8C68-2F815D948F84}" destId="{74B60720-C0AD-4EB7-915A-5AE47B2CD03B}" srcOrd="0" destOrd="0" presId="urn:microsoft.com/office/officeart/2005/8/layout/chevron1"/>
    <dgm:cxn modelId="{D6996A32-4CF0-4998-ACA8-E533B25B965D}" type="presOf" srcId="{6B613896-D428-4824-884E-E729C44CD121}" destId="{8DA73CE0-1D8A-458A-B64C-C0593BCFC11C}" srcOrd="0" destOrd="0" presId="urn:microsoft.com/office/officeart/2005/8/layout/chevron1"/>
    <dgm:cxn modelId="{230C125C-F209-4EFC-9772-D556A6500323}" type="presOf" srcId="{6CA34633-DA01-437F-82FE-25B631578DBE}" destId="{569FDA6B-3288-4CF5-A5F7-AE31CB795F84}" srcOrd="0" destOrd="0" presId="urn:microsoft.com/office/officeart/2005/8/layout/chevron1"/>
    <dgm:cxn modelId="{A98B206B-674F-4431-8CF6-95DC16095111}" srcId="{5D60E411-D386-4D7D-82D5-9B6AA9C9D863}" destId="{92430F84-634B-446E-BF57-E6B7C9A9EE2F}" srcOrd="5" destOrd="0" parTransId="{7FF7F405-085B-4DD2-8493-2C9C3D56C6FD}" sibTransId="{1EAAC019-9A52-4FCB-A08B-66BAF9B30A29}"/>
    <dgm:cxn modelId="{B38F6F6D-3AA9-44F2-AD89-4EC80A60AAE7}" srcId="{5D60E411-D386-4D7D-82D5-9B6AA9C9D863}" destId="{03D69A4F-4BB5-4F7D-8CCC-53283865F2AD}" srcOrd="3" destOrd="0" parTransId="{59BE963B-D2EF-42C6-B5E1-085D38B465A0}" sibTransId="{472FBC46-0ACD-404C-B70C-28A13F83934C}"/>
    <dgm:cxn modelId="{0612224F-A16B-48A4-A630-A5176F18FA87}" srcId="{5D60E411-D386-4D7D-82D5-9B6AA9C9D863}" destId="{7556E228-5E20-4ABA-97CD-6B5E3160F128}" srcOrd="1" destOrd="0" parTransId="{1EE2B861-1C7C-41F9-AB95-48541016955B}" sibTransId="{29654838-2EC2-4B12-A233-62861EE20E1F}"/>
    <dgm:cxn modelId="{F9E75987-D71E-4C58-92E1-A4280A2DA2B0}" srcId="{5D60E411-D386-4D7D-82D5-9B6AA9C9D863}" destId="{6CA34633-DA01-437F-82FE-25B631578DBE}" srcOrd="2" destOrd="0" parTransId="{D6A07034-7F89-49CC-A924-355419B89581}" sibTransId="{E4246FEF-2C43-4914-9D6E-40803A9CDCF4}"/>
    <dgm:cxn modelId="{21830C8C-3D58-47CB-A91A-15F2AC723502}" srcId="{5D60E411-D386-4D7D-82D5-9B6AA9C9D863}" destId="{6B613896-D428-4824-884E-E729C44CD121}" srcOrd="4" destOrd="0" parTransId="{E2EF8BE5-5E98-464C-B3C4-2A63D082981B}" sibTransId="{C205828C-80EB-4B93-BF20-BF97B9C230FF}"/>
    <dgm:cxn modelId="{8109F49C-37DF-4A69-9F22-9258E74C0660}" srcId="{5D60E411-D386-4D7D-82D5-9B6AA9C9D863}" destId="{42C2B24B-888C-46FA-8C68-2F815D948F84}" srcOrd="7" destOrd="0" parTransId="{17D40B61-4A11-4C1E-94AB-C67FF1797B6E}" sibTransId="{3969361E-CF08-408B-8E78-B5A87D8F2EAF}"/>
    <dgm:cxn modelId="{89997AA9-02B7-4EF1-B8B1-0AFC2CB378F3}" srcId="{5D60E411-D386-4D7D-82D5-9B6AA9C9D863}" destId="{F99B8F40-2939-4A0C-8813-440E77C76A18}" srcOrd="0" destOrd="0" parTransId="{018FE674-33C7-4AF9-952B-D66B0B2E165C}" sibTransId="{F672261F-0EE5-4086-B4F5-E6FC38267077}"/>
    <dgm:cxn modelId="{1B9AEBAC-DFF0-499D-A35E-57BAECA60BE5}" type="presOf" srcId="{5D60E411-D386-4D7D-82D5-9B6AA9C9D863}" destId="{FC31CC53-C218-40EA-9957-A5993EB22A3F}" srcOrd="0" destOrd="0" presId="urn:microsoft.com/office/officeart/2005/8/layout/chevron1"/>
    <dgm:cxn modelId="{7AB680C0-EB6B-4257-8CE0-5D8EE74F819A}" type="presOf" srcId="{92430F84-634B-446E-BF57-E6B7C9A9EE2F}" destId="{40F9E144-6E8D-413B-A03A-75DAC0222384}" srcOrd="0" destOrd="0" presId="urn:microsoft.com/office/officeart/2005/8/layout/chevron1"/>
    <dgm:cxn modelId="{4A4C99CB-4A8A-481F-BB5E-DC7C13CFAEA3}" srcId="{5D60E411-D386-4D7D-82D5-9B6AA9C9D863}" destId="{183494F8-CE00-4C86-84EA-54A5FC3BCEAE}" srcOrd="6" destOrd="0" parTransId="{9908E09E-F67E-4935-910B-C9D4B9AAC4FC}" sibTransId="{5AFDE566-ADF4-4333-B42B-7195B111FCDD}"/>
    <dgm:cxn modelId="{2CBB09D0-2D8B-488D-9DD2-326E16B0D65E}" type="presOf" srcId="{03D69A4F-4BB5-4F7D-8CCC-53283865F2AD}" destId="{AED62D51-F212-4F89-B5CA-052236F087D0}" srcOrd="0" destOrd="0" presId="urn:microsoft.com/office/officeart/2005/8/layout/chevron1"/>
    <dgm:cxn modelId="{3E1A58FF-8002-49E0-8320-2D6ED9383D45}" type="presOf" srcId="{183494F8-CE00-4C86-84EA-54A5FC3BCEAE}" destId="{A49C2BFE-1336-4E3D-86CA-FC8A7F0C0888}" srcOrd="0" destOrd="0" presId="urn:microsoft.com/office/officeart/2005/8/layout/chevron1"/>
    <dgm:cxn modelId="{E43AB6E3-D15D-4723-B8B8-0BE6DDDA7F33}" type="presParOf" srcId="{FC31CC53-C218-40EA-9957-A5993EB22A3F}" destId="{F618A450-4407-46A8-8662-9957BAFDCF6F}" srcOrd="0" destOrd="0" presId="urn:microsoft.com/office/officeart/2005/8/layout/chevron1"/>
    <dgm:cxn modelId="{8A567D58-88F7-43B6-ACD7-D562C89D7056}" type="presParOf" srcId="{FC31CC53-C218-40EA-9957-A5993EB22A3F}" destId="{CB49DC94-44B0-48C8-8527-B913A73AB988}" srcOrd="1" destOrd="0" presId="urn:microsoft.com/office/officeart/2005/8/layout/chevron1"/>
    <dgm:cxn modelId="{9BB10170-89C8-45BE-BB9D-188149A2DC7A}" type="presParOf" srcId="{FC31CC53-C218-40EA-9957-A5993EB22A3F}" destId="{B3478074-E596-48FF-9F63-3E85EDA0FC96}" srcOrd="2" destOrd="0" presId="urn:microsoft.com/office/officeart/2005/8/layout/chevron1"/>
    <dgm:cxn modelId="{AA4AD7EA-8494-4B43-B4BD-148F4341C932}" type="presParOf" srcId="{FC31CC53-C218-40EA-9957-A5993EB22A3F}" destId="{630CF57F-93D1-49BA-8D28-A262F80DAED9}" srcOrd="3" destOrd="0" presId="urn:microsoft.com/office/officeart/2005/8/layout/chevron1"/>
    <dgm:cxn modelId="{3A41C152-153A-406D-96BE-BF999B635C82}" type="presParOf" srcId="{FC31CC53-C218-40EA-9957-A5993EB22A3F}" destId="{569FDA6B-3288-4CF5-A5F7-AE31CB795F84}" srcOrd="4" destOrd="0" presId="urn:microsoft.com/office/officeart/2005/8/layout/chevron1"/>
    <dgm:cxn modelId="{4D600535-1DE6-4940-8BE9-74076E620BC0}" type="presParOf" srcId="{FC31CC53-C218-40EA-9957-A5993EB22A3F}" destId="{724D6DAE-B1C4-48D1-ADD7-13AFF08370A2}" srcOrd="5" destOrd="0" presId="urn:microsoft.com/office/officeart/2005/8/layout/chevron1"/>
    <dgm:cxn modelId="{35BEFB28-A163-4E8C-B2E1-EC81A1881DA3}" type="presParOf" srcId="{FC31CC53-C218-40EA-9957-A5993EB22A3F}" destId="{AED62D51-F212-4F89-B5CA-052236F087D0}" srcOrd="6" destOrd="0" presId="urn:microsoft.com/office/officeart/2005/8/layout/chevron1"/>
    <dgm:cxn modelId="{5F56BC67-63C0-43E9-B4B2-F152E269EBAE}" type="presParOf" srcId="{FC31CC53-C218-40EA-9957-A5993EB22A3F}" destId="{E9BDA031-E656-489F-9B15-15AEA22917F6}" srcOrd="7" destOrd="0" presId="urn:microsoft.com/office/officeart/2005/8/layout/chevron1"/>
    <dgm:cxn modelId="{637B81CF-622C-429A-8C51-8579EB3B92ED}" type="presParOf" srcId="{FC31CC53-C218-40EA-9957-A5993EB22A3F}" destId="{8DA73CE0-1D8A-458A-B64C-C0593BCFC11C}" srcOrd="8" destOrd="0" presId="urn:microsoft.com/office/officeart/2005/8/layout/chevron1"/>
    <dgm:cxn modelId="{B4609E3B-DE42-4D27-96C4-A235A5632545}" type="presParOf" srcId="{FC31CC53-C218-40EA-9957-A5993EB22A3F}" destId="{BA799A80-FFCB-40CA-A9A9-EEB02AC92074}" srcOrd="9" destOrd="0" presId="urn:microsoft.com/office/officeart/2005/8/layout/chevron1"/>
    <dgm:cxn modelId="{CC5D1D93-73A2-4966-AAB0-E53940A9E7D2}" type="presParOf" srcId="{FC31CC53-C218-40EA-9957-A5993EB22A3F}" destId="{40F9E144-6E8D-413B-A03A-75DAC0222384}" srcOrd="10" destOrd="0" presId="urn:microsoft.com/office/officeart/2005/8/layout/chevron1"/>
    <dgm:cxn modelId="{3C53A2D3-5E03-40BE-9AA8-2801A99E3DD3}" type="presParOf" srcId="{FC31CC53-C218-40EA-9957-A5993EB22A3F}" destId="{FAEF12B2-AA15-4B43-884E-D8697253C53D}" srcOrd="11" destOrd="0" presId="urn:microsoft.com/office/officeart/2005/8/layout/chevron1"/>
    <dgm:cxn modelId="{9A9451DF-2287-4CDB-85E1-36662EB5B924}" type="presParOf" srcId="{FC31CC53-C218-40EA-9957-A5993EB22A3F}" destId="{A49C2BFE-1336-4E3D-86CA-FC8A7F0C0888}" srcOrd="12" destOrd="0" presId="urn:microsoft.com/office/officeart/2005/8/layout/chevron1"/>
    <dgm:cxn modelId="{56A4BDCC-B258-4E56-A28F-D5640DB0172F}" type="presParOf" srcId="{FC31CC53-C218-40EA-9957-A5993EB22A3F}" destId="{C0DFED58-0E1E-4981-AFC4-27478D37A8F0}" srcOrd="13" destOrd="0" presId="urn:microsoft.com/office/officeart/2005/8/layout/chevron1"/>
    <dgm:cxn modelId="{409852FD-6CFF-46ED-B648-D75890EC1C98}" type="presParOf" srcId="{FC31CC53-C218-40EA-9957-A5993EB22A3F}" destId="{74B60720-C0AD-4EB7-915A-5AE47B2CD03B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60E411-D386-4D7D-82D5-9B6AA9C9D863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F99B8F40-2939-4A0C-8813-440E77C76A18}">
      <dgm:prSet phldrT="[Text]"/>
      <dgm:spPr>
        <a:solidFill>
          <a:schemeClr val="tx1">
            <a:lumMod val="65000"/>
            <a:lumOff val="35000"/>
          </a:schemeClr>
        </a:solidFill>
        <a:ln>
          <a:noFill/>
        </a:ln>
      </dgm:spPr>
      <dgm:t>
        <a:bodyPr/>
        <a:lstStyle/>
        <a:p>
          <a:r>
            <a:rPr lang="en-GB" b="1" dirty="0"/>
            <a:t>I. Data Source</a:t>
          </a:r>
        </a:p>
      </dgm:t>
    </dgm:pt>
    <dgm:pt modelId="{018FE674-33C7-4AF9-952B-D66B0B2E165C}" type="parTrans" cxnId="{89997AA9-02B7-4EF1-B8B1-0AFC2CB378F3}">
      <dgm:prSet/>
      <dgm:spPr/>
      <dgm:t>
        <a:bodyPr/>
        <a:lstStyle/>
        <a:p>
          <a:endParaRPr lang="en-GB"/>
        </a:p>
      </dgm:t>
    </dgm:pt>
    <dgm:pt modelId="{F672261F-0EE5-4086-B4F5-E6FC38267077}" type="sibTrans" cxnId="{89997AA9-02B7-4EF1-B8B1-0AFC2CB378F3}">
      <dgm:prSet/>
      <dgm:spPr/>
      <dgm:t>
        <a:bodyPr/>
        <a:lstStyle/>
        <a:p>
          <a:endParaRPr lang="en-GB"/>
        </a:p>
      </dgm:t>
    </dgm:pt>
    <dgm:pt modelId="{7556E228-5E20-4ABA-97CD-6B5E3160F128}">
      <dgm:prSet phldrT="[Text]"/>
      <dgm:spPr>
        <a:solidFill>
          <a:schemeClr val="tx1">
            <a:lumMod val="65000"/>
            <a:lumOff val="35000"/>
          </a:schemeClr>
        </a:solidFill>
        <a:ln>
          <a:noFill/>
        </a:ln>
      </dgm:spPr>
      <dgm:t>
        <a:bodyPr/>
        <a:lstStyle/>
        <a:p>
          <a:r>
            <a:rPr lang="en-GB" b="1" dirty="0"/>
            <a:t>II. Sampling</a:t>
          </a:r>
        </a:p>
      </dgm:t>
    </dgm:pt>
    <dgm:pt modelId="{1EE2B861-1C7C-41F9-AB95-48541016955B}" type="parTrans" cxnId="{0612224F-A16B-48A4-A630-A5176F18FA87}">
      <dgm:prSet/>
      <dgm:spPr/>
      <dgm:t>
        <a:bodyPr/>
        <a:lstStyle/>
        <a:p>
          <a:endParaRPr lang="en-GB"/>
        </a:p>
      </dgm:t>
    </dgm:pt>
    <dgm:pt modelId="{29654838-2EC2-4B12-A233-62861EE20E1F}" type="sibTrans" cxnId="{0612224F-A16B-48A4-A630-A5176F18FA87}">
      <dgm:prSet/>
      <dgm:spPr/>
      <dgm:t>
        <a:bodyPr/>
        <a:lstStyle/>
        <a:p>
          <a:endParaRPr lang="en-GB"/>
        </a:p>
      </dgm:t>
    </dgm:pt>
    <dgm:pt modelId="{6CA34633-DA01-437F-82FE-25B631578DBE}">
      <dgm:prSet phldrT="[Text]"/>
      <dgm:spPr>
        <a:solidFill>
          <a:schemeClr val="tx1">
            <a:lumMod val="65000"/>
            <a:lumOff val="35000"/>
          </a:schemeClr>
        </a:solidFill>
        <a:ln>
          <a:noFill/>
        </a:ln>
      </dgm:spPr>
      <dgm:t>
        <a:bodyPr/>
        <a:lstStyle/>
        <a:p>
          <a:r>
            <a:rPr lang="en-GB" b="1" dirty="0"/>
            <a:t>III. Factor Model</a:t>
          </a:r>
        </a:p>
      </dgm:t>
    </dgm:pt>
    <dgm:pt modelId="{D6A07034-7F89-49CC-A924-355419B89581}" type="parTrans" cxnId="{F9E75987-D71E-4C58-92E1-A4280A2DA2B0}">
      <dgm:prSet/>
      <dgm:spPr/>
      <dgm:t>
        <a:bodyPr/>
        <a:lstStyle/>
        <a:p>
          <a:endParaRPr lang="en-GB"/>
        </a:p>
      </dgm:t>
    </dgm:pt>
    <dgm:pt modelId="{E4246FEF-2C43-4914-9D6E-40803A9CDCF4}" type="sibTrans" cxnId="{F9E75987-D71E-4C58-92E1-A4280A2DA2B0}">
      <dgm:prSet/>
      <dgm:spPr/>
      <dgm:t>
        <a:bodyPr/>
        <a:lstStyle/>
        <a:p>
          <a:endParaRPr lang="en-GB"/>
        </a:p>
      </dgm:t>
    </dgm:pt>
    <dgm:pt modelId="{03D69A4F-4BB5-4F7D-8CCC-53283865F2AD}">
      <dgm:prSet phldrT="[Text]"/>
      <dgm:spPr>
        <a:solidFill>
          <a:schemeClr val="tx1">
            <a:lumMod val="65000"/>
            <a:lumOff val="35000"/>
          </a:schemeClr>
        </a:solidFill>
        <a:ln>
          <a:noFill/>
        </a:ln>
      </dgm:spPr>
      <dgm:t>
        <a:bodyPr/>
        <a:lstStyle/>
        <a:p>
          <a:r>
            <a:rPr lang="en-GB" b="1" dirty="0"/>
            <a:t>IV. Total Variance Decomposition</a:t>
          </a:r>
        </a:p>
      </dgm:t>
    </dgm:pt>
    <dgm:pt modelId="{59BE963B-D2EF-42C6-B5E1-085D38B465A0}" type="parTrans" cxnId="{B38F6F6D-3AA9-44F2-AD89-4EC80A60AAE7}">
      <dgm:prSet/>
      <dgm:spPr/>
      <dgm:t>
        <a:bodyPr/>
        <a:lstStyle/>
        <a:p>
          <a:endParaRPr lang="en-GB"/>
        </a:p>
      </dgm:t>
    </dgm:pt>
    <dgm:pt modelId="{472FBC46-0ACD-404C-B70C-28A13F83934C}" type="sibTrans" cxnId="{B38F6F6D-3AA9-44F2-AD89-4EC80A60AAE7}">
      <dgm:prSet/>
      <dgm:spPr/>
      <dgm:t>
        <a:bodyPr/>
        <a:lstStyle/>
        <a:p>
          <a:endParaRPr lang="en-GB"/>
        </a:p>
      </dgm:t>
    </dgm:pt>
    <dgm:pt modelId="{6B613896-D428-4824-884E-E729C44CD121}">
      <dgm:prSet phldrT="[Text]"/>
      <dgm:spPr>
        <a:solidFill>
          <a:schemeClr val="tx1">
            <a:lumMod val="65000"/>
            <a:lumOff val="35000"/>
          </a:schemeClr>
        </a:solidFill>
        <a:ln>
          <a:noFill/>
        </a:ln>
      </dgm:spPr>
      <dgm:t>
        <a:bodyPr/>
        <a:lstStyle/>
        <a:p>
          <a:r>
            <a:rPr lang="en-GB" b="1" dirty="0"/>
            <a:t>V. VAR Estimation</a:t>
          </a:r>
        </a:p>
      </dgm:t>
    </dgm:pt>
    <dgm:pt modelId="{E2EF8BE5-5E98-464C-B3C4-2A63D082981B}" type="parTrans" cxnId="{21830C8C-3D58-47CB-A91A-15F2AC723502}">
      <dgm:prSet/>
      <dgm:spPr/>
      <dgm:t>
        <a:bodyPr/>
        <a:lstStyle/>
        <a:p>
          <a:endParaRPr lang="en-GB"/>
        </a:p>
      </dgm:t>
    </dgm:pt>
    <dgm:pt modelId="{C205828C-80EB-4B93-BF20-BF97B9C230FF}" type="sibTrans" cxnId="{21830C8C-3D58-47CB-A91A-15F2AC723502}">
      <dgm:prSet/>
      <dgm:spPr/>
      <dgm:t>
        <a:bodyPr/>
        <a:lstStyle/>
        <a:p>
          <a:endParaRPr lang="en-GB"/>
        </a:p>
      </dgm:t>
    </dgm:pt>
    <dgm:pt modelId="{92430F84-634B-446E-BF57-E6B7C9A9EE2F}">
      <dgm:prSet phldrT="[Text]"/>
      <dgm:spPr>
        <a:solidFill>
          <a:schemeClr val="tx1">
            <a:lumMod val="65000"/>
            <a:lumOff val="35000"/>
          </a:schemeClr>
        </a:solidFill>
        <a:ln>
          <a:noFill/>
        </a:ln>
      </dgm:spPr>
      <dgm:t>
        <a:bodyPr/>
        <a:lstStyle/>
        <a:p>
          <a:r>
            <a:rPr lang="en-GB" b="1" dirty="0"/>
            <a:t>VI. Covariance Estimation</a:t>
          </a:r>
        </a:p>
      </dgm:t>
    </dgm:pt>
    <dgm:pt modelId="{7FF7F405-085B-4DD2-8493-2C9C3D56C6FD}" type="parTrans" cxnId="{A98B206B-674F-4431-8CF6-95DC16095111}">
      <dgm:prSet/>
      <dgm:spPr/>
      <dgm:t>
        <a:bodyPr/>
        <a:lstStyle/>
        <a:p>
          <a:endParaRPr lang="en-GB"/>
        </a:p>
      </dgm:t>
    </dgm:pt>
    <dgm:pt modelId="{1EAAC019-9A52-4FCB-A08B-66BAF9B30A29}" type="sibTrans" cxnId="{A98B206B-674F-4431-8CF6-95DC16095111}">
      <dgm:prSet/>
      <dgm:spPr/>
      <dgm:t>
        <a:bodyPr/>
        <a:lstStyle/>
        <a:p>
          <a:endParaRPr lang="en-GB"/>
        </a:p>
      </dgm:t>
    </dgm:pt>
    <dgm:pt modelId="{183494F8-CE00-4C86-84EA-54A5FC3BCEAE}">
      <dgm:prSet phldrT="[Text]"/>
      <dgm:spPr>
        <a:solidFill>
          <a:schemeClr val="tx1">
            <a:lumMod val="65000"/>
            <a:lumOff val="35000"/>
          </a:schemeClr>
        </a:solidFill>
        <a:ln>
          <a:noFill/>
        </a:ln>
      </dgm:spPr>
      <dgm:t>
        <a:bodyPr/>
        <a:lstStyle/>
        <a:p>
          <a:r>
            <a:rPr lang="en-GB" b="1" dirty="0"/>
            <a:t>VII. Network construction</a:t>
          </a:r>
        </a:p>
      </dgm:t>
    </dgm:pt>
    <dgm:pt modelId="{9908E09E-F67E-4935-910B-C9D4B9AAC4FC}" type="parTrans" cxnId="{4A4C99CB-4A8A-481F-BB5E-DC7C13CFAEA3}">
      <dgm:prSet/>
      <dgm:spPr/>
      <dgm:t>
        <a:bodyPr/>
        <a:lstStyle/>
        <a:p>
          <a:endParaRPr lang="en-GB"/>
        </a:p>
      </dgm:t>
    </dgm:pt>
    <dgm:pt modelId="{5AFDE566-ADF4-4333-B42B-7195B111FCDD}" type="sibTrans" cxnId="{4A4C99CB-4A8A-481F-BB5E-DC7C13CFAEA3}">
      <dgm:prSet/>
      <dgm:spPr/>
      <dgm:t>
        <a:bodyPr/>
        <a:lstStyle/>
        <a:p>
          <a:endParaRPr lang="en-GB"/>
        </a:p>
      </dgm:t>
    </dgm:pt>
    <dgm:pt modelId="{42C2B24B-888C-46FA-8C68-2F815D948F84}">
      <dgm:prSet phldrT="[Text]"/>
      <dgm:spPr>
        <a:solidFill>
          <a:schemeClr val="tx1">
            <a:lumMod val="65000"/>
            <a:lumOff val="35000"/>
          </a:schemeClr>
        </a:solidFill>
        <a:ln>
          <a:noFill/>
        </a:ln>
      </dgm:spPr>
      <dgm:t>
        <a:bodyPr/>
        <a:lstStyle/>
        <a:p>
          <a:r>
            <a:rPr lang="en-GB" b="1" dirty="0"/>
            <a:t>VIII. Empirical Analysis</a:t>
          </a:r>
        </a:p>
      </dgm:t>
    </dgm:pt>
    <dgm:pt modelId="{17D40B61-4A11-4C1E-94AB-C67FF1797B6E}" type="parTrans" cxnId="{8109F49C-37DF-4A69-9F22-9258E74C0660}">
      <dgm:prSet/>
      <dgm:spPr/>
      <dgm:t>
        <a:bodyPr/>
        <a:lstStyle/>
        <a:p>
          <a:endParaRPr lang="en-GB"/>
        </a:p>
      </dgm:t>
    </dgm:pt>
    <dgm:pt modelId="{3969361E-CF08-408B-8E78-B5A87D8F2EAF}" type="sibTrans" cxnId="{8109F49C-37DF-4A69-9F22-9258E74C0660}">
      <dgm:prSet/>
      <dgm:spPr/>
      <dgm:t>
        <a:bodyPr/>
        <a:lstStyle/>
        <a:p>
          <a:endParaRPr lang="en-GB"/>
        </a:p>
      </dgm:t>
    </dgm:pt>
    <dgm:pt modelId="{FC31CC53-C218-40EA-9957-A5993EB22A3F}" type="pres">
      <dgm:prSet presAssocID="{5D60E411-D386-4D7D-82D5-9B6AA9C9D863}" presName="Name0" presStyleCnt="0">
        <dgm:presLayoutVars>
          <dgm:dir/>
          <dgm:animLvl val="lvl"/>
          <dgm:resizeHandles val="exact"/>
        </dgm:presLayoutVars>
      </dgm:prSet>
      <dgm:spPr/>
    </dgm:pt>
    <dgm:pt modelId="{F618A450-4407-46A8-8662-9957BAFDCF6F}" type="pres">
      <dgm:prSet presAssocID="{F99B8F40-2939-4A0C-8813-440E77C76A18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CB49DC94-44B0-48C8-8527-B913A73AB988}" type="pres">
      <dgm:prSet presAssocID="{F672261F-0EE5-4086-B4F5-E6FC38267077}" presName="parTxOnlySpace" presStyleCnt="0"/>
      <dgm:spPr/>
    </dgm:pt>
    <dgm:pt modelId="{B3478074-E596-48FF-9F63-3E85EDA0FC96}" type="pres">
      <dgm:prSet presAssocID="{7556E228-5E20-4ABA-97CD-6B5E3160F128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630CF57F-93D1-49BA-8D28-A262F80DAED9}" type="pres">
      <dgm:prSet presAssocID="{29654838-2EC2-4B12-A233-62861EE20E1F}" presName="parTxOnlySpace" presStyleCnt="0"/>
      <dgm:spPr/>
    </dgm:pt>
    <dgm:pt modelId="{569FDA6B-3288-4CF5-A5F7-AE31CB795F84}" type="pres">
      <dgm:prSet presAssocID="{6CA34633-DA01-437F-82FE-25B631578DBE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724D6DAE-B1C4-48D1-ADD7-13AFF08370A2}" type="pres">
      <dgm:prSet presAssocID="{E4246FEF-2C43-4914-9D6E-40803A9CDCF4}" presName="parTxOnlySpace" presStyleCnt="0"/>
      <dgm:spPr/>
    </dgm:pt>
    <dgm:pt modelId="{AED62D51-F212-4F89-B5CA-052236F087D0}" type="pres">
      <dgm:prSet presAssocID="{03D69A4F-4BB5-4F7D-8CCC-53283865F2AD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E9BDA031-E656-489F-9B15-15AEA22917F6}" type="pres">
      <dgm:prSet presAssocID="{472FBC46-0ACD-404C-B70C-28A13F83934C}" presName="parTxOnlySpace" presStyleCnt="0"/>
      <dgm:spPr/>
    </dgm:pt>
    <dgm:pt modelId="{8DA73CE0-1D8A-458A-B64C-C0593BCFC11C}" type="pres">
      <dgm:prSet presAssocID="{6B613896-D428-4824-884E-E729C44CD121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BA799A80-FFCB-40CA-A9A9-EEB02AC92074}" type="pres">
      <dgm:prSet presAssocID="{C205828C-80EB-4B93-BF20-BF97B9C230FF}" presName="parTxOnlySpace" presStyleCnt="0"/>
      <dgm:spPr/>
    </dgm:pt>
    <dgm:pt modelId="{40F9E144-6E8D-413B-A03A-75DAC0222384}" type="pres">
      <dgm:prSet presAssocID="{92430F84-634B-446E-BF57-E6B7C9A9EE2F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FAEF12B2-AA15-4B43-884E-D8697253C53D}" type="pres">
      <dgm:prSet presAssocID="{1EAAC019-9A52-4FCB-A08B-66BAF9B30A29}" presName="parTxOnlySpace" presStyleCnt="0"/>
      <dgm:spPr/>
    </dgm:pt>
    <dgm:pt modelId="{A49C2BFE-1336-4E3D-86CA-FC8A7F0C0888}" type="pres">
      <dgm:prSet presAssocID="{183494F8-CE00-4C86-84EA-54A5FC3BCEAE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C0DFED58-0E1E-4981-AFC4-27478D37A8F0}" type="pres">
      <dgm:prSet presAssocID="{5AFDE566-ADF4-4333-B42B-7195B111FCDD}" presName="parTxOnlySpace" presStyleCnt="0"/>
      <dgm:spPr/>
    </dgm:pt>
    <dgm:pt modelId="{74B60720-C0AD-4EB7-915A-5AE47B2CD03B}" type="pres">
      <dgm:prSet presAssocID="{42C2B24B-888C-46FA-8C68-2F815D948F84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2E870B12-8BE3-46E8-9718-1561AADE5C6C}" type="presOf" srcId="{F99B8F40-2939-4A0C-8813-440E77C76A18}" destId="{F618A450-4407-46A8-8662-9957BAFDCF6F}" srcOrd="0" destOrd="0" presId="urn:microsoft.com/office/officeart/2005/8/layout/chevron1"/>
    <dgm:cxn modelId="{172BA824-88A3-4727-A706-234E7271B24F}" type="presOf" srcId="{7556E228-5E20-4ABA-97CD-6B5E3160F128}" destId="{B3478074-E596-48FF-9F63-3E85EDA0FC96}" srcOrd="0" destOrd="0" presId="urn:microsoft.com/office/officeart/2005/8/layout/chevron1"/>
    <dgm:cxn modelId="{69CB7A26-1A93-4FFC-8737-4BE4DE4B6064}" type="presOf" srcId="{42C2B24B-888C-46FA-8C68-2F815D948F84}" destId="{74B60720-C0AD-4EB7-915A-5AE47B2CD03B}" srcOrd="0" destOrd="0" presId="urn:microsoft.com/office/officeart/2005/8/layout/chevron1"/>
    <dgm:cxn modelId="{D6996A32-4CF0-4998-ACA8-E533B25B965D}" type="presOf" srcId="{6B613896-D428-4824-884E-E729C44CD121}" destId="{8DA73CE0-1D8A-458A-B64C-C0593BCFC11C}" srcOrd="0" destOrd="0" presId="urn:microsoft.com/office/officeart/2005/8/layout/chevron1"/>
    <dgm:cxn modelId="{230C125C-F209-4EFC-9772-D556A6500323}" type="presOf" srcId="{6CA34633-DA01-437F-82FE-25B631578DBE}" destId="{569FDA6B-3288-4CF5-A5F7-AE31CB795F84}" srcOrd="0" destOrd="0" presId="urn:microsoft.com/office/officeart/2005/8/layout/chevron1"/>
    <dgm:cxn modelId="{A98B206B-674F-4431-8CF6-95DC16095111}" srcId="{5D60E411-D386-4D7D-82D5-9B6AA9C9D863}" destId="{92430F84-634B-446E-BF57-E6B7C9A9EE2F}" srcOrd="5" destOrd="0" parTransId="{7FF7F405-085B-4DD2-8493-2C9C3D56C6FD}" sibTransId="{1EAAC019-9A52-4FCB-A08B-66BAF9B30A29}"/>
    <dgm:cxn modelId="{B38F6F6D-3AA9-44F2-AD89-4EC80A60AAE7}" srcId="{5D60E411-D386-4D7D-82D5-9B6AA9C9D863}" destId="{03D69A4F-4BB5-4F7D-8CCC-53283865F2AD}" srcOrd="3" destOrd="0" parTransId="{59BE963B-D2EF-42C6-B5E1-085D38B465A0}" sibTransId="{472FBC46-0ACD-404C-B70C-28A13F83934C}"/>
    <dgm:cxn modelId="{0612224F-A16B-48A4-A630-A5176F18FA87}" srcId="{5D60E411-D386-4D7D-82D5-9B6AA9C9D863}" destId="{7556E228-5E20-4ABA-97CD-6B5E3160F128}" srcOrd="1" destOrd="0" parTransId="{1EE2B861-1C7C-41F9-AB95-48541016955B}" sibTransId="{29654838-2EC2-4B12-A233-62861EE20E1F}"/>
    <dgm:cxn modelId="{F9E75987-D71E-4C58-92E1-A4280A2DA2B0}" srcId="{5D60E411-D386-4D7D-82D5-9B6AA9C9D863}" destId="{6CA34633-DA01-437F-82FE-25B631578DBE}" srcOrd="2" destOrd="0" parTransId="{D6A07034-7F89-49CC-A924-355419B89581}" sibTransId="{E4246FEF-2C43-4914-9D6E-40803A9CDCF4}"/>
    <dgm:cxn modelId="{21830C8C-3D58-47CB-A91A-15F2AC723502}" srcId="{5D60E411-D386-4D7D-82D5-9B6AA9C9D863}" destId="{6B613896-D428-4824-884E-E729C44CD121}" srcOrd="4" destOrd="0" parTransId="{E2EF8BE5-5E98-464C-B3C4-2A63D082981B}" sibTransId="{C205828C-80EB-4B93-BF20-BF97B9C230FF}"/>
    <dgm:cxn modelId="{8109F49C-37DF-4A69-9F22-9258E74C0660}" srcId="{5D60E411-D386-4D7D-82D5-9B6AA9C9D863}" destId="{42C2B24B-888C-46FA-8C68-2F815D948F84}" srcOrd="7" destOrd="0" parTransId="{17D40B61-4A11-4C1E-94AB-C67FF1797B6E}" sibTransId="{3969361E-CF08-408B-8E78-B5A87D8F2EAF}"/>
    <dgm:cxn modelId="{89997AA9-02B7-4EF1-B8B1-0AFC2CB378F3}" srcId="{5D60E411-D386-4D7D-82D5-9B6AA9C9D863}" destId="{F99B8F40-2939-4A0C-8813-440E77C76A18}" srcOrd="0" destOrd="0" parTransId="{018FE674-33C7-4AF9-952B-D66B0B2E165C}" sibTransId="{F672261F-0EE5-4086-B4F5-E6FC38267077}"/>
    <dgm:cxn modelId="{1B9AEBAC-DFF0-499D-A35E-57BAECA60BE5}" type="presOf" srcId="{5D60E411-D386-4D7D-82D5-9B6AA9C9D863}" destId="{FC31CC53-C218-40EA-9957-A5993EB22A3F}" srcOrd="0" destOrd="0" presId="urn:microsoft.com/office/officeart/2005/8/layout/chevron1"/>
    <dgm:cxn modelId="{7AB680C0-EB6B-4257-8CE0-5D8EE74F819A}" type="presOf" srcId="{92430F84-634B-446E-BF57-E6B7C9A9EE2F}" destId="{40F9E144-6E8D-413B-A03A-75DAC0222384}" srcOrd="0" destOrd="0" presId="urn:microsoft.com/office/officeart/2005/8/layout/chevron1"/>
    <dgm:cxn modelId="{4A4C99CB-4A8A-481F-BB5E-DC7C13CFAEA3}" srcId="{5D60E411-D386-4D7D-82D5-9B6AA9C9D863}" destId="{183494F8-CE00-4C86-84EA-54A5FC3BCEAE}" srcOrd="6" destOrd="0" parTransId="{9908E09E-F67E-4935-910B-C9D4B9AAC4FC}" sibTransId="{5AFDE566-ADF4-4333-B42B-7195B111FCDD}"/>
    <dgm:cxn modelId="{2CBB09D0-2D8B-488D-9DD2-326E16B0D65E}" type="presOf" srcId="{03D69A4F-4BB5-4F7D-8CCC-53283865F2AD}" destId="{AED62D51-F212-4F89-B5CA-052236F087D0}" srcOrd="0" destOrd="0" presId="urn:microsoft.com/office/officeart/2005/8/layout/chevron1"/>
    <dgm:cxn modelId="{3E1A58FF-8002-49E0-8320-2D6ED9383D45}" type="presOf" srcId="{183494F8-CE00-4C86-84EA-54A5FC3BCEAE}" destId="{A49C2BFE-1336-4E3D-86CA-FC8A7F0C0888}" srcOrd="0" destOrd="0" presId="urn:microsoft.com/office/officeart/2005/8/layout/chevron1"/>
    <dgm:cxn modelId="{E43AB6E3-D15D-4723-B8B8-0BE6DDDA7F33}" type="presParOf" srcId="{FC31CC53-C218-40EA-9957-A5993EB22A3F}" destId="{F618A450-4407-46A8-8662-9957BAFDCF6F}" srcOrd="0" destOrd="0" presId="urn:microsoft.com/office/officeart/2005/8/layout/chevron1"/>
    <dgm:cxn modelId="{8A567D58-88F7-43B6-ACD7-D562C89D7056}" type="presParOf" srcId="{FC31CC53-C218-40EA-9957-A5993EB22A3F}" destId="{CB49DC94-44B0-48C8-8527-B913A73AB988}" srcOrd="1" destOrd="0" presId="urn:microsoft.com/office/officeart/2005/8/layout/chevron1"/>
    <dgm:cxn modelId="{9BB10170-89C8-45BE-BB9D-188149A2DC7A}" type="presParOf" srcId="{FC31CC53-C218-40EA-9957-A5993EB22A3F}" destId="{B3478074-E596-48FF-9F63-3E85EDA0FC96}" srcOrd="2" destOrd="0" presId="urn:microsoft.com/office/officeart/2005/8/layout/chevron1"/>
    <dgm:cxn modelId="{AA4AD7EA-8494-4B43-B4BD-148F4341C932}" type="presParOf" srcId="{FC31CC53-C218-40EA-9957-A5993EB22A3F}" destId="{630CF57F-93D1-49BA-8D28-A262F80DAED9}" srcOrd="3" destOrd="0" presId="urn:microsoft.com/office/officeart/2005/8/layout/chevron1"/>
    <dgm:cxn modelId="{3A41C152-153A-406D-96BE-BF999B635C82}" type="presParOf" srcId="{FC31CC53-C218-40EA-9957-A5993EB22A3F}" destId="{569FDA6B-3288-4CF5-A5F7-AE31CB795F84}" srcOrd="4" destOrd="0" presId="urn:microsoft.com/office/officeart/2005/8/layout/chevron1"/>
    <dgm:cxn modelId="{4D600535-1DE6-4940-8BE9-74076E620BC0}" type="presParOf" srcId="{FC31CC53-C218-40EA-9957-A5993EB22A3F}" destId="{724D6DAE-B1C4-48D1-ADD7-13AFF08370A2}" srcOrd="5" destOrd="0" presId="urn:microsoft.com/office/officeart/2005/8/layout/chevron1"/>
    <dgm:cxn modelId="{35BEFB28-A163-4E8C-B2E1-EC81A1881DA3}" type="presParOf" srcId="{FC31CC53-C218-40EA-9957-A5993EB22A3F}" destId="{AED62D51-F212-4F89-B5CA-052236F087D0}" srcOrd="6" destOrd="0" presId="urn:microsoft.com/office/officeart/2005/8/layout/chevron1"/>
    <dgm:cxn modelId="{5F56BC67-63C0-43E9-B4B2-F152E269EBAE}" type="presParOf" srcId="{FC31CC53-C218-40EA-9957-A5993EB22A3F}" destId="{E9BDA031-E656-489F-9B15-15AEA22917F6}" srcOrd="7" destOrd="0" presId="urn:microsoft.com/office/officeart/2005/8/layout/chevron1"/>
    <dgm:cxn modelId="{637B81CF-622C-429A-8C51-8579EB3B92ED}" type="presParOf" srcId="{FC31CC53-C218-40EA-9957-A5993EB22A3F}" destId="{8DA73CE0-1D8A-458A-B64C-C0593BCFC11C}" srcOrd="8" destOrd="0" presId="urn:microsoft.com/office/officeart/2005/8/layout/chevron1"/>
    <dgm:cxn modelId="{B4609E3B-DE42-4D27-96C4-A235A5632545}" type="presParOf" srcId="{FC31CC53-C218-40EA-9957-A5993EB22A3F}" destId="{BA799A80-FFCB-40CA-A9A9-EEB02AC92074}" srcOrd="9" destOrd="0" presId="urn:microsoft.com/office/officeart/2005/8/layout/chevron1"/>
    <dgm:cxn modelId="{CC5D1D93-73A2-4966-AAB0-E53940A9E7D2}" type="presParOf" srcId="{FC31CC53-C218-40EA-9957-A5993EB22A3F}" destId="{40F9E144-6E8D-413B-A03A-75DAC0222384}" srcOrd="10" destOrd="0" presId="urn:microsoft.com/office/officeart/2005/8/layout/chevron1"/>
    <dgm:cxn modelId="{3C53A2D3-5E03-40BE-9AA8-2801A99E3DD3}" type="presParOf" srcId="{FC31CC53-C218-40EA-9957-A5993EB22A3F}" destId="{FAEF12B2-AA15-4B43-884E-D8697253C53D}" srcOrd="11" destOrd="0" presId="urn:microsoft.com/office/officeart/2005/8/layout/chevron1"/>
    <dgm:cxn modelId="{9A9451DF-2287-4CDB-85E1-36662EB5B924}" type="presParOf" srcId="{FC31CC53-C218-40EA-9957-A5993EB22A3F}" destId="{A49C2BFE-1336-4E3D-86CA-FC8A7F0C0888}" srcOrd="12" destOrd="0" presId="urn:microsoft.com/office/officeart/2005/8/layout/chevron1"/>
    <dgm:cxn modelId="{56A4BDCC-B258-4E56-A28F-D5640DB0172F}" type="presParOf" srcId="{FC31CC53-C218-40EA-9957-A5993EB22A3F}" destId="{C0DFED58-0E1E-4981-AFC4-27478D37A8F0}" srcOrd="13" destOrd="0" presId="urn:microsoft.com/office/officeart/2005/8/layout/chevron1"/>
    <dgm:cxn modelId="{409852FD-6CFF-46ED-B648-D75890EC1C98}" type="presParOf" srcId="{FC31CC53-C218-40EA-9957-A5993EB22A3F}" destId="{74B60720-C0AD-4EB7-915A-5AE47B2CD03B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60E411-D386-4D7D-82D5-9B6AA9C9D863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F99B8F40-2939-4A0C-8813-440E77C76A18}">
      <dgm:prSet phldrT="[Text]"/>
      <dgm:spPr>
        <a:solidFill>
          <a:schemeClr val="tx1">
            <a:lumMod val="65000"/>
            <a:lumOff val="35000"/>
          </a:schemeClr>
        </a:solidFill>
        <a:ln>
          <a:noFill/>
        </a:ln>
      </dgm:spPr>
      <dgm:t>
        <a:bodyPr/>
        <a:lstStyle/>
        <a:p>
          <a:r>
            <a:rPr lang="en-GB" b="1" dirty="0">
              <a:latin typeface="Times New Roman" panose="02020603050405020304" pitchFamily="18" charset="0"/>
              <a:cs typeface="Times New Roman" panose="02020603050405020304" pitchFamily="18" charset="0"/>
            </a:rPr>
            <a:t>I. Data Source</a:t>
          </a:r>
        </a:p>
      </dgm:t>
    </dgm:pt>
    <dgm:pt modelId="{018FE674-33C7-4AF9-952B-D66B0B2E165C}" type="parTrans" cxnId="{89997AA9-02B7-4EF1-B8B1-0AFC2CB378F3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72261F-0EE5-4086-B4F5-E6FC38267077}" type="sibTrans" cxnId="{89997AA9-02B7-4EF1-B8B1-0AFC2CB378F3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56E228-5E20-4ABA-97CD-6B5E3160F128}">
      <dgm:prSet phldrT="[Text]"/>
      <dgm:spPr>
        <a:solidFill>
          <a:schemeClr val="tx1">
            <a:lumMod val="65000"/>
            <a:lumOff val="35000"/>
          </a:schemeClr>
        </a:solidFill>
        <a:ln>
          <a:noFill/>
        </a:ln>
      </dgm:spPr>
      <dgm:t>
        <a:bodyPr/>
        <a:lstStyle/>
        <a:p>
          <a:r>
            <a:rPr lang="en-GB" b="1" dirty="0">
              <a:latin typeface="Times New Roman" panose="02020603050405020304" pitchFamily="18" charset="0"/>
              <a:cs typeface="Times New Roman" panose="02020603050405020304" pitchFamily="18" charset="0"/>
            </a:rPr>
            <a:t>II. Sampling</a:t>
          </a:r>
        </a:p>
      </dgm:t>
    </dgm:pt>
    <dgm:pt modelId="{1EE2B861-1C7C-41F9-AB95-48541016955B}" type="parTrans" cxnId="{0612224F-A16B-48A4-A630-A5176F18FA87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654838-2EC2-4B12-A233-62861EE20E1F}" type="sibTrans" cxnId="{0612224F-A16B-48A4-A630-A5176F18FA87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A34633-DA01-437F-82FE-25B631578DBE}">
      <dgm:prSet phldrT="[Text]"/>
      <dgm:spPr>
        <a:solidFill>
          <a:schemeClr val="tx1">
            <a:lumMod val="65000"/>
            <a:lumOff val="35000"/>
          </a:schemeClr>
        </a:solidFill>
        <a:ln>
          <a:noFill/>
        </a:ln>
      </dgm:spPr>
      <dgm:t>
        <a:bodyPr/>
        <a:lstStyle/>
        <a:p>
          <a:r>
            <a:rPr lang="en-GB" b="1" dirty="0">
              <a:latin typeface="Times New Roman" panose="02020603050405020304" pitchFamily="18" charset="0"/>
              <a:cs typeface="Times New Roman" panose="02020603050405020304" pitchFamily="18" charset="0"/>
            </a:rPr>
            <a:t>III. Factor Model</a:t>
          </a:r>
        </a:p>
      </dgm:t>
    </dgm:pt>
    <dgm:pt modelId="{D6A07034-7F89-49CC-A924-355419B89581}" type="parTrans" cxnId="{F9E75987-D71E-4C58-92E1-A4280A2DA2B0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4246FEF-2C43-4914-9D6E-40803A9CDCF4}" type="sibTrans" cxnId="{F9E75987-D71E-4C58-92E1-A4280A2DA2B0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D69A4F-4BB5-4F7D-8CCC-53283865F2AD}">
      <dgm:prSet phldrT="[Text]"/>
      <dgm:spPr>
        <a:solidFill>
          <a:schemeClr val="tx1">
            <a:lumMod val="65000"/>
            <a:lumOff val="35000"/>
          </a:schemeClr>
        </a:solidFill>
        <a:ln>
          <a:noFill/>
        </a:ln>
      </dgm:spPr>
      <dgm:t>
        <a:bodyPr/>
        <a:lstStyle/>
        <a:p>
          <a:r>
            <a:rPr lang="en-GB" b="1" dirty="0">
              <a:latin typeface="Times New Roman" panose="02020603050405020304" pitchFamily="18" charset="0"/>
              <a:cs typeface="Times New Roman" panose="02020603050405020304" pitchFamily="18" charset="0"/>
            </a:rPr>
            <a:t>IV. Total Variance Decomposition</a:t>
          </a:r>
        </a:p>
      </dgm:t>
    </dgm:pt>
    <dgm:pt modelId="{59BE963B-D2EF-42C6-B5E1-085D38B465A0}" type="parTrans" cxnId="{B38F6F6D-3AA9-44F2-AD89-4EC80A60AAE7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72FBC46-0ACD-404C-B70C-28A13F83934C}" type="sibTrans" cxnId="{B38F6F6D-3AA9-44F2-AD89-4EC80A60AAE7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B613896-D428-4824-884E-E729C44CD121}">
      <dgm:prSet phldrT="[Text]"/>
      <dgm:spPr>
        <a:solidFill>
          <a:schemeClr val="tx1">
            <a:lumMod val="65000"/>
            <a:lumOff val="35000"/>
          </a:schemeClr>
        </a:solidFill>
        <a:ln>
          <a:noFill/>
        </a:ln>
      </dgm:spPr>
      <dgm:t>
        <a:bodyPr/>
        <a:lstStyle/>
        <a:p>
          <a:r>
            <a:rPr lang="en-GB" b="1" dirty="0">
              <a:latin typeface="Times New Roman" panose="02020603050405020304" pitchFamily="18" charset="0"/>
              <a:cs typeface="Times New Roman" panose="02020603050405020304" pitchFamily="18" charset="0"/>
            </a:rPr>
            <a:t>V. VAR Estimation</a:t>
          </a:r>
        </a:p>
      </dgm:t>
    </dgm:pt>
    <dgm:pt modelId="{E2EF8BE5-5E98-464C-B3C4-2A63D082981B}" type="parTrans" cxnId="{21830C8C-3D58-47CB-A91A-15F2AC723502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205828C-80EB-4B93-BF20-BF97B9C230FF}" type="sibTrans" cxnId="{21830C8C-3D58-47CB-A91A-15F2AC723502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430F84-634B-446E-BF57-E6B7C9A9EE2F}">
      <dgm:prSet phldrT="[Text]"/>
      <dgm:spPr>
        <a:solidFill>
          <a:schemeClr val="tx1">
            <a:lumMod val="65000"/>
            <a:lumOff val="35000"/>
          </a:schemeClr>
        </a:solidFill>
        <a:ln>
          <a:noFill/>
        </a:ln>
      </dgm:spPr>
      <dgm:t>
        <a:bodyPr/>
        <a:lstStyle/>
        <a:p>
          <a:r>
            <a:rPr lang="en-GB" b="1" dirty="0">
              <a:latin typeface="Times New Roman" panose="02020603050405020304" pitchFamily="18" charset="0"/>
              <a:cs typeface="Times New Roman" panose="02020603050405020304" pitchFamily="18" charset="0"/>
            </a:rPr>
            <a:t>VI. Covariance Estimation</a:t>
          </a:r>
        </a:p>
      </dgm:t>
    </dgm:pt>
    <dgm:pt modelId="{7FF7F405-085B-4DD2-8493-2C9C3D56C6FD}" type="parTrans" cxnId="{A98B206B-674F-4431-8CF6-95DC16095111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EAAC019-9A52-4FCB-A08B-66BAF9B30A29}" type="sibTrans" cxnId="{A98B206B-674F-4431-8CF6-95DC16095111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83494F8-CE00-4C86-84EA-54A5FC3BCEAE}">
      <dgm:prSet phldrT="[Text]"/>
      <dgm:spPr>
        <a:solidFill>
          <a:schemeClr val="tx1">
            <a:lumMod val="65000"/>
            <a:lumOff val="35000"/>
          </a:schemeClr>
        </a:solidFill>
        <a:ln>
          <a:noFill/>
        </a:ln>
      </dgm:spPr>
      <dgm:t>
        <a:bodyPr/>
        <a:lstStyle/>
        <a:p>
          <a:r>
            <a:rPr lang="en-GB" b="1" dirty="0">
              <a:latin typeface="Times New Roman" panose="02020603050405020304" pitchFamily="18" charset="0"/>
              <a:cs typeface="Times New Roman" panose="02020603050405020304" pitchFamily="18" charset="0"/>
            </a:rPr>
            <a:t>VII. Network construction</a:t>
          </a:r>
        </a:p>
      </dgm:t>
    </dgm:pt>
    <dgm:pt modelId="{9908E09E-F67E-4935-910B-C9D4B9AAC4FC}" type="parTrans" cxnId="{4A4C99CB-4A8A-481F-BB5E-DC7C13CFAEA3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AFDE566-ADF4-4333-B42B-7195B111FCDD}" type="sibTrans" cxnId="{4A4C99CB-4A8A-481F-BB5E-DC7C13CFAEA3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2C2B24B-888C-46FA-8C68-2F815D948F84}">
      <dgm:prSet phldrT="[Text]"/>
      <dgm:spPr>
        <a:solidFill>
          <a:schemeClr val="tx1">
            <a:lumMod val="65000"/>
            <a:lumOff val="35000"/>
          </a:schemeClr>
        </a:solidFill>
        <a:ln>
          <a:noFill/>
        </a:ln>
      </dgm:spPr>
      <dgm:t>
        <a:bodyPr/>
        <a:lstStyle/>
        <a:p>
          <a:r>
            <a:rPr lang="en-GB" b="1" dirty="0">
              <a:latin typeface="Times New Roman" panose="02020603050405020304" pitchFamily="18" charset="0"/>
              <a:cs typeface="Times New Roman" panose="02020603050405020304" pitchFamily="18" charset="0"/>
            </a:rPr>
            <a:t>VIII. Empirical Analysis</a:t>
          </a:r>
        </a:p>
      </dgm:t>
    </dgm:pt>
    <dgm:pt modelId="{17D40B61-4A11-4C1E-94AB-C67FF1797B6E}" type="parTrans" cxnId="{8109F49C-37DF-4A69-9F22-9258E74C0660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969361E-CF08-408B-8E78-B5A87D8F2EAF}" type="sibTrans" cxnId="{8109F49C-37DF-4A69-9F22-9258E74C0660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31CC53-C218-40EA-9957-A5993EB22A3F}" type="pres">
      <dgm:prSet presAssocID="{5D60E411-D386-4D7D-82D5-9B6AA9C9D863}" presName="Name0" presStyleCnt="0">
        <dgm:presLayoutVars>
          <dgm:dir/>
          <dgm:animLvl val="lvl"/>
          <dgm:resizeHandles val="exact"/>
        </dgm:presLayoutVars>
      </dgm:prSet>
      <dgm:spPr/>
    </dgm:pt>
    <dgm:pt modelId="{F618A450-4407-46A8-8662-9957BAFDCF6F}" type="pres">
      <dgm:prSet presAssocID="{F99B8F40-2939-4A0C-8813-440E77C76A18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CB49DC94-44B0-48C8-8527-B913A73AB988}" type="pres">
      <dgm:prSet presAssocID="{F672261F-0EE5-4086-B4F5-E6FC38267077}" presName="parTxOnlySpace" presStyleCnt="0"/>
      <dgm:spPr/>
    </dgm:pt>
    <dgm:pt modelId="{B3478074-E596-48FF-9F63-3E85EDA0FC96}" type="pres">
      <dgm:prSet presAssocID="{7556E228-5E20-4ABA-97CD-6B5E3160F128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630CF57F-93D1-49BA-8D28-A262F80DAED9}" type="pres">
      <dgm:prSet presAssocID="{29654838-2EC2-4B12-A233-62861EE20E1F}" presName="parTxOnlySpace" presStyleCnt="0"/>
      <dgm:spPr/>
    </dgm:pt>
    <dgm:pt modelId="{569FDA6B-3288-4CF5-A5F7-AE31CB795F84}" type="pres">
      <dgm:prSet presAssocID="{6CA34633-DA01-437F-82FE-25B631578DBE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724D6DAE-B1C4-48D1-ADD7-13AFF08370A2}" type="pres">
      <dgm:prSet presAssocID="{E4246FEF-2C43-4914-9D6E-40803A9CDCF4}" presName="parTxOnlySpace" presStyleCnt="0"/>
      <dgm:spPr/>
    </dgm:pt>
    <dgm:pt modelId="{AED62D51-F212-4F89-B5CA-052236F087D0}" type="pres">
      <dgm:prSet presAssocID="{03D69A4F-4BB5-4F7D-8CCC-53283865F2AD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E9BDA031-E656-489F-9B15-15AEA22917F6}" type="pres">
      <dgm:prSet presAssocID="{472FBC46-0ACD-404C-B70C-28A13F83934C}" presName="parTxOnlySpace" presStyleCnt="0"/>
      <dgm:spPr/>
    </dgm:pt>
    <dgm:pt modelId="{8DA73CE0-1D8A-458A-B64C-C0593BCFC11C}" type="pres">
      <dgm:prSet presAssocID="{6B613896-D428-4824-884E-E729C44CD121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BA799A80-FFCB-40CA-A9A9-EEB02AC92074}" type="pres">
      <dgm:prSet presAssocID="{C205828C-80EB-4B93-BF20-BF97B9C230FF}" presName="parTxOnlySpace" presStyleCnt="0"/>
      <dgm:spPr/>
    </dgm:pt>
    <dgm:pt modelId="{40F9E144-6E8D-413B-A03A-75DAC0222384}" type="pres">
      <dgm:prSet presAssocID="{92430F84-634B-446E-BF57-E6B7C9A9EE2F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FAEF12B2-AA15-4B43-884E-D8697253C53D}" type="pres">
      <dgm:prSet presAssocID="{1EAAC019-9A52-4FCB-A08B-66BAF9B30A29}" presName="parTxOnlySpace" presStyleCnt="0"/>
      <dgm:spPr/>
    </dgm:pt>
    <dgm:pt modelId="{A49C2BFE-1336-4E3D-86CA-FC8A7F0C0888}" type="pres">
      <dgm:prSet presAssocID="{183494F8-CE00-4C86-84EA-54A5FC3BCEAE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C0DFED58-0E1E-4981-AFC4-27478D37A8F0}" type="pres">
      <dgm:prSet presAssocID="{5AFDE566-ADF4-4333-B42B-7195B111FCDD}" presName="parTxOnlySpace" presStyleCnt="0"/>
      <dgm:spPr/>
    </dgm:pt>
    <dgm:pt modelId="{74B60720-C0AD-4EB7-915A-5AE47B2CD03B}" type="pres">
      <dgm:prSet presAssocID="{42C2B24B-888C-46FA-8C68-2F815D948F84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2E870B12-8BE3-46E8-9718-1561AADE5C6C}" type="presOf" srcId="{F99B8F40-2939-4A0C-8813-440E77C76A18}" destId="{F618A450-4407-46A8-8662-9957BAFDCF6F}" srcOrd="0" destOrd="0" presId="urn:microsoft.com/office/officeart/2005/8/layout/chevron1"/>
    <dgm:cxn modelId="{172BA824-88A3-4727-A706-234E7271B24F}" type="presOf" srcId="{7556E228-5E20-4ABA-97CD-6B5E3160F128}" destId="{B3478074-E596-48FF-9F63-3E85EDA0FC96}" srcOrd="0" destOrd="0" presId="urn:microsoft.com/office/officeart/2005/8/layout/chevron1"/>
    <dgm:cxn modelId="{69CB7A26-1A93-4FFC-8737-4BE4DE4B6064}" type="presOf" srcId="{42C2B24B-888C-46FA-8C68-2F815D948F84}" destId="{74B60720-C0AD-4EB7-915A-5AE47B2CD03B}" srcOrd="0" destOrd="0" presId="urn:microsoft.com/office/officeart/2005/8/layout/chevron1"/>
    <dgm:cxn modelId="{D6996A32-4CF0-4998-ACA8-E533B25B965D}" type="presOf" srcId="{6B613896-D428-4824-884E-E729C44CD121}" destId="{8DA73CE0-1D8A-458A-B64C-C0593BCFC11C}" srcOrd="0" destOrd="0" presId="urn:microsoft.com/office/officeart/2005/8/layout/chevron1"/>
    <dgm:cxn modelId="{230C125C-F209-4EFC-9772-D556A6500323}" type="presOf" srcId="{6CA34633-DA01-437F-82FE-25B631578DBE}" destId="{569FDA6B-3288-4CF5-A5F7-AE31CB795F84}" srcOrd="0" destOrd="0" presId="urn:microsoft.com/office/officeart/2005/8/layout/chevron1"/>
    <dgm:cxn modelId="{A98B206B-674F-4431-8CF6-95DC16095111}" srcId="{5D60E411-D386-4D7D-82D5-9B6AA9C9D863}" destId="{92430F84-634B-446E-BF57-E6B7C9A9EE2F}" srcOrd="5" destOrd="0" parTransId="{7FF7F405-085B-4DD2-8493-2C9C3D56C6FD}" sibTransId="{1EAAC019-9A52-4FCB-A08B-66BAF9B30A29}"/>
    <dgm:cxn modelId="{B38F6F6D-3AA9-44F2-AD89-4EC80A60AAE7}" srcId="{5D60E411-D386-4D7D-82D5-9B6AA9C9D863}" destId="{03D69A4F-4BB5-4F7D-8CCC-53283865F2AD}" srcOrd="3" destOrd="0" parTransId="{59BE963B-D2EF-42C6-B5E1-085D38B465A0}" sibTransId="{472FBC46-0ACD-404C-B70C-28A13F83934C}"/>
    <dgm:cxn modelId="{0612224F-A16B-48A4-A630-A5176F18FA87}" srcId="{5D60E411-D386-4D7D-82D5-9B6AA9C9D863}" destId="{7556E228-5E20-4ABA-97CD-6B5E3160F128}" srcOrd="1" destOrd="0" parTransId="{1EE2B861-1C7C-41F9-AB95-48541016955B}" sibTransId="{29654838-2EC2-4B12-A233-62861EE20E1F}"/>
    <dgm:cxn modelId="{F9E75987-D71E-4C58-92E1-A4280A2DA2B0}" srcId="{5D60E411-D386-4D7D-82D5-9B6AA9C9D863}" destId="{6CA34633-DA01-437F-82FE-25B631578DBE}" srcOrd="2" destOrd="0" parTransId="{D6A07034-7F89-49CC-A924-355419B89581}" sibTransId="{E4246FEF-2C43-4914-9D6E-40803A9CDCF4}"/>
    <dgm:cxn modelId="{21830C8C-3D58-47CB-A91A-15F2AC723502}" srcId="{5D60E411-D386-4D7D-82D5-9B6AA9C9D863}" destId="{6B613896-D428-4824-884E-E729C44CD121}" srcOrd="4" destOrd="0" parTransId="{E2EF8BE5-5E98-464C-B3C4-2A63D082981B}" sibTransId="{C205828C-80EB-4B93-BF20-BF97B9C230FF}"/>
    <dgm:cxn modelId="{8109F49C-37DF-4A69-9F22-9258E74C0660}" srcId="{5D60E411-D386-4D7D-82D5-9B6AA9C9D863}" destId="{42C2B24B-888C-46FA-8C68-2F815D948F84}" srcOrd="7" destOrd="0" parTransId="{17D40B61-4A11-4C1E-94AB-C67FF1797B6E}" sibTransId="{3969361E-CF08-408B-8E78-B5A87D8F2EAF}"/>
    <dgm:cxn modelId="{89997AA9-02B7-4EF1-B8B1-0AFC2CB378F3}" srcId="{5D60E411-D386-4D7D-82D5-9B6AA9C9D863}" destId="{F99B8F40-2939-4A0C-8813-440E77C76A18}" srcOrd="0" destOrd="0" parTransId="{018FE674-33C7-4AF9-952B-D66B0B2E165C}" sibTransId="{F672261F-0EE5-4086-B4F5-E6FC38267077}"/>
    <dgm:cxn modelId="{1B9AEBAC-DFF0-499D-A35E-57BAECA60BE5}" type="presOf" srcId="{5D60E411-D386-4D7D-82D5-9B6AA9C9D863}" destId="{FC31CC53-C218-40EA-9957-A5993EB22A3F}" srcOrd="0" destOrd="0" presId="urn:microsoft.com/office/officeart/2005/8/layout/chevron1"/>
    <dgm:cxn modelId="{7AB680C0-EB6B-4257-8CE0-5D8EE74F819A}" type="presOf" srcId="{92430F84-634B-446E-BF57-E6B7C9A9EE2F}" destId="{40F9E144-6E8D-413B-A03A-75DAC0222384}" srcOrd="0" destOrd="0" presId="urn:microsoft.com/office/officeart/2005/8/layout/chevron1"/>
    <dgm:cxn modelId="{4A4C99CB-4A8A-481F-BB5E-DC7C13CFAEA3}" srcId="{5D60E411-D386-4D7D-82D5-9B6AA9C9D863}" destId="{183494F8-CE00-4C86-84EA-54A5FC3BCEAE}" srcOrd="6" destOrd="0" parTransId="{9908E09E-F67E-4935-910B-C9D4B9AAC4FC}" sibTransId="{5AFDE566-ADF4-4333-B42B-7195B111FCDD}"/>
    <dgm:cxn modelId="{2CBB09D0-2D8B-488D-9DD2-326E16B0D65E}" type="presOf" srcId="{03D69A4F-4BB5-4F7D-8CCC-53283865F2AD}" destId="{AED62D51-F212-4F89-B5CA-052236F087D0}" srcOrd="0" destOrd="0" presId="urn:microsoft.com/office/officeart/2005/8/layout/chevron1"/>
    <dgm:cxn modelId="{3E1A58FF-8002-49E0-8320-2D6ED9383D45}" type="presOf" srcId="{183494F8-CE00-4C86-84EA-54A5FC3BCEAE}" destId="{A49C2BFE-1336-4E3D-86CA-FC8A7F0C0888}" srcOrd="0" destOrd="0" presId="urn:microsoft.com/office/officeart/2005/8/layout/chevron1"/>
    <dgm:cxn modelId="{E43AB6E3-D15D-4723-B8B8-0BE6DDDA7F33}" type="presParOf" srcId="{FC31CC53-C218-40EA-9957-A5993EB22A3F}" destId="{F618A450-4407-46A8-8662-9957BAFDCF6F}" srcOrd="0" destOrd="0" presId="urn:microsoft.com/office/officeart/2005/8/layout/chevron1"/>
    <dgm:cxn modelId="{8A567D58-88F7-43B6-ACD7-D562C89D7056}" type="presParOf" srcId="{FC31CC53-C218-40EA-9957-A5993EB22A3F}" destId="{CB49DC94-44B0-48C8-8527-B913A73AB988}" srcOrd="1" destOrd="0" presId="urn:microsoft.com/office/officeart/2005/8/layout/chevron1"/>
    <dgm:cxn modelId="{9BB10170-89C8-45BE-BB9D-188149A2DC7A}" type="presParOf" srcId="{FC31CC53-C218-40EA-9957-A5993EB22A3F}" destId="{B3478074-E596-48FF-9F63-3E85EDA0FC96}" srcOrd="2" destOrd="0" presId="urn:microsoft.com/office/officeart/2005/8/layout/chevron1"/>
    <dgm:cxn modelId="{AA4AD7EA-8494-4B43-B4BD-148F4341C932}" type="presParOf" srcId="{FC31CC53-C218-40EA-9957-A5993EB22A3F}" destId="{630CF57F-93D1-49BA-8D28-A262F80DAED9}" srcOrd="3" destOrd="0" presId="urn:microsoft.com/office/officeart/2005/8/layout/chevron1"/>
    <dgm:cxn modelId="{3A41C152-153A-406D-96BE-BF999B635C82}" type="presParOf" srcId="{FC31CC53-C218-40EA-9957-A5993EB22A3F}" destId="{569FDA6B-3288-4CF5-A5F7-AE31CB795F84}" srcOrd="4" destOrd="0" presId="urn:microsoft.com/office/officeart/2005/8/layout/chevron1"/>
    <dgm:cxn modelId="{4D600535-1DE6-4940-8BE9-74076E620BC0}" type="presParOf" srcId="{FC31CC53-C218-40EA-9957-A5993EB22A3F}" destId="{724D6DAE-B1C4-48D1-ADD7-13AFF08370A2}" srcOrd="5" destOrd="0" presId="urn:microsoft.com/office/officeart/2005/8/layout/chevron1"/>
    <dgm:cxn modelId="{35BEFB28-A163-4E8C-B2E1-EC81A1881DA3}" type="presParOf" srcId="{FC31CC53-C218-40EA-9957-A5993EB22A3F}" destId="{AED62D51-F212-4F89-B5CA-052236F087D0}" srcOrd="6" destOrd="0" presId="urn:microsoft.com/office/officeart/2005/8/layout/chevron1"/>
    <dgm:cxn modelId="{5F56BC67-63C0-43E9-B4B2-F152E269EBAE}" type="presParOf" srcId="{FC31CC53-C218-40EA-9957-A5993EB22A3F}" destId="{E9BDA031-E656-489F-9B15-15AEA22917F6}" srcOrd="7" destOrd="0" presId="urn:microsoft.com/office/officeart/2005/8/layout/chevron1"/>
    <dgm:cxn modelId="{637B81CF-622C-429A-8C51-8579EB3B92ED}" type="presParOf" srcId="{FC31CC53-C218-40EA-9957-A5993EB22A3F}" destId="{8DA73CE0-1D8A-458A-B64C-C0593BCFC11C}" srcOrd="8" destOrd="0" presId="urn:microsoft.com/office/officeart/2005/8/layout/chevron1"/>
    <dgm:cxn modelId="{B4609E3B-DE42-4D27-96C4-A235A5632545}" type="presParOf" srcId="{FC31CC53-C218-40EA-9957-A5993EB22A3F}" destId="{BA799A80-FFCB-40CA-A9A9-EEB02AC92074}" srcOrd="9" destOrd="0" presId="urn:microsoft.com/office/officeart/2005/8/layout/chevron1"/>
    <dgm:cxn modelId="{CC5D1D93-73A2-4966-AAB0-E53940A9E7D2}" type="presParOf" srcId="{FC31CC53-C218-40EA-9957-A5993EB22A3F}" destId="{40F9E144-6E8D-413B-A03A-75DAC0222384}" srcOrd="10" destOrd="0" presId="urn:microsoft.com/office/officeart/2005/8/layout/chevron1"/>
    <dgm:cxn modelId="{3C53A2D3-5E03-40BE-9AA8-2801A99E3DD3}" type="presParOf" srcId="{FC31CC53-C218-40EA-9957-A5993EB22A3F}" destId="{FAEF12B2-AA15-4B43-884E-D8697253C53D}" srcOrd="11" destOrd="0" presId="urn:microsoft.com/office/officeart/2005/8/layout/chevron1"/>
    <dgm:cxn modelId="{9A9451DF-2287-4CDB-85E1-36662EB5B924}" type="presParOf" srcId="{FC31CC53-C218-40EA-9957-A5993EB22A3F}" destId="{A49C2BFE-1336-4E3D-86CA-FC8A7F0C0888}" srcOrd="12" destOrd="0" presId="urn:microsoft.com/office/officeart/2005/8/layout/chevron1"/>
    <dgm:cxn modelId="{56A4BDCC-B258-4E56-A28F-D5640DB0172F}" type="presParOf" srcId="{FC31CC53-C218-40EA-9957-A5993EB22A3F}" destId="{C0DFED58-0E1E-4981-AFC4-27478D37A8F0}" srcOrd="13" destOrd="0" presId="urn:microsoft.com/office/officeart/2005/8/layout/chevron1"/>
    <dgm:cxn modelId="{409852FD-6CFF-46ED-B648-D75890EC1C98}" type="presParOf" srcId="{FC31CC53-C218-40EA-9957-A5993EB22A3F}" destId="{74B60720-C0AD-4EB7-915A-5AE47B2CD03B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18A450-4407-46A8-8662-9957BAFDCF6F}">
      <dsp:nvSpPr>
        <dsp:cNvPr id="0" name=""/>
        <dsp:cNvSpPr/>
      </dsp:nvSpPr>
      <dsp:spPr>
        <a:xfrm>
          <a:off x="1041" y="408455"/>
          <a:ext cx="1669851" cy="667940"/>
        </a:xfrm>
        <a:prstGeom prst="chevron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I. </a:t>
          </a:r>
          <a:r>
            <a:rPr lang="en-GB" sz="1200" kern="1200"/>
            <a:t>Data </a:t>
          </a:r>
          <a:r>
            <a:rPr lang="en-GB" sz="1200" kern="1200" dirty="0"/>
            <a:t>Source</a:t>
          </a:r>
        </a:p>
      </dsp:txBody>
      <dsp:txXfrm>
        <a:off x="335011" y="408455"/>
        <a:ext cx="1001911" cy="667940"/>
      </dsp:txXfrm>
    </dsp:sp>
    <dsp:sp modelId="{B3478074-E596-48FF-9F63-3E85EDA0FC96}">
      <dsp:nvSpPr>
        <dsp:cNvPr id="0" name=""/>
        <dsp:cNvSpPr/>
      </dsp:nvSpPr>
      <dsp:spPr>
        <a:xfrm>
          <a:off x="1503908" y="408455"/>
          <a:ext cx="1669851" cy="667940"/>
        </a:xfrm>
        <a:prstGeom prst="chevron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II. Sampling</a:t>
          </a:r>
        </a:p>
      </dsp:txBody>
      <dsp:txXfrm>
        <a:off x="1837878" y="408455"/>
        <a:ext cx="1001911" cy="667940"/>
      </dsp:txXfrm>
    </dsp:sp>
    <dsp:sp modelId="{569FDA6B-3288-4CF5-A5F7-AE31CB795F84}">
      <dsp:nvSpPr>
        <dsp:cNvPr id="0" name=""/>
        <dsp:cNvSpPr/>
      </dsp:nvSpPr>
      <dsp:spPr>
        <a:xfrm>
          <a:off x="3006774" y="408455"/>
          <a:ext cx="1669851" cy="667940"/>
        </a:xfrm>
        <a:prstGeom prst="chevron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III. Factor Model</a:t>
          </a:r>
        </a:p>
      </dsp:txBody>
      <dsp:txXfrm>
        <a:off x="3340744" y="408455"/>
        <a:ext cx="1001911" cy="667940"/>
      </dsp:txXfrm>
    </dsp:sp>
    <dsp:sp modelId="{AED62D51-F212-4F89-B5CA-052236F087D0}">
      <dsp:nvSpPr>
        <dsp:cNvPr id="0" name=""/>
        <dsp:cNvSpPr/>
      </dsp:nvSpPr>
      <dsp:spPr>
        <a:xfrm>
          <a:off x="4509641" y="408455"/>
          <a:ext cx="1669851" cy="667940"/>
        </a:xfrm>
        <a:prstGeom prst="chevron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IV. Total Variance Decomposition</a:t>
          </a:r>
        </a:p>
      </dsp:txBody>
      <dsp:txXfrm>
        <a:off x="4843611" y="408455"/>
        <a:ext cx="1001911" cy="667940"/>
      </dsp:txXfrm>
    </dsp:sp>
    <dsp:sp modelId="{8DA73CE0-1D8A-458A-B64C-C0593BCFC11C}">
      <dsp:nvSpPr>
        <dsp:cNvPr id="0" name=""/>
        <dsp:cNvSpPr/>
      </dsp:nvSpPr>
      <dsp:spPr>
        <a:xfrm>
          <a:off x="6012507" y="408455"/>
          <a:ext cx="1669851" cy="667940"/>
        </a:xfrm>
        <a:prstGeom prst="chevron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V. VAR Estimation</a:t>
          </a:r>
        </a:p>
      </dsp:txBody>
      <dsp:txXfrm>
        <a:off x="6346477" y="408455"/>
        <a:ext cx="1001911" cy="667940"/>
      </dsp:txXfrm>
    </dsp:sp>
    <dsp:sp modelId="{40F9E144-6E8D-413B-A03A-75DAC0222384}">
      <dsp:nvSpPr>
        <dsp:cNvPr id="0" name=""/>
        <dsp:cNvSpPr/>
      </dsp:nvSpPr>
      <dsp:spPr>
        <a:xfrm>
          <a:off x="7515373" y="408455"/>
          <a:ext cx="1669851" cy="667940"/>
        </a:xfrm>
        <a:prstGeom prst="chevron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VI. Covariance Estimation</a:t>
          </a:r>
        </a:p>
      </dsp:txBody>
      <dsp:txXfrm>
        <a:off x="7849343" y="408455"/>
        <a:ext cx="1001911" cy="667940"/>
      </dsp:txXfrm>
    </dsp:sp>
    <dsp:sp modelId="{A49C2BFE-1336-4E3D-86CA-FC8A7F0C0888}">
      <dsp:nvSpPr>
        <dsp:cNvPr id="0" name=""/>
        <dsp:cNvSpPr/>
      </dsp:nvSpPr>
      <dsp:spPr>
        <a:xfrm>
          <a:off x="9018240" y="408455"/>
          <a:ext cx="1669851" cy="667940"/>
        </a:xfrm>
        <a:prstGeom prst="chevron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VII. Network construction</a:t>
          </a:r>
        </a:p>
      </dsp:txBody>
      <dsp:txXfrm>
        <a:off x="9352210" y="408455"/>
        <a:ext cx="1001911" cy="667940"/>
      </dsp:txXfrm>
    </dsp:sp>
    <dsp:sp modelId="{74B60720-C0AD-4EB7-915A-5AE47B2CD03B}">
      <dsp:nvSpPr>
        <dsp:cNvPr id="0" name=""/>
        <dsp:cNvSpPr/>
      </dsp:nvSpPr>
      <dsp:spPr>
        <a:xfrm>
          <a:off x="10521106" y="408455"/>
          <a:ext cx="1669851" cy="667940"/>
        </a:xfrm>
        <a:prstGeom prst="chevron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VIII. Empirical Analysis</a:t>
          </a:r>
        </a:p>
      </dsp:txBody>
      <dsp:txXfrm>
        <a:off x="10855076" y="408455"/>
        <a:ext cx="1001911" cy="6679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18A450-4407-46A8-8662-9957BAFDCF6F}">
      <dsp:nvSpPr>
        <dsp:cNvPr id="0" name=""/>
        <dsp:cNvSpPr/>
      </dsp:nvSpPr>
      <dsp:spPr>
        <a:xfrm>
          <a:off x="1001" y="421463"/>
          <a:ext cx="1604812" cy="641925"/>
        </a:xfrm>
        <a:prstGeom prst="chevron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/>
            <a:t>I. Data Source</a:t>
          </a:r>
        </a:p>
      </dsp:txBody>
      <dsp:txXfrm>
        <a:off x="321964" y="421463"/>
        <a:ext cx="962887" cy="641925"/>
      </dsp:txXfrm>
    </dsp:sp>
    <dsp:sp modelId="{B3478074-E596-48FF-9F63-3E85EDA0FC96}">
      <dsp:nvSpPr>
        <dsp:cNvPr id="0" name=""/>
        <dsp:cNvSpPr/>
      </dsp:nvSpPr>
      <dsp:spPr>
        <a:xfrm>
          <a:off x="1445332" y="421463"/>
          <a:ext cx="1604812" cy="641925"/>
        </a:xfrm>
        <a:prstGeom prst="chevron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/>
            <a:t>II. Sampling</a:t>
          </a:r>
        </a:p>
      </dsp:txBody>
      <dsp:txXfrm>
        <a:off x="1766295" y="421463"/>
        <a:ext cx="962887" cy="641925"/>
      </dsp:txXfrm>
    </dsp:sp>
    <dsp:sp modelId="{569FDA6B-3288-4CF5-A5F7-AE31CB795F84}">
      <dsp:nvSpPr>
        <dsp:cNvPr id="0" name=""/>
        <dsp:cNvSpPr/>
      </dsp:nvSpPr>
      <dsp:spPr>
        <a:xfrm>
          <a:off x="2889663" y="421463"/>
          <a:ext cx="1604812" cy="641925"/>
        </a:xfrm>
        <a:prstGeom prst="chevron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/>
            <a:t>III. Factor Model</a:t>
          </a:r>
        </a:p>
      </dsp:txBody>
      <dsp:txXfrm>
        <a:off x="3210626" y="421463"/>
        <a:ext cx="962887" cy="641925"/>
      </dsp:txXfrm>
    </dsp:sp>
    <dsp:sp modelId="{AED62D51-F212-4F89-B5CA-052236F087D0}">
      <dsp:nvSpPr>
        <dsp:cNvPr id="0" name=""/>
        <dsp:cNvSpPr/>
      </dsp:nvSpPr>
      <dsp:spPr>
        <a:xfrm>
          <a:off x="4333995" y="421463"/>
          <a:ext cx="1604812" cy="641925"/>
        </a:xfrm>
        <a:prstGeom prst="chevron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/>
            <a:t>IV. Total Variance Decomposition</a:t>
          </a:r>
        </a:p>
      </dsp:txBody>
      <dsp:txXfrm>
        <a:off x="4654958" y="421463"/>
        <a:ext cx="962887" cy="641925"/>
      </dsp:txXfrm>
    </dsp:sp>
    <dsp:sp modelId="{8DA73CE0-1D8A-458A-B64C-C0593BCFC11C}">
      <dsp:nvSpPr>
        <dsp:cNvPr id="0" name=""/>
        <dsp:cNvSpPr/>
      </dsp:nvSpPr>
      <dsp:spPr>
        <a:xfrm>
          <a:off x="5778326" y="421463"/>
          <a:ext cx="1604812" cy="641925"/>
        </a:xfrm>
        <a:prstGeom prst="chevron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/>
            <a:t>V. VAR Estimation</a:t>
          </a:r>
        </a:p>
      </dsp:txBody>
      <dsp:txXfrm>
        <a:off x="6099289" y="421463"/>
        <a:ext cx="962887" cy="641925"/>
      </dsp:txXfrm>
    </dsp:sp>
    <dsp:sp modelId="{40F9E144-6E8D-413B-A03A-75DAC0222384}">
      <dsp:nvSpPr>
        <dsp:cNvPr id="0" name=""/>
        <dsp:cNvSpPr/>
      </dsp:nvSpPr>
      <dsp:spPr>
        <a:xfrm>
          <a:off x="7222657" y="421463"/>
          <a:ext cx="1604812" cy="641925"/>
        </a:xfrm>
        <a:prstGeom prst="chevron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/>
            <a:t>VI. Covariance Estimation</a:t>
          </a:r>
        </a:p>
      </dsp:txBody>
      <dsp:txXfrm>
        <a:off x="7543620" y="421463"/>
        <a:ext cx="962887" cy="641925"/>
      </dsp:txXfrm>
    </dsp:sp>
    <dsp:sp modelId="{A49C2BFE-1336-4E3D-86CA-FC8A7F0C0888}">
      <dsp:nvSpPr>
        <dsp:cNvPr id="0" name=""/>
        <dsp:cNvSpPr/>
      </dsp:nvSpPr>
      <dsp:spPr>
        <a:xfrm>
          <a:off x="8666988" y="421463"/>
          <a:ext cx="1604812" cy="641925"/>
        </a:xfrm>
        <a:prstGeom prst="chevron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/>
            <a:t>VII. Network construction</a:t>
          </a:r>
        </a:p>
      </dsp:txBody>
      <dsp:txXfrm>
        <a:off x="8987951" y="421463"/>
        <a:ext cx="962887" cy="641925"/>
      </dsp:txXfrm>
    </dsp:sp>
    <dsp:sp modelId="{74B60720-C0AD-4EB7-915A-5AE47B2CD03B}">
      <dsp:nvSpPr>
        <dsp:cNvPr id="0" name=""/>
        <dsp:cNvSpPr/>
      </dsp:nvSpPr>
      <dsp:spPr>
        <a:xfrm>
          <a:off x="10111320" y="421463"/>
          <a:ext cx="1604812" cy="641925"/>
        </a:xfrm>
        <a:prstGeom prst="chevron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/>
            <a:t>VIII. Empirical Analysis</a:t>
          </a:r>
        </a:p>
      </dsp:txBody>
      <dsp:txXfrm>
        <a:off x="10432283" y="421463"/>
        <a:ext cx="962887" cy="6419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18A450-4407-46A8-8662-9957BAFDCF6F}">
      <dsp:nvSpPr>
        <dsp:cNvPr id="0" name=""/>
        <dsp:cNvSpPr/>
      </dsp:nvSpPr>
      <dsp:spPr>
        <a:xfrm>
          <a:off x="1001" y="421463"/>
          <a:ext cx="1604812" cy="641925"/>
        </a:xfrm>
        <a:prstGeom prst="chevron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I. Data Source</a:t>
          </a:r>
        </a:p>
      </dsp:txBody>
      <dsp:txXfrm>
        <a:off x="321964" y="421463"/>
        <a:ext cx="962887" cy="641925"/>
      </dsp:txXfrm>
    </dsp:sp>
    <dsp:sp modelId="{B3478074-E596-48FF-9F63-3E85EDA0FC96}">
      <dsp:nvSpPr>
        <dsp:cNvPr id="0" name=""/>
        <dsp:cNvSpPr/>
      </dsp:nvSpPr>
      <dsp:spPr>
        <a:xfrm>
          <a:off x="1445332" y="421463"/>
          <a:ext cx="1604812" cy="641925"/>
        </a:xfrm>
        <a:prstGeom prst="chevron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II. Sampling</a:t>
          </a:r>
        </a:p>
      </dsp:txBody>
      <dsp:txXfrm>
        <a:off x="1766295" y="421463"/>
        <a:ext cx="962887" cy="641925"/>
      </dsp:txXfrm>
    </dsp:sp>
    <dsp:sp modelId="{569FDA6B-3288-4CF5-A5F7-AE31CB795F84}">
      <dsp:nvSpPr>
        <dsp:cNvPr id="0" name=""/>
        <dsp:cNvSpPr/>
      </dsp:nvSpPr>
      <dsp:spPr>
        <a:xfrm>
          <a:off x="2889663" y="421463"/>
          <a:ext cx="1604812" cy="641925"/>
        </a:xfrm>
        <a:prstGeom prst="chevron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III. Factor Model</a:t>
          </a:r>
        </a:p>
      </dsp:txBody>
      <dsp:txXfrm>
        <a:off x="3210626" y="421463"/>
        <a:ext cx="962887" cy="641925"/>
      </dsp:txXfrm>
    </dsp:sp>
    <dsp:sp modelId="{AED62D51-F212-4F89-B5CA-052236F087D0}">
      <dsp:nvSpPr>
        <dsp:cNvPr id="0" name=""/>
        <dsp:cNvSpPr/>
      </dsp:nvSpPr>
      <dsp:spPr>
        <a:xfrm>
          <a:off x="4333995" y="421463"/>
          <a:ext cx="1604812" cy="641925"/>
        </a:xfrm>
        <a:prstGeom prst="chevron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IV. Total Variance Decomposition</a:t>
          </a:r>
        </a:p>
      </dsp:txBody>
      <dsp:txXfrm>
        <a:off x="4654958" y="421463"/>
        <a:ext cx="962887" cy="641925"/>
      </dsp:txXfrm>
    </dsp:sp>
    <dsp:sp modelId="{8DA73CE0-1D8A-458A-B64C-C0593BCFC11C}">
      <dsp:nvSpPr>
        <dsp:cNvPr id="0" name=""/>
        <dsp:cNvSpPr/>
      </dsp:nvSpPr>
      <dsp:spPr>
        <a:xfrm>
          <a:off x="5778326" y="421463"/>
          <a:ext cx="1604812" cy="641925"/>
        </a:xfrm>
        <a:prstGeom prst="chevron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V. VAR Estimation</a:t>
          </a:r>
        </a:p>
      </dsp:txBody>
      <dsp:txXfrm>
        <a:off x="6099289" y="421463"/>
        <a:ext cx="962887" cy="641925"/>
      </dsp:txXfrm>
    </dsp:sp>
    <dsp:sp modelId="{40F9E144-6E8D-413B-A03A-75DAC0222384}">
      <dsp:nvSpPr>
        <dsp:cNvPr id="0" name=""/>
        <dsp:cNvSpPr/>
      </dsp:nvSpPr>
      <dsp:spPr>
        <a:xfrm>
          <a:off x="7222657" y="421463"/>
          <a:ext cx="1604812" cy="641925"/>
        </a:xfrm>
        <a:prstGeom prst="chevron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VI. Covariance Estimation</a:t>
          </a:r>
        </a:p>
      </dsp:txBody>
      <dsp:txXfrm>
        <a:off x="7543620" y="421463"/>
        <a:ext cx="962887" cy="641925"/>
      </dsp:txXfrm>
    </dsp:sp>
    <dsp:sp modelId="{A49C2BFE-1336-4E3D-86CA-FC8A7F0C0888}">
      <dsp:nvSpPr>
        <dsp:cNvPr id="0" name=""/>
        <dsp:cNvSpPr/>
      </dsp:nvSpPr>
      <dsp:spPr>
        <a:xfrm>
          <a:off x="8666988" y="421463"/>
          <a:ext cx="1604812" cy="641925"/>
        </a:xfrm>
        <a:prstGeom prst="chevron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VII. Network construction</a:t>
          </a:r>
        </a:p>
      </dsp:txBody>
      <dsp:txXfrm>
        <a:off x="8987951" y="421463"/>
        <a:ext cx="962887" cy="641925"/>
      </dsp:txXfrm>
    </dsp:sp>
    <dsp:sp modelId="{74B60720-C0AD-4EB7-915A-5AE47B2CD03B}">
      <dsp:nvSpPr>
        <dsp:cNvPr id="0" name=""/>
        <dsp:cNvSpPr/>
      </dsp:nvSpPr>
      <dsp:spPr>
        <a:xfrm>
          <a:off x="10111320" y="421463"/>
          <a:ext cx="1604812" cy="641925"/>
        </a:xfrm>
        <a:prstGeom prst="chevron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VIII. Empirical Analysis</a:t>
          </a:r>
        </a:p>
      </dsp:txBody>
      <dsp:txXfrm>
        <a:off x="10432283" y="421463"/>
        <a:ext cx="962887" cy="6419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213C61-F4D7-4E24-BE82-284B96DFAE19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CFCFB-7A69-4801-967F-C33F447965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759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CFCFB-7A69-4801-967F-C33F4479651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051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CFCFB-7A69-4801-967F-C33F4479651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366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CFCFB-7A69-4801-967F-C33F4479651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674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3404-3FF3-4181-9596-5C98C17B0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69316-08C1-402B-A65A-FF2D4880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8E289-61A3-4BD3-A4C2-D44B75C58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087D-3D57-48D1-84FF-649637688EC2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89F7-FDCD-4665-9BAD-A4C72B1CB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0C9A2-EE1B-4EFC-865F-27A815394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A2895-BC7B-472A-9913-7B70CC60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6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0F3BC-37FC-42F1-9CDC-7D66AAB9B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A1574-F9AB-438C-A5FA-9CBED29BA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3B815-731B-4ECA-B7C1-F4D0A5167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087D-3D57-48D1-84FF-649637688EC2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A1162-843B-4EF4-8582-D2C3BD1E6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2A945-ADA7-4055-8D64-D1D9DA6C3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A2895-BC7B-472A-9913-7B70CC60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870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4B04C0-B0EF-4B1E-90E8-6522163709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9EBCBB-CD11-4387-9EA4-F20D59030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87ED-8460-4E9E-8637-BD44EB08B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087D-3D57-48D1-84FF-649637688EC2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E3541-4564-4FD5-A273-1C0ADF6E4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FC4FE-3E34-486A-B0F0-16B7D447B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A2895-BC7B-472A-9913-7B70CC60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29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AFBF2-0B32-4D76-B173-453C7FDDC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95CD8-40A4-4271-9E77-0B073C240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AF35E-CFB4-4AF1-8DA6-AA9F1D182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087D-3D57-48D1-84FF-649637688EC2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B914D-72D0-467C-BE99-212248008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69B51-A842-413A-A75E-C04035DAA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A2895-BC7B-472A-9913-7B70CC60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106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E97BD-0F08-42B5-A739-4225854AF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66114-42EF-4EEC-BAB6-3E6E7A8C2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FEA06-44ED-4557-B53D-5FD0C9004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087D-3D57-48D1-84FF-649637688EC2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6DA34-5616-4C3A-A4B6-2CA6B1C1C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26DD6-432A-47B2-B9C7-8AAA9EF2C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A2895-BC7B-472A-9913-7B70CC60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00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D1201-BD35-422F-9DDB-0BE084532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4382F-35E8-4DA6-8C58-27E2E3B49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9C273-70F9-4533-9617-AE1352229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F2EA8-AB3F-4905-A64E-4FF6B26C6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087D-3D57-48D1-84FF-649637688EC2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10010-53F0-4930-B7B6-4562E5360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D8D61-33B1-40CB-963D-DA3257D6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A2895-BC7B-472A-9913-7B70CC60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067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89CF2-0182-45AA-93F0-91FE54702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248D5-B47F-4994-AB1C-5C64A3511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2E819D-7426-4932-9A6C-CF74FF379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8CEA21-9BBA-449E-B25F-8C237842B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906974-2755-4978-898E-D546C4E286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87A875-7FAE-40B4-8FE9-E70D338B3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087D-3D57-48D1-84FF-649637688EC2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B17D8A-5AC4-4E68-BF50-C42C2C555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42FBF0-F254-4A07-83D0-69CA772CF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A2895-BC7B-472A-9913-7B70CC60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14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AD32F-C077-46D3-910B-D192DC7F9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8F644E-380D-46F1-96A0-404CF085B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087D-3D57-48D1-84FF-649637688EC2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B28520-C9AD-4EAA-B467-2C8EDCFFC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15AEED-DC99-464F-94AB-AA89BFE0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A2895-BC7B-472A-9913-7B70CC60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514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74EE98-0DC1-4DA1-AEA1-E3D36BE1C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087D-3D57-48D1-84FF-649637688EC2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AAD3C3-AC11-42DE-990B-DB1034781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CC0006-4269-4563-90D4-B095651E0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A2895-BC7B-472A-9913-7B70CC60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21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C7146-1368-4EDD-BF87-EFCB81381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667E7-A2F1-4E34-B95D-9DC834AC5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AC779F-FD5D-42D9-9A4B-471300269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9481A-3DD8-448A-8432-049CF5E48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087D-3D57-48D1-84FF-649637688EC2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89872-1D3B-4C26-AE5E-5E207EEE6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BCF97-3E15-4DAF-A2C9-70E8A8163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A2895-BC7B-472A-9913-7B70CC60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696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91068-48BF-4133-9AD8-592FD9231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199B1A-8652-4573-BDC6-28C91F3AB0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FC6991-6DAD-423D-95EE-AC5DCE32E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A7447-1731-4132-855C-C41FAFD75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087D-3D57-48D1-84FF-649637688EC2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A2620-433D-486E-A830-665BE9F98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427B4-0484-4F73-AFA3-8DEFD5BF3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A2895-BC7B-472A-9913-7B70CC60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123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74F999-37DD-4E71-A197-B470F29D2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16442-D623-4D96-999B-0BA2FD5F5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E72CE-6791-4CE5-B223-311B870774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B087D-3D57-48D1-84FF-649637688EC2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8BC52-242E-42A0-8874-0E6F196FD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27FAC-EE25-48FF-9758-2D1306DAE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A2895-BC7B-472A-9913-7B70CC60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254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4.png"/><Relationship Id="rId18" Type="http://schemas.openxmlformats.org/officeDocument/2006/relationships/image" Target="../media/image7.png"/><Relationship Id="rId3" Type="http://schemas.openxmlformats.org/officeDocument/2006/relationships/notesSlide" Target="../notesSlides/notesSlide1.xml"/><Relationship Id="rId7" Type="http://schemas.openxmlformats.org/officeDocument/2006/relationships/diagramColors" Target="../diagrams/colors1.xml"/><Relationship Id="rId12" Type="http://schemas.openxmlformats.org/officeDocument/2006/relationships/image" Target="../media/image2.emf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6" Type="http://schemas.openxmlformats.org/officeDocument/2006/relationships/diagramQuickStyle" Target="../diagrams/quickStyle1.xml"/><Relationship Id="rId11" Type="http://schemas.openxmlformats.org/officeDocument/2006/relationships/oleObject" Target="../embeddings/oleObject2.bin"/><Relationship Id="rId5" Type="http://schemas.openxmlformats.org/officeDocument/2006/relationships/diagramLayout" Target="../diagrams/layout1.xml"/><Relationship Id="rId15" Type="http://schemas.openxmlformats.org/officeDocument/2006/relationships/oleObject" Target="../embeddings/oleObject3.bin"/><Relationship Id="rId10" Type="http://schemas.openxmlformats.org/officeDocument/2006/relationships/image" Target="../media/image1.emf"/><Relationship Id="rId4" Type="http://schemas.openxmlformats.org/officeDocument/2006/relationships/diagramData" Target="../diagrams/data1.xml"/><Relationship Id="rId9" Type="http://schemas.openxmlformats.org/officeDocument/2006/relationships/oleObject" Target="../embeddings/oleObject1.bin"/><Relationship Id="rId1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openxmlformats.org/officeDocument/2006/relationships/image" Target="../media/image4.png"/><Relationship Id="rId18" Type="http://schemas.openxmlformats.org/officeDocument/2006/relationships/image" Target="../media/image7.png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2.xml"/><Relationship Id="rId12" Type="http://schemas.openxmlformats.org/officeDocument/2006/relationships/image" Target="../media/image2.emf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6" Type="http://schemas.openxmlformats.org/officeDocument/2006/relationships/diagramQuickStyle" Target="../diagrams/quickStyle2.xml"/><Relationship Id="rId11" Type="http://schemas.openxmlformats.org/officeDocument/2006/relationships/oleObject" Target="../embeddings/oleObject2.bin"/><Relationship Id="rId5" Type="http://schemas.openxmlformats.org/officeDocument/2006/relationships/diagramLayout" Target="../diagrams/layout2.xml"/><Relationship Id="rId15" Type="http://schemas.openxmlformats.org/officeDocument/2006/relationships/oleObject" Target="../embeddings/oleObject3.bin"/><Relationship Id="rId10" Type="http://schemas.openxmlformats.org/officeDocument/2006/relationships/image" Target="../media/image1.emf"/><Relationship Id="rId4" Type="http://schemas.openxmlformats.org/officeDocument/2006/relationships/diagramData" Target="../diagrams/data2.xml"/><Relationship Id="rId9" Type="http://schemas.openxmlformats.org/officeDocument/2006/relationships/oleObject" Target="../embeddings/oleObject1.bin"/><Relationship Id="rId1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openxmlformats.org/officeDocument/2006/relationships/image" Target="../media/image4.png"/><Relationship Id="rId18" Type="http://schemas.openxmlformats.org/officeDocument/2006/relationships/image" Target="../media/image7.png"/><Relationship Id="rId3" Type="http://schemas.openxmlformats.org/officeDocument/2006/relationships/notesSlide" Target="../notesSlides/notesSlide3.xml"/><Relationship Id="rId7" Type="http://schemas.openxmlformats.org/officeDocument/2006/relationships/diagramColors" Target="../diagrams/colors3.xml"/><Relationship Id="rId12" Type="http://schemas.openxmlformats.org/officeDocument/2006/relationships/image" Target="../media/image2.emf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.emf"/><Relationship Id="rId1" Type="http://schemas.openxmlformats.org/officeDocument/2006/relationships/vmlDrawing" Target="../drawings/vmlDrawing3.vml"/><Relationship Id="rId6" Type="http://schemas.openxmlformats.org/officeDocument/2006/relationships/diagramQuickStyle" Target="../diagrams/quickStyle3.xml"/><Relationship Id="rId11" Type="http://schemas.openxmlformats.org/officeDocument/2006/relationships/oleObject" Target="../embeddings/oleObject2.bin"/><Relationship Id="rId5" Type="http://schemas.openxmlformats.org/officeDocument/2006/relationships/diagramLayout" Target="../diagrams/layout3.xml"/><Relationship Id="rId15" Type="http://schemas.openxmlformats.org/officeDocument/2006/relationships/oleObject" Target="../embeddings/oleObject3.bin"/><Relationship Id="rId10" Type="http://schemas.openxmlformats.org/officeDocument/2006/relationships/image" Target="../media/image1.emf"/><Relationship Id="rId4" Type="http://schemas.openxmlformats.org/officeDocument/2006/relationships/diagramData" Target="../diagrams/data3.xml"/><Relationship Id="rId9" Type="http://schemas.openxmlformats.org/officeDocument/2006/relationships/oleObject" Target="../embeddings/oleObject1.bin"/><Relationship Id="rId1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47A72336-6420-4435-94A6-5460264222B1}"/>
              </a:ext>
            </a:extLst>
          </p:cNvPr>
          <p:cNvCxnSpPr>
            <a:cxnSpLocks/>
          </p:cNvCxnSpPr>
          <p:nvPr/>
        </p:nvCxnSpPr>
        <p:spPr>
          <a:xfrm flipH="1">
            <a:off x="2980736" y="956345"/>
            <a:ext cx="36502" cy="535340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BBF300E-B07E-441D-966B-903D42C8469D}"/>
              </a:ext>
            </a:extLst>
          </p:cNvPr>
          <p:cNvCxnSpPr>
            <a:cxnSpLocks/>
          </p:cNvCxnSpPr>
          <p:nvPr/>
        </p:nvCxnSpPr>
        <p:spPr>
          <a:xfrm flipH="1">
            <a:off x="4475572" y="956345"/>
            <a:ext cx="36502" cy="535340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179341A-8E3B-47E8-800F-3E690D624BA8}"/>
              </a:ext>
            </a:extLst>
          </p:cNvPr>
          <p:cNvCxnSpPr>
            <a:cxnSpLocks/>
          </p:cNvCxnSpPr>
          <p:nvPr/>
        </p:nvCxnSpPr>
        <p:spPr>
          <a:xfrm flipH="1">
            <a:off x="5970408" y="956345"/>
            <a:ext cx="36502" cy="535340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947895C8-0532-4ECE-B09E-E60162C31C2C}"/>
              </a:ext>
            </a:extLst>
          </p:cNvPr>
          <p:cNvCxnSpPr>
            <a:cxnSpLocks/>
          </p:cNvCxnSpPr>
          <p:nvPr/>
        </p:nvCxnSpPr>
        <p:spPr>
          <a:xfrm flipH="1">
            <a:off x="7465244" y="956345"/>
            <a:ext cx="36502" cy="535340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7BA934F-FBC1-4493-99E5-4EDA6F85BE37}"/>
              </a:ext>
            </a:extLst>
          </p:cNvPr>
          <p:cNvCxnSpPr>
            <a:cxnSpLocks/>
          </p:cNvCxnSpPr>
          <p:nvPr/>
        </p:nvCxnSpPr>
        <p:spPr>
          <a:xfrm flipH="1">
            <a:off x="8960080" y="956345"/>
            <a:ext cx="36502" cy="535340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08B87A9F-4408-41B9-B52F-7EA81CF7ABDA}"/>
              </a:ext>
            </a:extLst>
          </p:cNvPr>
          <p:cNvCxnSpPr>
            <a:cxnSpLocks/>
          </p:cNvCxnSpPr>
          <p:nvPr/>
        </p:nvCxnSpPr>
        <p:spPr>
          <a:xfrm flipH="1">
            <a:off x="10454916" y="956345"/>
            <a:ext cx="36502" cy="535340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4177BD2-90E4-4D77-AFA2-7BA77FD008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0122937"/>
              </p:ext>
            </p:extLst>
          </p:nvPr>
        </p:nvGraphicFramePr>
        <p:xfrm>
          <a:off x="0" y="-327790"/>
          <a:ext cx="12192000" cy="1484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7E66DBE-E2CA-4411-A5A0-8F342EC6693B}"/>
              </a:ext>
            </a:extLst>
          </p:cNvPr>
          <p:cNvCxnSpPr/>
          <p:nvPr/>
        </p:nvCxnSpPr>
        <p:spPr>
          <a:xfrm>
            <a:off x="-9525" y="849904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75E9C8-1515-44A9-AFF7-294154458A47}"/>
              </a:ext>
            </a:extLst>
          </p:cNvPr>
          <p:cNvCxnSpPr>
            <a:cxnSpLocks/>
          </p:cNvCxnSpPr>
          <p:nvPr/>
        </p:nvCxnSpPr>
        <p:spPr>
          <a:xfrm flipH="1">
            <a:off x="1485900" y="956345"/>
            <a:ext cx="36502" cy="535340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753C4178-FEFC-46FB-84EF-9E24594A68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0624459"/>
              </p:ext>
            </p:extLst>
          </p:nvPr>
        </p:nvGraphicFramePr>
        <p:xfrm>
          <a:off x="7712076" y="3506511"/>
          <a:ext cx="1089024" cy="873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name="Acrobat Document" r:id="rId9" imgW="5771669" imgH="4629150" progId="Acrobat.Document.11">
                  <p:embed/>
                </p:oleObj>
              </mc:Choice>
              <mc:Fallback>
                <p:oleObj name="Acrobat Document" r:id="rId9" imgW="5771669" imgH="4629150" progId="Acrobat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712076" y="3506511"/>
                        <a:ext cx="1089024" cy="8733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EE3540C7-6255-48E0-B7C5-B474736708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07075"/>
              </p:ext>
            </p:extLst>
          </p:nvPr>
        </p:nvGraphicFramePr>
        <p:xfrm>
          <a:off x="6172200" y="3506511"/>
          <a:ext cx="1089024" cy="863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" name="Acrobat Document" r:id="rId11" imgW="5838548" imgH="4629150" progId="Acrobat.Document.11">
                  <p:embed/>
                </p:oleObj>
              </mc:Choice>
              <mc:Fallback>
                <p:oleObj name="Acrobat Document" r:id="rId11" imgW="5838548" imgH="4629150" progId="Acrobat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172200" y="3506511"/>
                        <a:ext cx="1089024" cy="863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E3BB9692-3E15-4572-A146-8924131DF09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0" y="3570055"/>
            <a:ext cx="1343163" cy="737550"/>
          </a:xfrm>
          <a:prstGeom prst="rect">
            <a:avLst/>
          </a:prstGeom>
        </p:spPr>
      </p:pic>
      <p:pic>
        <p:nvPicPr>
          <p:cNvPr id="1028" name="Picture 4" descr="How CAPM relates with the risk and return - BBALectures">
            <a:extLst>
              <a:ext uri="{FF2B5EF4-FFF2-40B4-BE49-F238E27FC236}">
                <a16:creationId xmlns:a16="http://schemas.microsoft.com/office/drawing/2014/main" id="{6CC7C26A-4A37-4A2F-B740-5B411A84B5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0" t="17278" r="12007" b="12562"/>
          <a:stretch/>
        </p:blipFill>
        <p:spPr bwMode="auto">
          <a:xfrm>
            <a:off x="3133726" y="3506511"/>
            <a:ext cx="1090099" cy="71558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F11BF418-9E78-462A-B795-E92397C026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5709110"/>
              </p:ext>
            </p:extLst>
          </p:nvPr>
        </p:nvGraphicFramePr>
        <p:xfrm>
          <a:off x="4566725" y="3630181"/>
          <a:ext cx="1262574" cy="591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" name="Acrobat Document" r:id="rId15" imgW="9467739" imgH="4438190" progId="Acrobat.Document.11">
                  <p:embed/>
                </p:oleObj>
              </mc:Choice>
              <mc:Fallback>
                <p:oleObj name="Acrobat Document" r:id="rId15" imgW="9467739" imgH="4438190" progId="Acrobat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566725" y="3630181"/>
                        <a:ext cx="1262574" cy="5919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E8A4DB18-A492-4DB9-9F68-363F23BFE3AC}"/>
              </a:ext>
            </a:extLst>
          </p:cNvPr>
          <p:cNvGrpSpPr/>
          <p:nvPr/>
        </p:nvGrpSpPr>
        <p:grpSpPr>
          <a:xfrm>
            <a:off x="2014109" y="3542686"/>
            <a:ext cx="506412" cy="590550"/>
            <a:chOff x="3294063" y="1038225"/>
            <a:chExt cx="1090100" cy="1285875"/>
          </a:xfrm>
        </p:grpSpPr>
        <p:sp>
          <p:nvSpPr>
            <p:cNvPr id="20" name="Cylinder 19">
              <a:extLst>
                <a:ext uri="{FF2B5EF4-FFF2-40B4-BE49-F238E27FC236}">
                  <a16:creationId xmlns:a16="http://schemas.microsoft.com/office/drawing/2014/main" id="{BA84C4E2-8CF5-47F7-A4CC-2F69D10CB5D0}"/>
                </a:ext>
              </a:extLst>
            </p:cNvPr>
            <p:cNvSpPr/>
            <p:nvPr/>
          </p:nvSpPr>
          <p:spPr>
            <a:xfrm>
              <a:off x="3294064" y="1952625"/>
              <a:ext cx="1090099" cy="371475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Cylinder 15">
              <a:extLst>
                <a:ext uri="{FF2B5EF4-FFF2-40B4-BE49-F238E27FC236}">
                  <a16:creationId xmlns:a16="http://schemas.microsoft.com/office/drawing/2014/main" id="{DF1B0465-DAFB-4B6F-8C67-DEED62B01B75}"/>
                </a:ext>
              </a:extLst>
            </p:cNvPr>
            <p:cNvSpPr/>
            <p:nvPr/>
          </p:nvSpPr>
          <p:spPr>
            <a:xfrm>
              <a:off x="3294064" y="1647825"/>
              <a:ext cx="1090099" cy="371475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Cylinder 20">
              <a:extLst>
                <a:ext uri="{FF2B5EF4-FFF2-40B4-BE49-F238E27FC236}">
                  <a16:creationId xmlns:a16="http://schemas.microsoft.com/office/drawing/2014/main" id="{A10EFF26-12D8-4F81-A11B-5080A8748CC2}"/>
                </a:ext>
              </a:extLst>
            </p:cNvPr>
            <p:cNvSpPr/>
            <p:nvPr/>
          </p:nvSpPr>
          <p:spPr>
            <a:xfrm>
              <a:off x="3294063" y="1343025"/>
              <a:ext cx="1090099" cy="371475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Cylinder 21">
              <a:extLst>
                <a:ext uri="{FF2B5EF4-FFF2-40B4-BE49-F238E27FC236}">
                  <a16:creationId xmlns:a16="http://schemas.microsoft.com/office/drawing/2014/main" id="{431F4341-571A-4FDB-AA2A-8B3E4EB0B533}"/>
                </a:ext>
              </a:extLst>
            </p:cNvPr>
            <p:cNvSpPr/>
            <p:nvPr/>
          </p:nvSpPr>
          <p:spPr>
            <a:xfrm>
              <a:off x="3294063" y="1038225"/>
              <a:ext cx="1090099" cy="371475"/>
            </a:xfrm>
            <a:prstGeom prst="ca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1F2D517D-F689-42AB-AF67-9514645B36F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687050" y="3853271"/>
            <a:ext cx="1079907" cy="252412"/>
          </a:xfrm>
          <a:prstGeom prst="rect">
            <a:avLst/>
          </a:prstGeom>
        </p:spPr>
      </p:pic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8E678435-BE64-405D-AE4F-B4D8E980E269}"/>
              </a:ext>
            </a:extLst>
          </p:cNvPr>
          <p:cNvCxnSpPr>
            <a:cxnSpLocks/>
            <a:stCxn id="22" idx="1"/>
            <a:endCxn id="1028" idx="0"/>
          </p:cNvCxnSpPr>
          <p:nvPr/>
        </p:nvCxnSpPr>
        <p:spPr>
          <a:xfrm rot="5400000" flipH="1" flipV="1">
            <a:off x="2954958" y="2818869"/>
            <a:ext cx="36175" cy="1411461"/>
          </a:xfrm>
          <a:prstGeom prst="curvedConnector3">
            <a:avLst>
              <a:gd name="adj1" fmla="val 73192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29F547B8-50E8-486F-A1CF-466B4E1D204C}"/>
              </a:ext>
            </a:extLst>
          </p:cNvPr>
          <p:cNvCxnSpPr>
            <a:cxnSpLocks/>
            <a:stCxn id="15" idx="0"/>
            <a:endCxn id="12" idx="0"/>
          </p:cNvCxnSpPr>
          <p:nvPr/>
        </p:nvCxnSpPr>
        <p:spPr>
          <a:xfrm rot="5400000" flipH="1" flipV="1">
            <a:off x="5895527" y="2808996"/>
            <a:ext cx="123670" cy="1518700"/>
          </a:xfrm>
          <a:prstGeom prst="curvedConnector3">
            <a:avLst>
              <a:gd name="adj1" fmla="val 63079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1E9E83AB-B90E-4F95-85E6-5AC3E3ACD7C2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5400000" flipH="1" flipV="1">
            <a:off x="7486650" y="2736573"/>
            <a:ext cx="12700" cy="153987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F068EBF4-38D7-4510-8CA7-C10DC8D7197B}"/>
              </a:ext>
            </a:extLst>
          </p:cNvPr>
          <p:cNvCxnSpPr>
            <a:cxnSpLocks/>
            <a:stCxn id="14" idx="0"/>
            <a:endCxn id="18" idx="0"/>
          </p:cNvCxnSpPr>
          <p:nvPr/>
        </p:nvCxnSpPr>
        <p:spPr>
          <a:xfrm rot="16200000" flipH="1">
            <a:off x="10332060" y="2958327"/>
            <a:ext cx="283216" cy="1506672"/>
          </a:xfrm>
          <a:prstGeom prst="curvedConnector3">
            <a:avLst>
              <a:gd name="adj1" fmla="val -807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C56FA69E-93CD-474B-B6E3-EE8B25CE0DDA}"/>
              </a:ext>
            </a:extLst>
          </p:cNvPr>
          <p:cNvCxnSpPr>
            <a:cxnSpLocks/>
            <a:stCxn id="22" idx="1"/>
            <a:endCxn id="15" idx="0"/>
          </p:cNvCxnSpPr>
          <p:nvPr/>
        </p:nvCxnSpPr>
        <p:spPr>
          <a:xfrm rot="16200000" flipH="1">
            <a:off x="3688915" y="2121085"/>
            <a:ext cx="87495" cy="2930697"/>
          </a:xfrm>
          <a:prstGeom prst="curvedConnector3">
            <a:avLst>
              <a:gd name="adj1" fmla="val -77293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615BB9D7-A864-49DE-8F98-113D9DF1399C}"/>
              </a:ext>
            </a:extLst>
          </p:cNvPr>
          <p:cNvCxnSpPr>
            <a:cxnSpLocks/>
            <a:stCxn id="15" idx="0"/>
            <a:endCxn id="18" idx="0"/>
          </p:cNvCxnSpPr>
          <p:nvPr/>
        </p:nvCxnSpPr>
        <p:spPr>
          <a:xfrm rot="16200000" flipH="1">
            <a:off x="8100963" y="727230"/>
            <a:ext cx="223090" cy="6028992"/>
          </a:xfrm>
          <a:prstGeom prst="curvedConnector3">
            <a:avLst>
              <a:gd name="adj1" fmla="val -6983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WRDS - NOVA SBE Library">
            <a:extLst>
              <a:ext uri="{FF2B5EF4-FFF2-40B4-BE49-F238E27FC236}">
                <a16:creationId xmlns:a16="http://schemas.microsoft.com/office/drawing/2014/main" id="{5CA6EC74-8E3E-4E62-A690-78E743CB6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32" y="3413900"/>
            <a:ext cx="951051" cy="63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A6023CED-7159-4273-BAF0-E4399544B64B}"/>
              </a:ext>
            </a:extLst>
          </p:cNvPr>
          <p:cNvCxnSpPr>
            <a:cxnSpLocks/>
            <a:stCxn id="1038" idx="0"/>
            <a:endCxn id="22" idx="1"/>
          </p:cNvCxnSpPr>
          <p:nvPr/>
        </p:nvCxnSpPr>
        <p:spPr>
          <a:xfrm rot="16200000" flipH="1">
            <a:off x="1434793" y="2710165"/>
            <a:ext cx="128786" cy="1536257"/>
          </a:xfrm>
          <a:prstGeom prst="curvedConnector3">
            <a:avLst>
              <a:gd name="adj1" fmla="val -17750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Curved 93">
            <a:extLst>
              <a:ext uri="{FF2B5EF4-FFF2-40B4-BE49-F238E27FC236}">
                <a16:creationId xmlns:a16="http://schemas.microsoft.com/office/drawing/2014/main" id="{FE00FC00-9F99-448D-8EE1-6F0551F45C0E}"/>
              </a:ext>
            </a:extLst>
          </p:cNvPr>
          <p:cNvCxnSpPr>
            <a:cxnSpLocks/>
            <a:stCxn id="22" idx="1"/>
            <a:endCxn id="18" idx="0"/>
          </p:cNvCxnSpPr>
          <p:nvPr/>
        </p:nvCxnSpPr>
        <p:spPr>
          <a:xfrm rot="16200000" flipH="1">
            <a:off x="6591866" y="-781866"/>
            <a:ext cx="310585" cy="8959689"/>
          </a:xfrm>
          <a:prstGeom prst="curvedConnector3">
            <a:avLst>
              <a:gd name="adj1" fmla="val -69484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2EEDE0D3-5EDD-4D5E-965E-446D0E897C59}"/>
              </a:ext>
            </a:extLst>
          </p:cNvPr>
          <p:cNvSpPr/>
          <p:nvPr/>
        </p:nvSpPr>
        <p:spPr>
          <a:xfrm>
            <a:off x="6258188" y="1154825"/>
            <a:ext cx="1003036" cy="28126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ysClr val="windowText" lastClr="000000"/>
                </a:solidFill>
              </a:rPr>
              <a:t>fundamentals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B2545BB-9DCA-483D-85CD-AE70C6C459DF}"/>
              </a:ext>
            </a:extLst>
          </p:cNvPr>
          <p:cNvSpPr/>
          <p:nvPr/>
        </p:nvSpPr>
        <p:spPr>
          <a:xfrm>
            <a:off x="1129271" y="2963420"/>
            <a:ext cx="766640" cy="28126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ysClr val="windowText" lastClr="000000"/>
                </a:solidFill>
              </a:rPr>
              <a:t>raw data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595442E-B787-49AA-B155-E93A46B80946}"/>
              </a:ext>
            </a:extLst>
          </p:cNvPr>
          <p:cNvSpPr/>
          <p:nvPr/>
        </p:nvSpPr>
        <p:spPr>
          <a:xfrm>
            <a:off x="2604322" y="3203622"/>
            <a:ext cx="766640" cy="28126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ysClr val="windowText" lastClr="000000"/>
                </a:solidFill>
              </a:rPr>
              <a:t>daily returns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F064FFC-A628-4CA8-81B1-9AB0AD06C918}"/>
              </a:ext>
            </a:extLst>
          </p:cNvPr>
          <p:cNvSpPr/>
          <p:nvPr/>
        </p:nvSpPr>
        <p:spPr>
          <a:xfrm>
            <a:off x="3295455" y="2618978"/>
            <a:ext cx="766640" cy="361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ysClr val="windowText" lastClr="000000"/>
                </a:solidFill>
              </a:rPr>
              <a:t>intraday variance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A47A7B3-B3E7-4D42-85CE-A4E5B9467B9F}"/>
              </a:ext>
            </a:extLst>
          </p:cNvPr>
          <p:cNvSpPr/>
          <p:nvPr/>
        </p:nvSpPr>
        <p:spPr>
          <a:xfrm>
            <a:off x="5123613" y="3031632"/>
            <a:ext cx="1021876" cy="33733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ysClr val="windowText" lastClr="000000"/>
                </a:solidFill>
              </a:rPr>
              <a:t>Idiosyncratic variances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9D6A78B-E403-40C7-A8BA-27DF3599C843}"/>
              </a:ext>
            </a:extLst>
          </p:cNvPr>
          <p:cNvSpPr/>
          <p:nvPr/>
        </p:nvSpPr>
        <p:spPr>
          <a:xfrm>
            <a:off x="6988549" y="3108417"/>
            <a:ext cx="1228434" cy="28126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ysClr val="windowText" lastClr="000000"/>
                </a:solidFill>
              </a:rPr>
              <a:t>VAR residuals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17476AE-A1F5-4D33-977E-9A0A83643032}"/>
              </a:ext>
            </a:extLst>
          </p:cNvPr>
          <p:cNvSpPr/>
          <p:nvPr/>
        </p:nvSpPr>
        <p:spPr>
          <a:xfrm>
            <a:off x="9244463" y="3102701"/>
            <a:ext cx="1228434" cy="28126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ysClr val="windowText" lastClr="000000"/>
                </a:solidFill>
              </a:rPr>
              <a:t>Network data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B4B10690-8A82-4458-9014-FCA3E070911D}"/>
              </a:ext>
            </a:extLst>
          </p:cNvPr>
          <p:cNvSpPr/>
          <p:nvPr/>
        </p:nvSpPr>
        <p:spPr>
          <a:xfrm>
            <a:off x="7585" y="1223807"/>
            <a:ext cx="713264" cy="45573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solidFill>
                  <a:sysClr val="windowText" lastClr="000000"/>
                </a:solidFill>
              </a:rPr>
              <a:t>Data flow</a:t>
            </a:r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F6508D1A-120F-4FA0-A7D6-A28CA2A03B98}"/>
              </a:ext>
            </a:extLst>
          </p:cNvPr>
          <p:cNvSpPr/>
          <p:nvPr/>
        </p:nvSpPr>
        <p:spPr>
          <a:xfrm>
            <a:off x="24161" y="5539782"/>
            <a:ext cx="729011" cy="45573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solidFill>
                  <a:sysClr val="windowText" lastClr="000000"/>
                </a:solidFill>
              </a:rPr>
              <a:t>Estimate flow</a:t>
            </a:r>
          </a:p>
        </p:txBody>
      </p:sp>
      <p:cxnSp>
        <p:nvCxnSpPr>
          <p:cNvPr id="132" name="Connector: Curved 131">
            <a:extLst>
              <a:ext uri="{FF2B5EF4-FFF2-40B4-BE49-F238E27FC236}">
                <a16:creationId xmlns:a16="http://schemas.microsoft.com/office/drawing/2014/main" id="{9D91A363-DDC8-4245-9037-29FAC7469F2C}"/>
              </a:ext>
            </a:extLst>
          </p:cNvPr>
          <p:cNvCxnSpPr>
            <a:cxnSpLocks/>
            <a:stCxn id="1028" idx="2"/>
            <a:endCxn id="15" idx="2"/>
          </p:cNvCxnSpPr>
          <p:nvPr/>
        </p:nvCxnSpPr>
        <p:spPr>
          <a:xfrm rot="16200000" flipH="1">
            <a:off x="4438394" y="3462474"/>
            <a:ext cx="12700" cy="1519236"/>
          </a:xfrm>
          <a:prstGeom prst="curvedConnector3">
            <a:avLst>
              <a:gd name="adj1" fmla="val 675412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Curved 135">
            <a:extLst>
              <a:ext uri="{FF2B5EF4-FFF2-40B4-BE49-F238E27FC236}">
                <a16:creationId xmlns:a16="http://schemas.microsoft.com/office/drawing/2014/main" id="{DB6B4422-4B78-4630-98E7-B3BD83AAAFD1}"/>
              </a:ext>
            </a:extLst>
          </p:cNvPr>
          <p:cNvCxnSpPr>
            <a:cxnSpLocks/>
            <a:stCxn id="1028" idx="2"/>
            <a:endCxn id="18" idx="2"/>
          </p:cNvCxnSpPr>
          <p:nvPr/>
        </p:nvCxnSpPr>
        <p:spPr>
          <a:xfrm rot="5400000" flipH="1" flipV="1">
            <a:off x="7394685" y="389774"/>
            <a:ext cx="116409" cy="7548228"/>
          </a:xfrm>
          <a:prstGeom prst="curvedConnector3">
            <a:avLst>
              <a:gd name="adj1" fmla="val -173135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Curved 139">
            <a:extLst>
              <a:ext uri="{FF2B5EF4-FFF2-40B4-BE49-F238E27FC236}">
                <a16:creationId xmlns:a16="http://schemas.microsoft.com/office/drawing/2014/main" id="{635775C7-6E01-4A33-B1A4-75140F2DBFE9}"/>
              </a:ext>
            </a:extLst>
          </p:cNvPr>
          <p:cNvCxnSpPr>
            <a:cxnSpLocks/>
            <a:stCxn id="11" idx="2"/>
            <a:endCxn id="14" idx="2"/>
          </p:cNvCxnSpPr>
          <p:nvPr/>
        </p:nvCxnSpPr>
        <p:spPr>
          <a:xfrm rot="5400000" flipH="1" flipV="1">
            <a:off x="8952319" y="3611874"/>
            <a:ext cx="72282" cy="1463744"/>
          </a:xfrm>
          <a:prstGeom prst="curvedConnector3">
            <a:avLst>
              <a:gd name="adj1" fmla="val -7921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Curved 143">
            <a:extLst>
              <a:ext uri="{FF2B5EF4-FFF2-40B4-BE49-F238E27FC236}">
                <a16:creationId xmlns:a16="http://schemas.microsoft.com/office/drawing/2014/main" id="{D93014BB-C747-410D-A4F9-DCBA972955A8}"/>
              </a:ext>
            </a:extLst>
          </p:cNvPr>
          <p:cNvCxnSpPr>
            <a:cxnSpLocks/>
            <a:stCxn id="12" idx="2"/>
            <a:endCxn id="14" idx="2"/>
          </p:cNvCxnSpPr>
          <p:nvPr/>
        </p:nvCxnSpPr>
        <p:spPr>
          <a:xfrm rot="5400000" flipH="1" flipV="1">
            <a:off x="8187368" y="2836949"/>
            <a:ext cx="62308" cy="3003620"/>
          </a:xfrm>
          <a:prstGeom prst="curvedConnector3">
            <a:avLst>
              <a:gd name="adj1" fmla="val -186136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A09AF628-5CD9-4232-BCD6-0E65DF5647BB}"/>
              </a:ext>
            </a:extLst>
          </p:cNvPr>
          <p:cNvSpPr/>
          <p:nvPr/>
        </p:nvSpPr>
        <p:spPr>
          <a:xfrm>
            <a:off x="3458433" y="4436520"/>
            <a:ext cx="623966" cy="28126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ysClr val="windowText" lastClr="000000"/>
                </a:solidFill>
              </a:rPr>
              <a:t>betas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2E5EADA-ACA8-4992-A435-E93C2CEBAD48}"/>
              </a:ext>
            </a:extLst>
          </p:cNvPr>
          <p:cNvSpPr/>
          <p:nvPr/>
        </p:nvSpPr>
        <p:spPr>
          <a:xfrm>
            <a:off x="7602766" y="4535465"/>
            <a:ext cx="1445984" cy="28126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ysClr val="windowText" lastClr="000000"/>
                </a:solidFill>
              </a:rPr>
              <a:t>Covariance estimates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0FD2728-E9CA-46BE-9A5B-4171E2E74FB2}"/>
              </a:ext>
            </a:extLst>
          </p:cNvPr>
          <p:cNvSpPr/>
          <p:nvPr/>
        </p:nvSpPr>
        <p:spPr>
          <a:xfrm>
            <a:off x="6145489" y="4676098"/>
            <a:ext cx="1228434" cy="28126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ysClr val="windowText" lastClr="000000"/>
                </a:solidFill>
              </a:rPr>
              <a:t>VAR coefficients</a:t>
            </a:r>
          </a:p>
        </p:txBody>
      </p:sp>
      <p:sp>
        <p:nvSpPr>
          <p:cNvPr id="1046" name="Right Brace 1045">
            <a:extLst>
              <a:ext uri="{FF2B5EF4-FFF2-40B4-BE49-F238E27FC236}">
                <a16:creationId xmlns:a16="http://schemas.microsoft.com/office/drawing/2014/main" id="{B9BDB774-7CD6-4F55-9103-1B1BBCBAB686}"/>
              </a:ext>
            </a:extLst>
          </p:cNvPr>
          <p:cNvSpPr/>
          <p:nvPr/>
        </p:nvSpPr>
        <p:spPr>
          <a:xfrm rot="5400000">
            <a:off x="1418086" y="5065553"/>
            <a:ext cx="153025" cy="2832762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Right Brace 157">
            <a:extLst>
              <a:ext uri="{FF2B5EF4-FFF2-40B4-BE49-F238E27FC236}">
                <a16:creationId xmlns:a16="http://schemas.microsoft.com/office/drawing/2014/main" id="{ACE5BF4E-58DC-4F4B-9EE1-FFF83600DA54}"/>
              </a:ext>
            </a:extLst>
          </p:cNvPr>
          <p:cNvSpPr/>
          <p:nvPr/>
        </p:nvSpPr>
        <p:spPr>
          <a:xfrm rot="5400000">
            <a:off x="4402512" y="4990552"/>
            <a:ext cx="153027" cy="2982764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" name="Right Brace 158">
            <a:extLst>
              <a:ext uri="{FF2B5EF4-FFF2-40B4-BE49-F238E27FC236}">
                <a16:creationId xmlns:a16="http://schemas.microsoft.com/office/drawing/2014/main" id="{9D2B5720-0FB3-4541-96AF-6FB2EB47A879}"/>
              </a:ext>
            </a:extLst>
          </p:cNvPr>
          <p:cNvSpPr/>
          <p:nvPr/>
        </p:nvSpPr>
        <p:spPr>
          <a:xfrm rot="5400000">
            <a:off x="8158068" y="4261600"/>
            <a:ext cx="153027" cy="4440667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0" name="Right Brace 159">
            <a:extLst>
              <a:ext uri="{FF2B5EF4-FFF2-40B4-BE49-F238E27FC236}">
                <a16:creationId xmlns:a16="http://schemas.microsoft.com/office/drawing/2014/main" id="{7F33DBDF-A2D1-4520-BE82-F36FD0981012}"/>
              </a:ext>
            </a:extLst>
          </p:cNvPr>
          <p:cNvSpPr/>
          <p:nvPr/>
        </p:nvSpPr>
        <p:spPr>
          <a:xfrm rot="5400000">
            <a:off x="11227269" y="5674515"/>
            <a:ext cx="155607" cy="1617419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BF5E4F9C-951B-4C41-BD5F-55178686CC93}"/>
              </a:ext>
            </a:extLst>
          </p:cNvPr>
          <p:cNvSpPr/>
          <p:nvPr/>
        </p:nvSpPr>
        <p:spPr>
          <a:xfrm>
            <a:off x="940357" y="6490079"/>
            <a:ext cx="1084991" cy="2812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ysClr val="windowText" lastClr="000000"/>
                </a:solidFill>
              </a:rPr>
              <a:t>Data sampling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B20F920-423C-4006-A351-A967C7118B2A}"/>
              </a:ext>
            </a:extLst>
          </p:cNvPr>
          <p:cNvSpPr/>
          <p:nvPr/>
        </p:nvSpPr>
        <p:spPr>
          <a:xfrm>
            <a:off x="7509193" y="6513490"/>
            <a:ext cx="1450888" cy="2812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ysClr val="windowText" lastClr="000000"/>
                </a:solidFill>
              </a:rPr>
              <a:t>Network Estimation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3725F490-2FF3-45B5-B59F-B4CA98C573D7}"/>
              </a:ext>
            </a:extLst>
          </p:cNvPr>
          <p:cNvSpPr/>
          <p:nvPr/>
        </p:nvSpPr>
        <p:spPr>
          <a:xfrm>
            <a:off x="3951327" y="6513490"/>
            <a:ext cx="1084991" cy="2812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err="1">
                <a:solidFill>
                  <a:sysClr val="windowText" lastClr="000000"/>
                </a:solidFill>
              </a:rPr>
              <a:t>Preprocessing</a:t>
            </a:r>
            <a:endParaRPr lang="en-GB" sz="1100" dirty="0">
              <a:solidFill>
                <a:sysClr val="windowText" lastClr="000000"/>
              </a:solidFill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B43B5E13-3CF2-4DB4-8741-F4D55E8FA00A}"/>
              </a:ext>
            </a:extLst>
          </p:cNvPr>
          <p:cNvSpPr/>
          <p:nvPr/>
        </p:nvSpPr>
        <p:spPr>
          <a:xfrm>
            <a:off x="10762576" y="6539721"/>
            <a:ext cx="1084991" cy="2812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ysClr val="windowText" lastClr="000000"/>
                </a:solidFill>
              </a:rPr>
              <a:t>Analysis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85A0FD81-4B07-4E9B-A2B8-C164C8AF822C}"/>
              </a:ext>
            </a:extLst>
          </p:cNvPr>
          <p:cNvSpPr/>
          <p:nvPr/>
        </p:nvSpPr>
        <p:spPr>
          <a:xfrm>
            <a:off x="117086" y="4174116"/>
            <a:ext cx="1406762" cy="64261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ysClr val="windowText" lastClr="000000"/>
                </a:solidFill>
              </a:rPr>
              <a:t>CRSP daily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 err="1">
                <a:solidFill>
                  <a:sysClr val="windowText" lastClr="000000"/>
                </a:solidFill>
              </a:rPr>
              <a:t>Compustat</a:t>
            </a:r>
            <a:r>
              <a:rPr lang="en-GB" sz="1100" dirty="0">
                <a:solidFill>
                  <a:sysClr val="windowText" lastClr="000000"/>
                </a:solidFill>
              </a:rPr>
              <a:t> fundamentals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D4F16F2C-FF15-41EF-913B-4F8DB1E93977}"/>
              </a:ext>
            </a:extLst>
          </p:cNvPr>
          <p:cNvSpPr/>
          <p:nvPr/>
        </p:nvSpPr>
        <p:spPr>
          <a:xfrm>
            <a:off x="1684379" y="4228442"/>
            <a:ext cx="1406762" cy="64261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ysClr val="windowText" lastClr="000000"/>
                </a:solidFill>
              </a:rPr>
              <a:t>100 largest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F5351D61-7B71-441B-9D74-7D474B275BE4}"/>
              </a:ext>
            </a:extLst>
          </p:cNvPr>
          <p:cNvSpPr/>
          <p:nvPr/>
        </p:nvSpPr>
        <p:spPr>
          <a:xfrm>
            <a:off x="3075652" y="5113842"/>
            <a:ext cx="1406762" cy="64261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ysClr val="windowText" lastClr="000000"/>
                </a:solidFill>
              </a:rPr>
              <a:t>CAPM timeseries regressions (OLS)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DA6EA997-89AC-4222-BE4E-D6836518BD27}"/>
              </a:ext>
            </a:extLst>
          </p:cNvPr>
          <p:cNvSpPr/>
          <p:nvPr/>
        </p:nvSpPr>
        <p:spPr>
          <a:xfrm>
            <a:off x="4628784" y="5835503"/>
            <a:ext cx="1406762" cy="64261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ysClr val="windowText" lastClr="000000"/>
                </a:solidFill>
              </a:rPr>
              <a:t>Stock-Watson decomposition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472AB968-4923-4BD8-992F-992EFF3615EA}"/>
              </a:ext>
            </a:extLst>
          </p:cNvPr>
          <p:cNvSpPr/>
          <p:nvPr/>
        </p:nvSpPr>
        <p:spPr>
          <a:xfrm>
            <a:off x="6041360" y="5265191"/>
            <a:ext cx="1406762" cy="64261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ysClr val="windowText" lastClr="000000"/>
                </a:solidFill>
              </a:rPr>
              <a:t>Adaptive Elastic Net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ysClr val="windowText" lastClr="000000"/>
                </a:solidFill>
              </a:rPr>
              <a:t>12-fold cross-validation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CB39F4FD-8431-4945-8212-EB60060048F6}"/>
              </a:ext>
            </a:extLst>
          </p:cNvPr>
          <p:cNvSpPr/>
          <p:nvPr/>
        </p:nvSpPr>
        <p:spPr>
          <a:xfrm>
            <a:off x="7551139" y="5500396"/>
            <a:ext cx="1406762" cy="64261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ysClr val="windowText" lastClr="000000"/>
                </a:solidFill>
              </a:rPr>
              <a:t>Adaptive threshold estimation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ysClr val="windowText" lastClr="000000"/>
                </a:solidFill>
              </a:rPr>
              <a:t>12-fold cross-validation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81D8687-CDCB-4A61-BA0F-9B07459257EF}"/>
              </a:ext>
            </a:extLst>
          </p:cNvPr>
          <p:cNvSpPr/>
          <p:nvPr/>
        </p:nvSpPr>
        <p:spPr>
          <a:xfrm>
            <a:off x="9084656" y="5137713"/>
            <a:ext cx="1406762" cy="64261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ysClr val="windowText" lastClr="000000"/>
                </a:solidFill>
              </a:rPr>
              <a:t>Forecast error variance decomposition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36DACB41-73ED-48E8-BA49-7D03BDF10362}"/>
              </a:ext>
            </a:extLst>
          </p:cNvPr>
          <p:cNvSpPr/>
          <p:nvPr/>
        </p:nvSpPr>
        <p:spPr>
          <a:xfrm>
            <a:off x="10636087" y="5353514"/>
            <a:ext cx="1406762" cy="64261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ysClr val="windowText" lastClr="000000"/>
                </a:solidFill>
              </a:rPr>
              <a:t>Forecast assessment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ysClr val="windowText" lastClr="000000"/>
                </a:solidFill>
              </a:rPr>
              <a:t>Asset pricing tests</a:t>
            </a:r>
          </a:p>
        </p:txBody>
      </p:sp>
    </p:spTree>
    <p:extLst>
      <p:ext uri="{BB962C8B-B14F-4D97-AF65-F5344CB8AC3E}">
        <p14:creationId xmlns:p14="http://schemas.microsoft.com/office/powerpoint/2010/main" val="2607485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47A72336-6420-4435-94A6-5460264222B1}"/>
              </a:ext>
            </a:extLst>
          </p:cNvPr>
          <p:cNvCxnSpPr>
            <a:cxnSpLocks/>
          </p:cNvCxnSpPr>
          <p:nvPr/>
        </p:nvCxnSpPr>
        <p:spPr>
          <a:xfrm flipH="1">
            <a:off x="3272686" y="950489"/>
            <a:ext cx="0" cy="540000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BBF300E-B07E-441D-966B-903D42C8469D}"/>
              </a:ext>
            </a:extLst>
          </p:cNvPr>
          <p:cNvCxnSpPr>
            <a:cxnSpLocks/>
          </p:cNvCxnSpPr>
          <p:nvPr/>
        </p:nvCxnSpPr>
        <p:spPr>
          <a:xfrm flipH="1">
            <a:off x="4750100" y="950489"/>
            <a:ext cx="0" cy="540000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179341A-8E3B-47E8-800F-3E690D624BA8}"/>
              </a:ext>
            </a:extLst>
          </p:cNvPr>
          <p:cNvCxnSpPr>
            <a:cxnSpLocks/>
          </p:cNvCxnSpPr>
          <p:nvPr/>
        </p:nvCxnSpPr>
        <p:spPr>
          <a:xfrm flipH="1">
            <a:off x="6227514" y="950489"/>
            <a:ext cx="0" cy="540000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947895C8-0532-4ECE-B09E-E60162C31C2C}"/>
              </a:ext>
            </a:extLst>
          </p:cNvPr>
          <p:cNvCxnSpPr>
            <a:cxnSpLocks/>
          </p:cNvCxnSpPr>
          <p:nvPr/>
        </p:nvCxnSpPr>
        <p:spPr>
          <a:xfrm flipH="1">
            <a:off x="7704928" y="950489"/>
            <a:ext cx="0" cy="540000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7BA934F-FBC1-4493-99E5-4EDA6F85BE37}"/>
              </a:ext>
            </a:extLst>
          </p:cNvPr>
          <p:cNvCxnSpPr>
            <a:cxnSpLocks/>
          </p:cNvCxnSpPr>
          <p:nvPr/>
        </p:nvCxnSpPr>
        <p:spPr>
          <a:xfrm flipH="1">
            <a:off x="9182342" y="950489"/>
            <a:ext cx="0" cy="540000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08B87A9F-4408-41B9-B52F-7EA81CF7ABDA}"/>
              </a:ext>
            </a:extLst>
          </p:cNvPr>
          <p:cNvCxnSpPr>
            <a:cxnSpLocks/>
          </p:cNvCxnSpPr>
          <p:nvPr/>
        </p:nvCxnSpPr>
        <p:spPr>
          <a:xfrm flipH="1">
            <a:off x="10659756" y="950489"/>
            <a:ext cx="0" cy="540000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4177BD2-90E4-4D77-AFA2-7BA77FD008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1732099"/>
              </p:ext>
            </p:extLst>
          </p:nvPr>
        </p:nvGraphicFramePr>
        <p:xfrm>
          <a:off x="440949" y="-327790"/>
          <a:ext cx="11717134" cy="1484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7E66DBE-E2CA-4411-A5A0-8F342EC6693B}"/>
              </a:ext>
            </a:extLst>
          </p:cNvPr>
          <p:cNvCxnSpPr/>
          <p:nvPr/>
        </p:nvCxnSpPr>
        <p:spPr>
          <a:xfrm>
            <a:off x="-9525" y="849904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75E9C8-1515-44A9-AFF7-294154458A47}"/>
              </a:ext>
            </a:extLst>
          </p:cNvPr>
          <p:cNvCxnSpPr>
            <a:cxnSpLocks/>
          </p:cNvCxnSpPr>
          <p:nvPr/>
        </p:nvCxnSpPr>
        <p:spPr>
          <a:xfrm flipH="1">
            <a:off x="1795272" y="950489"/>
            <a:ext cx="0" cy="540000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B4B10690-8A82-4458-9014-FCA3E070911D}"/>
              </a:ext>
            </a:extLst>
          </p:cNvPr>
          <p:cNvSpPr/>
          <p:nvPr/>
        </p:nvSpPr>
        <p:spPr>
          <a:xfrm rot="16200000">
            <a:off x="-668078" y="1652486"/>
            <a:ext cx="1619994" cy="216000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b="1" dirty="0">
                <a:solidFill>
                  <a:sysClr val="windowText" lastClr="000000"/>
                </a:solidFill>
              </a:rPr>
              <a:t>D A T A</a:t>
            </a:r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F6508D1A-120F-4FA0-A7D6-A28CA2A03B98}"/>
              </a:ext>
            </a:extLst>
          </p:cNvPr>
          <p:cNvSpPr/>
          <p:nvPr/>
        </p:nvSpPr>
        <p:spPr>
          <a:xfrm rot="16200000">
            <a:off x="-659568" y="5431648"/>
            <a:ext cx="1618316" cy="216000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b="1" dirty="0">
                <a:solidFill>
                  <a:sysClr val="windowText" lastClr="000000"/>
                </a:solidFill>
              </a:rPr>
              <a:t>E S T I M A T E S</a:t>
            </a:r>
          </a:p>
        </p:txBody>
      </p:sp>
      <p:sp>
        <p:nvSpPr>
          <p:cNvPr id="1046" name="Right Brace 1045">
            <a:extLst>
              <a:ext uri="{FF2B5EF4-FFF2-40B4-BE49-F238E27FC236}">
                <a16:creationId xmlns:a16="http://schemas.microsoft.com/office/drawing/2014/main" id="{B9BDB774-7CD6-4F55-9103-1B1BBCBAB686}"/>
              </a:ext>
            </a:extLst>
          </p:cNvPr>
          <p:cNvSpPr/>
          <p:nvPr/>
        </p:nvSpPr>
        <p:spPr>
          <a:xfrm rot="5400000">
            <a:off x="1739331" y="5081412"/>
            <a:ext cx="108000" cy="288000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BF5E4F9C-951B-4C41-BD5F-55178686CC93}"/>
              </a:ext>
            </a:extLst>
          </p:cNvPr>
          <p:cNvSpPr/>
          <p:nvPr/>
        </p:nvSpPr>
        <p:spPr>
          <a:xfrm>
            <a:off x="1234764" y="6597026"/>
            <a:ext cx="1105657" cy="216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ysClr val="windowText" lastClr="000000"/>
                </a:solidFill>
              </a:rPr>
              <a:t>Data sampling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B20F920-423C-4006-A351-A967C7118B2A}"/>
              </a:ext>
            </a:extLst>
          </p:cNvPr>
          <p:cNvSpPr/>
          <p:nvPr/>
        </p:nvSpPr>
        <p:spPr>
          <a:xfrm>
            <a:off x="7720208" y="6592473"/>
            <a:ext cx="1450888" cy="216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ysClr val="windowText" lastClr="000000"/>
                </a:solidFill>
              </a:rPr>
              <a:t>Network Estimation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3725F490-2FF3-45B5-B59F-B4CA98C573D7}"/>
              </a:ext>
            </a:extLst>
          </p:cNvPr>
          <p:cNvSpPr/>
          <p:nvPr/>
        </p:nvSpPr>
        <p:spPr>
          <a:xfrm>
            <a:off x="4215095" y="6592473"/>
            <a:ext cx="1084991" cy="216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 err="1">
                <a:solidFill>
                  <a:sysClr val="windowText" lastClr="000000"/>
                </a:solidFill>
              </a:rPr>
              <a:t>Preprocessing</a:t>
            </a:r>
            <a:endParaRPr lang="en-GB" sz="1100" b="1" dirty="0">
              <a:solidFill>
                <a:sysClr val="windowText" lastClr="000000"/>
              </a:solidFill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B43B5E13-3CF2-4DB4-8741-F4D55E8FA00A}"/>
              </a:ext>
            </a:extLst>
          </p:cNvPr>
          <p:cNvSpPr/>
          <p:nvPr/>
        </p:nvSpPr>
        <p:spPr>
          <a:xfrm>
            <a:off x="10859288" y="6592473"/>
            <a:ext cx="1084991" cy="216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ysClr val="windowText" lastClr="000000"/>
                </a:solidFill>
              </a:rPr>
              <a:t>Analysis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2D662BE-62DA-4A61-B86B-A7DF00975784}"/>
              </a:ext>
            </a:extLst>
          </p:cNvPr>
          <p:cNvCxnSpPr>
            <a:cxnSpLocks/>
          </p:cNvCxnSpPr>
          <p:nvPr/>
        </p:nvCxnSpPr>
        <p:spPr>
          <a:xfrm flipH="1">
            <a:off x="317858" y="950489"/>
            <a:ext cx="0" cy="540000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AD0DFAA4-EEBE-4D5F-8717-B37E5D1FE61B}"/>
              </a:ext>
            </a:extLst>
          </p:cNvPr>
          <p:cNvGrpSpPr/>
          <p:nvPr/>
        </p:nvGrpSpPr>
        <p:grpSpPr>
          <a:xfrm>
            <a:off x="426112" y="2570489"/>
            <a:ext cx="1260000" cy="2160000"/>
            <a:chOff x="390944" y="2854400"/>
            <a:chExt cx="1260000" cy="2160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BE23AAC-C227-40EC-932C-F7EA730F47FB}"/>
                </a:ext>
              </a:extLst>
            </p:cNvPr>
            <p:cNvSpPr/>
            <p:nvPr/>
          </p:nvSpPr>
          <p:spPr>
            <a:xfrm>
              <a:off x="390944" y="2854400"/>
              <a:ext cx="1260000" cy="21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endParaRPr lang="en-GB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6C86ADD-7F38-406C-B8B1-68D3F98F99A0}"/>
                </a:ext>
              </a:extLst>
            </p:cNvPr>
            <p:cNvSpPr/>
            <p:nvPr/>
          </p:nvSpPr>
          <p:spPr>
            <a:xfrm>
              <a:off x="390944" y="3934400"/>
              <a:ext cx="1260000" cy="10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rtlCol="0" anchor="t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ysClr val="windowText" lastClr="000000"/>
                  </a:solidFill>
                </a:rPr>
                <a:t>CRSP daily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100" dirty="0" err="1">
                  <a:solidFill>
                    <a:sysClr val="windowText" lastClr="000000"/>
                  </a:solidFill>
                </a:rPr>
                <a:t>Compustat</a:t>
              </a:r>
              <a:r>
                <a:rPr lang="en-GB" sz="1100" dirty="0">
                  <a:solidFill>
                    <a:sysClr val="windowText" lastClr="000000"/>
                  </a:solidFill>
                </a:rPr>
                <a:t> fundamentals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GB" sz="1100" dirty="0"/>
            </a:p>
          </p:txBody>
        </p:sp>
      </p:grp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708AB6D-CE5A-4617-BC49-361C493FA701}"/>
              </a:ext>
            </a:extLst>
          </p:cNvPr>
          <p:cNvCxnSpPr>
            <a:cxnSpLocks/>
          </p:cNvCxnSpPr>
          <p:nvPr/>
        </p:nvCxnSpPr>
        <p:spPr>
          <a:xfrm flipH="1">
            <a:off x="12137173" y="950489"/>
            <a:ext cx="0" cy="540000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ACB9AA9-A4F0-40F4-B00D-9ACD9C5B57CA}"/>
              </a:ext>
            </a:extLst>
          </p:cNvPr>
          <p:cNvGrpSpPr/>
          <p:nvPr/>
        </p:nvGrpSpPr>
        <p:grpSpPr>
          <a:xfrm>
            <a:off x="1903005" y="2570489"/>
            <a:ext cx="1260000" cy="2160000"/>
            <a:chOff x="390944" y="2854400"/>
            <a:chExt cx="1260000" cy="21600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4B90705-7859-4350-A04A-7ADEC7E5C802}"/>
                </a:ext>
              </a:extLst>
            </p:cNvPr>
            <p:cNvSpPr/>
            <p:nvPr/>
          </p:nvSpPr>
          <p:spPr>
            <a:xfrm>
              <a:off x="390944" y="2854400"/>
              <a:ext cx="1260000" cy="21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endParaRPr lang="en-GB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04E34EA-62CA-4A1E-8706-0CCFE6671D06}"/>
                </a:ext>
              </a:extLst>
            </p:cNvPr>
            <p:cNvSpPr/>
            <p:nvPr/>
          </p:nvSpPr>
          <p:spPr>
            <a:xfrm>
              <a:off x="390944" y="3934400"/>
              <a:ext cx="1260000" cy="10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rtlCol="0" anchor="t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ysClr val="windowText" lastClr="000000"/>
                  </a:solidFill>
                </a:rPr>
                <a:t>100 largest by market capitalisation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E0868B4-978F-4401-BFDB-EEFCFA8B91DB}"/>
              </a:ext>
            </a:extLst>
          </p:cNvPr>
          <p:cNvGrpSpPr/>
          <p:nvPr/>
        </p:nvGrpSpPr>
        <p:grpSpPr>
          <a:xfrm>
            <a:off x="3379898" y="2570489"/>
            <a:ext cx="1260000" cy="2160000"/>
            <a:chOff x="390944" y="2854400"/>
            <a:chExt cx="1260000" cy="216000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9118DA1-9F4C-48DE-9CAD-D4056048DD65}"/>
                </a:ext>
              </a:extLst>
            </p:cNvPr>
            <p:cNvSpPr/>
            <p:nvPr/>
          </p:nvSpPr>
          <p:spPr>
            <a:xfrm>
              <a:off x="390944" y="2854400"/>
              <a:ext cx="1260000" cy="21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endParaRPr lang="en-GB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13892D9-30BF-4E79-A43A-B624C31134B4}"/>
                </a:ext>
              </a:extLst>
            </p:cNvPr>
            <p:cNvSpPr/>
            <p:nvPr/>
          </p:nvSpPr>
          <p:spPr>
            <a:xfrm>
              <a:off x="390944" y="3934400"/>
              <a:ext cx="1260000" cy="10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rtlCol="0" anchor="t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ysClr val="windowText" lastClr="000000"/>
                  </a:solidFill>
                </a:rPr>
                <a:t>CAPM timeseries regressions (OLS)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A6F00AD-927B-4681-B398-A477E0D30C69}"/>
              </a:ext>
            </a:extLst>
          </p:cNvPr>
          <p:cNvGrpSpPr/>
          <p:nvPr/>
        </p:nvGrpSpPr>
        <p:grpSpPr>
          <a:xfrm>
            <a:off x="4856791" y="2570489"/>
            <a:ext cx="1260000" cy="2160000"/>
            <a:chOff x="390944" y="2854400"/>
            <a:chExt cx="1260000" cy="2160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A80523B-D75E-4905-9478-A517F8AE84C6}"/>
                </a:ext>
              </a:extLst>
            </p:cNvPr>
            <p:cNvSpPr/>
            <p:nvPr/>
          </p:nvSpPr>
          <p:spPr>
            <a:xfrm>
              <a:off x="390944" y="2854400"/>
              <a:ext cx="1260000" cy="21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endParaRPr lang="en-GB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32BA010-5BCE-4C36-9A48-261A5210603C}"/>
                </a:ext>
              </a:extLst>
            </p:cNvPr>
            <p:cNvSpPr/>
            <p:nvPr/>
          </p:nvSpPr>
          <p:spPr>
            <a:xfrm>
              <a:off x="390944" y="3934400"/>
              <a:ext cx="1260000" cy="10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rtlCol="0" anchor="t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ysClr val="windowText" lastClr="000000"/>
                  </a:solidFill>
                </a:rPr>
                <a:t>Stock-Watson decomposition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80E4DF1-7945-4513-A72A-FAF771D9FF58}"/>
              </a:ext>
            </a:extLst>
          </p:cNvPr>
          <p:cNvGrpSpPr/>
          <p:nvPr/>
        </p:nvGrpSpPr>
        <p:grpSpPr>
          <a:xfrm>
            <a:off x="6333684" y="2570489"/>
            <a:ext cx="1260000" cy="2160000"/>
            <a:chOff x="390944" y="2854400"/>
            <a:chExt cx="1260000" cy="216000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FDA2C84-E57C-44F9-B857-8F2E0857DD22}"/>
                </a:ext>
              </a:extLst>
            </p:cNvPr>
            <p:cNvSpPr/>
            <p:nvPr/>
          </p:nvSpPr>
          <p:spPr>
            <a:xfrm>
              <a:off x="390944" y="2854400"/>
              <a:ext cx="1260000" cy="21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endParaRPr lang="en-GB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0E72068-DD68-4E5D-BD0E-A0589E984EA0}"/>
                </a:ext>
              </a:extLst>
            </p:cNvPr>
            <p:cNvSpPr/>
            <p:nvPr/>
          </p:nvSpPr>
          <p:spPr>
            <a:xfrm>
              <a:off x="390944" y="3934400"/>
              <a:ext cx="1260000" cy="10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rtlCol="0" anchor="t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ysClr val="windowText" lastClr="000000"/>
                  </a:solidFill>
                </a:rPr>
                <a:t>Adaptive Elastic Net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ysClr val="windowText" lastClr="000000"/>
                  </a:solidFill>
                </a:rPr>
                <a:t>12-fold cross-validation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E2B89C5-F888-49D2-9B5A-35670CF9C6D1}"/>
              </a:ext>
            </a:extLst>
          </p:cNvPr>
          <p:cNvGrpSpPr/>
          <p:nvPr/>
        </p:nvGrpSpPr>
        <p:grpSpPr>
          <a:xfrm>
            <a:off x="7810577" y="2570489"/>
            <a:ext cx="1260000" cy="2160000"/>
            <a:chOff x="390944" y="2854400"/>
            <a:chExt cx="1260000" cy="216000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B4A7321-C760-4F28-AB7A-1A830A705E2E}"/>
                </a:ext>
              </a:extLst>
            </p:cNvPr>
            <p:cNvSpPr/>
            <p:nvPr/>
          </p:nvSpPr>
          <p:spPr>
            <a:xfrm>
              <a:off x="390944" y="2854400"/>
              <a:ext cx="1260000" cy="21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endParaRPr lang="en-GB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25A527F-B423-44E8-9367-419C3964E39D}"/>
                </a:ext>
              </a:extLst>
            </p:cNvPr>
            <p:cNvSpPr/>
            <p:nvPr/>
          </p:nvSpPr>
          <p:spPr>
            <a:xfrm>
              <a:off x="390944" y="3934400"/>
              <a:ext cx="1260000" cy="10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rtlCol="0" anchor="t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ysClr val="windowText" lastClr="000000"/>
                  </a:solidFill>
                </a:rPr>
                <a:t>Adaptive threshold estimation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ysClr val="windowText" lastClr="000000"/>
                  </a:solidFill>
                </a:rPr>
                <a:t>12-fold cross-validation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89AB7D1-47A1-422F-8CFA-C9EA79D90CB6}"/>
              </a:ext>
            </a:extLst>
          </p:cNvPr>
          <p:cNvGrpSpPr/>
          <p:nvPr/>
        </p:nvGrpSpPr>
        <p:grpSpPr>
          <a:xfrm>
            <a:off x="10764363" y="2570489"/>
            <a:ext cx="1260000" cy="2160000"/>
            <a:chOff x="390944" y="2854400"/>
            <a:chExt cx="1260000" cy="216000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96D1F8D-DE5A-4E83-8B31-E20C9249AA39}"/>
                </a:ext>
              </a:extLst>
            </p:cNvPr>
            <p:cNvSpPr/>
            <p:nvPr/>
          </p:nvSpPr>
          <p:spPr>
            <a:xfrm>
              <a:off x="390944" y="2854400"/>
              <a:ext cx="1260000" cy="21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endParaRPr lang="en-GB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4EF23C6-5864-43AF-8383-D2DCB29CB862}"/>
                </a:ext>
              </a:extLst>
            </p:cNvPr>
            <p:cNvSpPr/>
            <p:nvPr/>
          </p:nvSpPr>
          <p:spPr>
            <a:xfrm>
              <a:off x="390944" y="3934400"/>
              <a:ext cx="1260000" cy="10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rtlCol="0" anchor="t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ysClr val="windowText" lastClr="000000"/>
                  </a:solidFill>
                </a:rPr>
                <a:t>Forecast assessment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ysClr val="windowText" lastClr="000000"/>
                  </a:solidFill>
                </a:rPr>
                <a:t>Asset pricing tests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2AEA004-9D59-49F8-AD07-E4D17A2DFE54}"/>
              </a:ext>
            </a:extLst>
          </p:cNvPr>
          <p:cNvGrpSpPr/>
          <p:nvPr/>
        </p:nvGrpSpPr>
        <p:grpSpPr>
          <a:xfrm>
            <a:off x="9287470" y="2570489"/>
            <a:ext cx="1260000" cy="2160000"/>
            <a:chOff x="390944" y="2854400"/>
            <a:chExt cx="1260000" cy="216000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9809826-9801-4E99-AA45-E06739461BE8}"/>
                </a:ext>
              </a:extLst>
            </p:cNvPr>
            <p:cNvSpPr/>
            <p:nvPr/>
          </p:nvSpPr>
          <p:spPr>
            <a:xfrm>
              <a:off x="390944" y="2854400"/>
              <a:ext cx="1260000" cy="21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endParaRPr lang="en-GB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AD13BEC-0536-4A15-A149-5982B04D58D3}"/>
                </a:ext>
              </a:extLst>
            </p:cNvPr>
            <p:cNvSpPr/>
            <p:nvPr/>
          </p:nvSpPr>
          <p:spPr>
            <a:xfrm>
              <a:off x="390944" y="3934400"/>
              <a:ext cx="1260000" cy="10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rtlCol="0" anchor="t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ysClr val="windowText" lastClr="000000"/>
                  </a:solidFill>
                </a:rPr>
                <a:t>Forecast error variance decomposition</a:t>
              </a:r>
            </a:p>
          </p:txBody>
        </p:sp>
      </p:grpSp>
      <p:sp>
        <p:nvSpPr>
          <p:cNvPr id="92" name="Right Brace 91">
            <a:extLst>
              <a:ext uri="{FF2B5EF4-FFF2-40B4-BE49-F238E27FC236}">
                <a16:creationId xmlns:a16="http://schemas.microsoft.com/office/drawing/2014/main" id="{A15074C8-5458-45AB-AE0D-8489D7CDBB76}"/>
              </a:ext>
            </a:extLst>
          </p:cNvPr>
          <p:cNvSpPr/>
          <p:nvPr/>
        </p:nvSpPr>
        <p:spPr>
          <a:xfrm rot="5400000">
            <a:off x="4701417" y="5081412"/>
            <a:ext cx="108000" cy="288000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Right Brace 94">
            <a:extLst>
              <a:ext uri="{FF2B5EF4-FFF2-40B4-BE49-F238E27FC236}">
                <a16:creationId xmlns:a16="http://schemas.microsoft.com/office/drawing/2014/main" id="{D7059972-2821-49CC-8909-EDDB4B697A65}"/>
              </a:ext>
            </a:extLst>
          </p:cNvPr>
          <p:cNvSpPr/>
          <p:nvPr/>
        </p:nvSpPr>
        <p:spPr>
          <a:xfrm rot="5400000">
            <a:off x="8383503" y="4361412"/>
            <a:ext cx="108000" cy="432000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ight Brace 95">
            <a:extLst>
              <a:ext uri="{FF2B5EF4-FFF2-40B4-BE49-F238E27FC236}">
                <a16:creationId xmlns:a16="http://schemas.microsoft.com/office/drawing/2014/main" id="{7D674F33-466A-415E-A0A7-1AE2C1B1F81D}"/>
              </a:ext>
            </a:extLst>
          </p:cNvPr>
          <p:cNvSpPr/>
          <p:nvPr/>
        </p:nvSpPr>
        <p:spPr>
          <a:xfrm rot="5400000">
            <a:off x="11345589" y="5801412"/>
            <a:ext cx="108000" cy="144000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97" name="Object 96">
            <a:extLst>
              <a:ext uri="{FF2B5EF4-FFF2-40B4-BE49-F238E27FC236}">
                <a16:creationId xmlns:a16="http://schemas.microsoft.com/office/drawing/2014/main" id="{64B8887C-7943-4CB4-932D-A2016FCB47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39849"/>
              </p:ext>
            </p:extLst>
          </p:nvPr>
        </p:nvGraphicFramePr>
        <p:xfrm>
          <a:off x="7901140" y="2710855"/>
          <a:ext cx="1089024" cy="873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Acrobat Document" r:id="rId9" imgW="5771669" imgH="4629150" progId="Acrobat.Document.11">
                  <p:embed/>
                </p:oleObj>
              </mc:Choice>
              <mc:Fallback>
                <p:oleObj name="Acrobat Document" r:id="rId9" imgW="5771669" imgH="4629150" progId="Acrobat.Document.11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753C4178-FEFC-46FB-84EF-9E24594A68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901140" y="2710855"/>
                        <a:ext cx="1089024" cy="8733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Object 100">
            <a:extLst>
              <a:ext uri="{FF2B5EF4-FFF2-40B4-BE49-F238E27FC236}">
                <a16:creationId xmlns:a16="http://schemas.microsoft.com/office/drawing/2014/main" id="{1C2F13D7-1BFC-4E3B-92A5-60760466D5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9694338"/>
              </p:ext>
            </p:extLst>
          </p:nvPr>
        </p:nvGraphicFramePr>
        <p:xfrm>
          <a:off x="6421708" y="2715842"/>
          <a:ext cx="1089024" cy="863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Acrobat Document" r:id="rId11" imgW="5838548" imgH="4629150" progId="Acrobat.Document.11">
                  <p:embed/>
                </p:oleObj>
              </mc:Choice>
              <mc:Fallback>
                <p:oleObj name="Acrobat Document" r:id="rId11" imgW="5838548" imgH="4629150" progId="Acrobat.Document.11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EE3540C7-6255-48E0-B7C5-B474736708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421708" y="2715842"/>
                        <a:ext cx="1089024" cy="863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" name="Picture 101" descr="Chart&#10;&#10;Description automatically generated">
            <a:extLst>
              <a:ext uri="{FF2B5EF4-FFF2-40B4-BE49-F238E27FC236}">
                <a16:creationId xmlns:a16="http://schemas.microsoft.com/office/drawing/2014/main" id="{1DE47BBC-66FC-412C-8B86-6078520EC63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069" y="2815340"/>
            <a:ext cx="1209959" cy="664406"/>
          </a:xfrm>
          <a:prstGeom prst="rect">
            <a:avLst/>
          </a:prstGeom>
        </p:spPr>
      </p:pic>
      <p:pic>
        <p:nvPicPr>
          <p:cNvPr id="103" name="Picture 4" descr="How CAPM relates with the risk and return - BBALectures">
            <a:extLst>
              <a:ext uri="{FF2B5EF4-FFF2-40B4-BE49-F238E27FC236}">
                <a16:creationId xmlns:a16="http://schemas.microsoft.com/office/drawing/2014/main" id="{017F9B57-4264-4B5A-B602-84A2BE7651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0" t="17278" r="12007" b="12562"/>
          <a:stretch/>
        </p:blipFill>
        <p:spPr bwMode="auto">
          <a:xfrm>
            <a:off x="3467257" y="2789753"/>
            <a:ext cx="1090099" cy="71558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4" name="Object 103">
            <a:extLst>
              <a:ext uri="{FF2B5EF4-FFF2-40B4-BE49-F238E27FC236}">
                <a16:creationId xmlns:a16="http://schemas.microsoft.com/office/drawing/2014/main" id="{5D7163C9-B442-46BD-A7C2-737C3BCA62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9020709"/>
              </p:ext>
            </p:extLst>
          </p:nvPr>
        </p:nvGraphicFramePr>
        <p:xfrm>
          <a:off x="4890728" y="2867156"/>
          <a:ext cx="1196157" cy="560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name="Acrobat Document" r:id="rId15" imgW="9467739" imgH="4438190" progId="Acrobat.Document.11">
                  <p:embed/>
                </p:oleObj>
              </mc:Choice>
              <mc:Fallback>
                <p:oleObj name="Acrobat Document" r:id="rId15" imgW="9467739" imgH="4438190" progId="Acrobat.Document.11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F11BF418-9E78-462A-B795-E92397C026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890728" y="2867156"/>
                        <a:ext cx="1196157" cy="5607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D497B0B-F597-4146-BA21-0B6F3EF057E6}"/>
              </a:ext>
            </a:extLst>
          </p:cNvPr>
          <p:cNvGrpSpPr/>
          <p:nvPr/>
        </p:nvGrpSpPr>
        <p:grpSpPr>
          <a:xfrm>
            <a:off x="2280772" y="2852268"/>
            <a:ext cx="506412" cy="590550"/>
            <a:chOff x="3294063" y="1038225"/>
            <a:chExt cx="1090100" cy="1285875"/>
          </a:xfrm>
        </p:grpSpPr>
        <p:sp>
          <p:nvSpPr>
            <p:cNvPr id="106" name="Cylinder 105">
              <a:extLst>
                <a:ext uri="{FF2B5EF4-FFF2-40B4-BE49-F238E27FC236}">
                  <a16:creationId xmlns:a16="http://schemas.microsoft.com/office/drawing/2014/main" id="{21007FDA-C529-4744-B5A9-768DB48BACB1}"/>
                </a:ext>
              </a:extLst>
            </p:cNvPr>
            <p:cNvSpPr/>
            <p:nvPr/>
          </p:nvSpPr>
          <p:spPr>
            <a:xfrm>
              <a:off x="3294064" y="1952625"/>
              <a:ext cx="1090099" cy="371475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endParaRPr lang="en-GB"/>
            </a:p>
          </p:txBody>
        </p:sp>
        <p:sp>
          <p:nvSpPr>
            <p:cNvPr id="107" name="Cylinder 106">
              <a:extLst>
                <a:ext uri="{FF2B5EF4-FFF2-40B4-BE49-F238E27FC236}">
                  <a16:creationId xmlns:a16="http://schemas.microsoft.com/office/drawing/2014/main" id="{AFC20D2C-A874-4466-A395-4F17A2D00B3B}"/>
                </a:ext>
              </a:extLst>
            </p:cNvPr>
            <p:cNvSpPr/>
            <p:nvPr/>
          </p:nvSpPr>
          <p:spPr>
            <a:xfrm>
              <a:off x="3294064" y="1647825"/>
              <a:ext cx="1090099" cy="371475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endParaRPr lang="en-GB"/>
            </a:p>
          </p:txBody>
        </p:sp>
        <p:sp>
          <p:nvSpPr>
            <p:cNvPr id="108" name="Cylinder 107">
              <a:extLst>
                <a:ext uri="{FF2B5EF4-FFF2-40B4-BE49-F238E27FC236}">
                  <a16:creationId xmlns:a16="http://schemas.microsoft.com/office/drawing/2014/main" id="{6EDCD93D-2F44-4ED2-9669-2A57506C12AB}"/>
                </a:ext>
              </a:extLst>
            </p:cNvPr>
            <p:cNvSpPr/>
            <p:nvPr/>
          </p:nvSpPr>
          <p:spPr>
            <a:xfrm>
              <a:off x="3294063" y="1343025"/>
              <a:ext cx="1090099" cy="371475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endParaRPr lang="en-GB"/>
            </a:p>
          </p:txBody>
        </p:sp>
        <p:sp>
          <p:nvSpPr>
            <p:cNvPr id="111" name="Cylinder 110">
              <a:extLst>
                <a:ext uri="{FF2B5EF4-FFF2-40B4-BE49-F238E27FC236}">
                  <a16:creationId xmlns:a16="http://schemas.microsoft.com/office/drawing/2014/main" id="{DCCAD4E8-9901-4D4B-9CB4-D681D71E788E}"/>
                </a:ext>
              </a:extLst>
            </p:cNvPr>
            <p:cNvSpPr/>
            <p:nvPr/>
          </p:nvSpPr>
          <p:spPr>
            <a:xfrm>
              <a:off x="3294063" y="1038225"/>
              <a:ext cx="1090099" cy="371475"/>
            </a:xfrm>
            <a:prstGeom prst="ca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13" name="Picture 112">
            <a:extLst>
              <a:ext uri="{FF2B5EF4-FFF2-40B4-BE49-F238E27FC236}">
                <a16:creationId xmlns:a16="http://schemas.microsoft.com/office/drawing/2014/main" id="{7131955D-2D06-427D-AB3B-94D9E624DFC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797180" y="3006226"/>
            <a:ext cx="1209206" cy="282634"/>
          </a:xfrm>
          <a:prstGeom prst="rect">
            <a:avLst/>
          </a:prstGeom>
        </p:spPr>
      </p:pic>
      <p:pic>
        <p:nvPicPr>
          <p:cNvPr id="115" name="Picture 14" descr="WRDS - NOVA SBE Library">
            <a:extLst>
              <a:ext uri="{FF2B5EF4-FFF2-40B4-BE49-F238E27FC236}">
                <a16:creationId xmlns:a16="http://schemas.microsoft.com/office/drawing/2014/main" id="{3E7492B0-F0EC-49BE-99C2-8AA760268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2830526"/>
            <a:ext cx="951051" cy="63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7" name="Connector: Curved 116">
            <a:extLst>
              <a:ext uri="{FF2B5EF4-FFF2-40B4-BE49-F238E27FC236}">
                <a16:creationId xmlns:a16="http://schemas.microsoft.com/office/drawing/2014/main" id="{FF0D2F80-D56E-495F-A008-B3536CE7BDAE}"/>
              </a:ext>
            </a:extLst>
          </p:cNvPr>
          <p:cNvCxnSpPr>
            <a:cxnSpLocks/>
            <a:stCxn id="71" idx="0"/>
            <a:endCxn id="74" idx="0"/>
          </p:cNvCxnSpPr>
          <p:nvPr/>
        </p:nvCxnSpPr>
        <p:spPr>
          <a:xfrm rot="5400000" flipH="1" flipV="1">
            <a:off x="3271451" y="1832043"/>
            <a:ext cx="12700" cy="1476893"/>
          </a:xfrm>
          <a:prstGeom prst="curvedConnector3">
            <a:avLst>
              <a:gd name="adj1" fmla="val 27692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Curved 118">
            <a:extLst>
              <a:ext uri="{FF2B5EF4-FFF2-40B4-BE49-F238E27FC236}">
                <a16:creationId xmlns:a16="http://schemas.microsoft.com/office/drawing/2014/main" id="{EA5DDECA-5C63-46B6-AE15-C78FF5A128C2}"/>
              </a:ext>
            </a:extLst>
          </p:cNvPr>
          <p:cNvCxnSpPr>
            <a:cxnSpLocks/>
            <a:stCxn id="77" idx="0"/>
            <a:endCxn id="81" idx="0"/>
          </p:cNvCxnSpPr>
          <p:nvPr/>
        </p:nvCxnSpPr>
        <p:spPr>
          <a:xfrm rot="5400000" flipH="1" flipV="1">
            <a:off x="6225237" y="1832043"/>
            <a:ext cx="12700" cy="1476893"/>
          </a:xfrm>
          <a:prstGeom prst="curvedConnector3">
            <a:avLst>
              <a:gd name="adj1" fmla="val 339230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Curved 119">
            <a:extLst>
              <a:ext uri="{FF2B5EF4-FFF2-40B4-BE49-F238E27FC236}">
                <a16:creationId xmlns:a16="http://schemas.microsoft.com/office/drawing/2014/main" id="{8D6A2C98-3F9E-40AD-B0FA-1E08F75BBBC4}"/>
              </a:ext>
            </a:extLst>
          </p:cNvPr>
          <p:cNvCxnSpPr>
            <a:cxnSpLocks/>
            <a:stCxn id="81" idx="0"/>
            <a:endCxn id="84" idx="0"/>
          </p:cNvCxnSpPr>
          <p:nvPr/>
        </p:nvCxnSpPr>
        <p:spPr>
          <a:xfrm rot="5400000" flipH="1" flipV="1">
            <a:off x="7702130" y="1832043"/>
            <a:ext cx="12700" cy="1476893"/>
          </a:xfrm>
          <a:prstGeom prst="curvedConnector3">
            <a:avLst>
              <a:gd name="adj1" fmla="val 27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79EA1D99-4C65-4E63-9B12-FDB59A27EAFA}"/>
              </a:ext>
            </a:extLst>
          </p:cNvPr>
          <p:cNvCxnSpPr>
            <a:cxnSpLocks/>
            <a:stCxn id="91" idx="2"/>
            <a:endCxn id="88" idx="2"/>
          </p:cNvCxnSpPr>
          <p:nvPr/>
        </p:nvCxnSpPr>
        <p:spPr>
          <a:xfrm rot="16200000" flipH="1">
            <a:off x="10655916" y="3992042"/>
            <a:ext cx="12700" cy="1476893"/>
          </a:xfrm>
          <a:prstGeom prst="curvedConnector3">
            <a:avLst>
              <a:gd name="adj1" fmla="val 249230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Curved 127">
            <a:extLst>
              <a:ext uri="{FF2B5EF4-FFF2-40B4-BE49-F238E27FC236}">
                <a16:creationId xmlns:a16="http://schemas.microsoft.com/office/drawing/2014/main" id="{BDFD724F-D62C-4260-A4B2-999F373B096E}"/>
              </a:ext>
            </a:extLst>
          </p:cNvPr>
          <p:cNvCxnSpPr>
            <a:cxnSpLocks/>
            <a:stCxn id="71" idx="0"/>
            <a:endCxn id="77" idx="0"/>
          </p:cNvCxnSpPr>
          <p:nvPr/>
        </p:nvCxnSpPr>
        <p:spPr>
          <a:xfrm rot="5400000" flipH="1" flipV="1">
            <a:off x="4009898" y="1093596"/>
            <a:ext cx="12700" cy="2953786"/>
          </a:xfrm>
          <a:prstGeom prst="curvedConnector3">
            <a:avLst>
              <a:gd name="adj1" fmla="val 609230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Curved 128">
            <a:extLst>
              <a:ext uri="{FF2B5EF4-FFF2-40B4-BE49-F238E27FC236}">
                <a16:creationId xmlns:a16="http://schemas.microsoft.com/office/drawing/2014/main" id="{7BAA6A29-1BDA-487A-8811-3919ED2084D3}"/>
              </a:ext>
            </a:extLst>
          </p:cNvPr>
          <p:cNvCxnSpPr>
            <a:cxnSpLocks/>
            <a:stCxn id="77" idx="0"/>
            <a:endCxn id="87" idx="0"/>
          </p:cNvCxnSpPr>
          <p:nvPr/>
        </p:nvCxnSpPr>
        <p:spPr>
          <a:xfrm rot="5400000" flipH="1" flipV="1">
            <a:off x="8440577" y="-383297"/>
            <a:ext cx="12700" cy="5907572"/>
          </a:xfrm>
          <a:prstGeom prst="curvedConnector3">
            <a:avLst>
              <a:gd name="adj1" fmla="val 893077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Curved 129">
            <a:extLst>
              <a:ext uri="{FF2B5EF4-FFF2-40B4-BE49-F238E27FC236}">
                <a16:creationId xmlns:a16="http://schemas.microsoft.com/office/drawing/2014/main" id="{1CFBF917-9AAD-46FE-A2B0-BBC2F592813D}"/>
              </a:ext>
            </a:extLst>
          </p:cNvPr>
          <p:cNvCxnSpPr>
            <a:cxnSpLocks/>
            <a:stCxn id="2" idx="0"/>
            <a:endCxn id="71" idx="0"/>
          </p:cNvCxnSpPr>
          <p:nvPr/>
        </p:nvCxnSpPr>
        <p:spPr>
          <a:xfrm rot="5400000" flipH="1" flipV="1">
            <a:off x="1794558" y="1832043"/>
            <a:ext cx="12700" cy="1476893"/>
          </a:xfrm>
          <a:prstGeom prst="curvedConnector3">
            <a:avLst>
              <a:gd name="adj1" fmla="val 269998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or: Curved 156">
            <a:extLst>
              <a:ext uri="{FF2B5EF4-FFF2-40B4-BE49-F238E27FC236}">
                <a16:creationId xmlns:a16="http://schemas.microsoft.com/office/drawing/2014/main" id="{CF4F353B-25D9-40D7-981B-24224D57DE20}"/>
              </a:ext>
            </a:extLst>
          </p:cNvPr>
          <p:cNvCxnSpPr>
            <a:cxnSpLocks/>
            <a:stCxn id="71" idx="0"/>
            <a:endCxn id="87" idx="0"/>
          </p:cNvCxnSpPr>
          <p:nvPr/>
        </p:nvCxnSpPr>
        <p:spPr>
          <a:xfrm rot="5400000" flipH="1" flipV="1">
            <a:off x="6962834" y="-1859340"/>
            <a:ext cx="14400" cy="8861358"/>
          </a:xfrm>
          <a:prstGeom prst="curvedConnector3">
            <a:avLst>
              <a:gd name="adj1" fmla="val 108129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2B5C39D-4856-4734-8349-97FC91D97D37}"/>
              </a:ext>
            </a:extLst>
          </p:cNvPr>
          <p:cNvSpPr/>
          <p:nvPr/>
        </p:nvSpPr>
        <p:spPr>
          <a:xfrm>
            <a:off x="1531573" y="2022763"/>
            <a:ext cx="403590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100" dirty="0">
                <a:solidFill>
                  <a:sysClr val="windowText" lastClr="000000"/>
                </a:solidFill>
              </a:rPr>
              <a:t>raw data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FA0C18C-B5CE-4DB3-8905-A27988980EAC}"/>
              </a:ext>
            </a:extLst>
          </p:cNvPr>
          <p:cNvSpPr/>
          <p:nvPr/>
        </p:nvSpPr>
        <p:spPr>
          <a:xfrm>
            <a:off x="2954168" y="2097174"/>
            <a:ext cx="539422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100" dirty="0">
                <a:solidFill>
                  <a:sysClr val="windowText" lastClr="000000"/>
                </a:solidFill>
              </a:rPr>
              <a:t>daily returns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5336645-52AF-437E-9F59-98532C29C03A}"/>
              </a:ext>
            </a:extLst>
          </p:cNvPr>
          <p:cNvSpPr/>
          <p:nvPr/>
        </p:nvSpPr>
        <p:spPr>
          <a:xfrm>
            <a:off x="3639275" y="1676839"/>
            <a:ext cx="568295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100" dirty="0">
                <a:solidFill>
                  <a:sysClr val="windowText" lastClr="000000"/>
                </a:solidFill>
              </a:rPr>
              <a:t>intraday variance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B5CF5169-1648-4AD9-9C6E-D1C328E02695}"/>
              </a:ext>
            </a:extLst>
          </p:cNvPr>
          <p:cNvSpPr/>
          <p:nvPr/>
        </p:nvSpPr>
        <p:spPr>
          <a:xfrm>
            <a:off x="5589617" y="2022299"/>
            <a:ext cx="840679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100" dirty="0">
                <a:solidFill>
                  <a:sysClr val="windowText" lastClr="000000"/>
                </a:solidFill>
              </a:rPr>
              <a:t>idiosyncratic variances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9AF59FF-DCE9-4532-89CB-5A639317B0E3}"/>
              </a:ext>
            </a:extLst>
          </p:cNvPr>
          <p:cNvSpPr/>
          <p:nvPr/>
        </p:nvSpPr>
        <p:spPr>
          <a:xfrm>
            <a:off x="7246520" y="2019836"/>
            <a:ext cx="634351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100" dirty="0">
                <a:solidFill>
                  <a:sysClr val="windowText" lastClr="000000"/>
                </a:solidFill>
              </a:rPr>
              <a:t>VAR residuals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DA84BFC-700A-4548-A578-2FDCEE96E95D}"/>
              </a:ext>
            </a:extLst>
          </p:cNvPr>
          <p:cNvSpPr/>
          <p:nvPr/>
        </p:nvSpPr>
        <p:spPr>
          <a:xfrm>
            <a:off x="10135741" y="4841040"/>
            <a:ext cx="723545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100" dirty="0">
                <a:solidFill>
                  <a:sysClr val="windowText" lastClr="000000"/>
                </a:solidFill>
              </a:rPr>
              <a:t>n</a:t>
            </a:r>
            <a:r>
              <a:rPr lang="en-GB" sz="1100">
                <a:solidFill>
                  <a:sysClr val="windowText" lastClr="000000"/>
                </a:solidFill>
              </a:rPr>
              <a:t>etwork </a:t>
            </a:r>
            <a:r>
              <a:rPr lang="en-GB" sz="1100" dirty="0">
                <a:solidFill>
                  <a:sysClr val="windowText" lastClr="000000"/>
                </a:solidFill>
              </a:rPr>
              <a:t>estimates</a:t>
            </a:r>
          </a:p>
        </p:txBody>
      </p:sp>
      <p:cxnSp>
        <p:nvCxnSpPr>
          <p:cNvPr id="175" name="Connector: Curved 174">
            <a:extLst>
              <a:ext uri="{FF2B5EF4-FFF2-40B4-BE49-F238E27FC236}">
                <a16:creationId xmlns:a16="http://schemas.microsoft.com/office/drawing/2014/main" id="{CE5A468E-1205-400B-8029-90BF49346CF9}"/>
              </a:ext>
            </a:extLst>
          </p:cNvPr>
          <p:cNvCxnSpPr>
            <a:cxnSpLocks/>
            <a:stCxn id="74" idx="2"/>
            <a:endCxn id="79" idx="2"/>
          </p:cNvCxnSpPr>
          <p:nvPr/>
        </p:nvCxnSpPr>
        <p:spPr>
          <a:xfrm rot="16200000" flipH="1">
            <a:off x="4748344" y="3992042"/>
            <a:ext cx="12700" cy="1476893"/>
          </a:xfrm>
          <a:prstGeom prst="curvedConnector3">
            <a:avLst>
              <a:gd name="adj1" fmla="val 27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or: Curved 175">
            <a:extLst>
              <a:ext uri="{FF2B5EF4-FFF2-40B4-BE49-F238E27FC236}">
                <a16:creationId xmlns:a16="http://schemas.microsoft.com/office/drawing/2014/main" id="{B8C14BD2-2EF2-4939-9694-BB2CC2645589}"/>
              </a:ext>
            </a:extLst>
          </p:cNvPr>
          <p:cNvCxnSpPr>
            <a:cxnSpLocks/>
            <a:stCxn id="75" idx="2"/>
            <a:endCxn id="87" idx="2"/>
          </p:cNvCxnSpPr>
          <p:nvPr/>
        </p:nvCxnSpPr>
        <p:spPr>
          <a:xfrm rot="16200000" flipH="1">
            <a:off x="7702130" y="1038256"/>
            <a:ext cx="12700" cy="7384465"/>
          </a:xfrm>
          <a:prstGeom prst="curvedConnector3">
            <a:avLst>
              <a:gd name="adj1" fmla="val 1190768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: Curved 176">
            <a:extLst>
              <a:ext uri="{FF2B5EF4-FFF2-40B4-BE49-F238E27FC236}">
                <a16:creationId xmlns:a16="http://schemas.microsoft.com/office/drawing/2014/main" id="{5948099E-2939-4120-97DD-A9EAFB9EDB04}"/>
              </a:ext>
            </a:extLst>
          </p:cNvPr>
          <p:cNvCxnSpPr>
            <a:cxnSpLocks/>
            <a:stCxn id="85" idx="2"/>
            <a:endCxn id="91" idx="2"/>
          </p:cNvCxnSpPr>
          <p:nvPr/>
        </p:nvCxnSpPr>
        <p:spPr>
          <a:xfrm rot="16200000" flipH="1">
            <a:off x="9179023" y="3992042"/>
            <a:ext cx="12700" cy="1476893"/>
          </a:xfrm>
          <a:prstGeom prst="curvedConnector3">
            <a:avLst>
              <a:gd name="adj1" fmla="val 290767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Curved 177">
            <a:extLst>
              <a:ext uri="{FF2B5EF4-FFF2-40B4-BE49-F238E27FC236}">
                <a16:creationId xmlns:a16="http://schemas.microsoft.com/office/drawing/2014/main" id="{7CCBCFAF-4634-450D-A1CC-8120E30A830B}"/>
              </a:ext>
            </a:extLst>
          </p:cNvPr>
          <p:cNvCxnSpPr>
            <a:cxnSpLocks/>
            <a:stCxn id="82" idx="2"/>
            <a:endCxn id="91" idx="2"/>
          </p:cNvCxnSpPr>
          <p:nvPr/>
        </p:nvCxnSpPr>
        <p:spPr>
          <a:xfrm rot="16200000" flipH="1">
            <a:off x="8440577" y="3253596"/>
            <a:ext cx="12700" cy="2953786"/>
          </a:xfrm>
          <a:prstGeom prst="curvedConnector3">
            <a:avLst>
              <a:gd name="adj1" fmla="val 803076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7E229DB2-E6BA-475B-9F65-E1FF900188CC}"/>
              </a:ext>
            </a:extLst>
          </p:cNvPr>
          <p:cNvSpPr/>
          <p:nvPr/>
        </p:nvSpPr>
        <p:spPr>
          <a:xfrm>
            <a:off x="3851963" y="4827446"/>
            <a:ext cx="529677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100" dirty="0">
                <a:solidFill>
                  <a:sysClr val="windowText" lastClr="000000"/>
                </a:solidFill>
              </a:rPr>
              <a:t>betas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E6BB9A31-DAB3-4940-8796-557394A401E6}"/>
              </a:ext>
            </a:extLst>
          </p:cNvPr>
          <p:cNvSpPr/>
          <p:nvPr/>
        </p:nvSpPr>
        <p:spPr>
          <a:xfrm>
            <a:off x="8658437" y="4823123"/>
            <a:ext cx="770713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100" dirty="0">
                <a:solidFill>
                  <a:sysClr val="windowText" lastClr="000000"/>
                </a:solidFill>
              </a:rPr>
              <a:t>covariance estimates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266C8850-492C-4AAD-A3F8-3D70CB9F29AA}"/>
              </a:ext>
            </a:extLst>
          </p:cNvPr>
          <p:cNvSpPr/>
          <p:nvPr/>
        </p:nvSpPr>
        <p:spPr>
          <a:xfrm>
            <a:off x="6774381" y="4856934"/>
            <a:ext cx="792000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100" dirty="0">
                <a:solidFill>
                  <a:sysClr val="windowText" lastClr="000000"/>
                </a:solidFill>
              </a:rPr>
              <a:t>VAR coefficients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07458B4C-0117-445B-8B36-F46E62341C43}"/>
              </a:ext>
            </a:extLst>
          </p:cNvPr>
          <p:cNvSpPr/>
          <p:nvPr/>
        </p:nvSpPr>
        <p:spPr>
          <a:xfrm>
            <a:off x="6096442" y="963468"/>
            <a:ext cx="1454072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100" dirty="0">
                <a:solidFill>
                  <a:sysClr val="windowText" lastClr="000000"/>
                </a:solidFill>
              </a:rPr>
              <a:t>prices &amp; fundamentals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0C5D627C-0539-45D5-8EEA-EB16BCD81A61}"/>
              </a:ext>
            </a:extLst>
          </p:cNvPr>
          <p:cNvSpPr/>
          <p:nvPr/>
        </p:nvSpPr>
        <p:spPr>
          <a:xfrm rot="16200000">
            <a:off x="-657582" y="3471244"/>
            <a:ext cx="1619994" cy="216000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b="1" dirty="0">
                <a:solidFill>
                  <a:sysClr val="windowText" lastClr="000000"/>
                </a:solidFill>
              </a:rPr>
              <a:t>P R O C E S </a:t>
            </a:r>
            <a:r>
              <a:rPr lang="en-GB" sz="1100" b="1" dirty="0" err="1">
                <a:solidFill>
                  <a:sysClr val="windowText" lastClr="000000"/>
                </a:solidFill>
              </a:rPr>
              <a:t>S</a:t>
            </a:r>
            <a:r>
              <a:rPr lang="en-GB" sz="1100" b="1" dirty="0">
                <a:solidFill>
                  <a:sysClr val="windowText" lastClr="000000"/>
                </a:solidFill>
              </a:rPr>
              <a:t> I N G</a:t>
            </a:r>
          </a:p>
        </p:txBody>
      </p:sp>
    </p:spTree>
    <p:extLst>
      <p:ext uri="{BB962C8B-B14F-4D97-AF65-F5344CB8AC3E}">
        <p14:creationId xmlns:p14="http://schemas.microsoft.com/office/powerpoint/2010/main" val="4254328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47A72336-6420-4435-94A6-5460264222B1}"/>
              </a:ext>
            </a:extLst>
          </p:cNvPr>
          <p:cNvCxnSpPr>
            <a:cxnSpLocks/>
          </p:cNvCxnSpPr>
          <p:nvPr/>
        </p:nvCxnSpPr>
        <p:spPr>
          <a:xfrm flipH="1">
            <a:off x="3272686" y="950489"/>
            <a:ext cx="0" cy="540000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BBF300E-B07E-441D-966B-903D42C8469D}"/>
              </a:ext>
            </a:extLst>
          </p:cNvPr>
          <p:cNvCxnSpPr>
            <a:cxnSpLocks/>
          </p:cNvCxnSpPr>
          <p:nvPr/>
        </p:nvCxnSpPr>
        <p:spPr>
          <a:xfrm flipH="1">
            <a:off x="4750100" y="950489"/>
            <a:ext cx="0" cy="540000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179341A-8E3B-47E8-800F-3E690D624BA8}"/>
              </a:ext>
            </a:extLst>
          </p:cNvPr>
          <p:cNvCxnSpPr>
            <a:cxnSpLocks/>
          </p:cNvCxnSpPr>
          <p:nvPr/>
        </p:nvCxnSpPr>
        <p:spPr>
          <a:xfrm flipH="1">
            <a:off x="6227514" y="950489"/>
            <a:ext cx="0" cy="540000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947895C8-0532-4ECE-B09E-E60162C31C2C}"/>
              </a:ext>
            </a:extLst>
          </p:cNvPr>
          <p:cNvCxnSpPr>
            <a:cxnSpLocks/>
          </p:cNvCxnSpPr>
          <p:nvPr/>
        </p:nvCxnSpPr>
        <p:spPr>
          <a:xfrm flipH="1">
            <a:off x="7704928" y="950489"/>
            <a:ext cx="0" cy="540000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7BA934F-FBC1-4493-99E5-4EDA6F85BE37}"/>
              </a:ext>
            </a:extLst>
          </p:cNvPr>
          <p:cNvCxnSpPr>
            <a:cxnSpLocks/>
          </p:cNvCxnSpPr>
          <p:nvPr/>
        </p:nvCxnSpPr>
        <p:spPr>
          <a:xfrm flipH="1">
            <a:off x="9182342" y="950489"/>
            <a:ext cx="0" cy="540000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08B87A9F-4408-41B9-B52F-7EA81CF7ABDA}"/>
              </a:ext>
            </a:extLst>
          </p:cNvPr>
          <p:cNvCxnSpPr>
            <a:cxnSpLocks/>
          </p:cNvCxnSpPr>
          <p:nvPr/>
        </p:nvCxnSpPr>
        <p:spPr>
          <a:xfrm flipH="1">
            <a:off x="10659756" y="950489"/>
            <a:ext cx="0" cy="540000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4177BD2-90E4-4D77-AFA2-7BA77FD008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1453122"/>
              </p:ext>
            </p:extLst>
          </p:nvPr>
        </p:nvGraphicFramePr>
        <p:xfrm>
          <a:off x="440949" y="-327790"/>
          <a:ext cx="11717134" cy="1484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7E66DBE-E2CA-4411-A5A0-8F342EC6693B}"/>
              </a:ext>
            </a:extLst>
          </p:cNvPr>
          <p:cNvCxnSpPr/>
          <p:nvPr/>
        </p:nvCxnSpPr>
        <p:spPr>
          <a:xfrm>
            <a:off x="-9525" y="849904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75E9C8-1515-44A9-AFF7-294154458A47}"/>
              </a:ext>
            </a:extLst>
          </p:cNvPr>
          <p:cNvCxnSpPr>
            <a:cxnSpLocks/>
          </p:cNvCxnSpPr>
          <p:nvPr/>
        </p:nvCxnSpPr>
        <p:spPr>
          <a:xfrm flipH="1">
            <a:off x="1795272" y="950489"/>
            <a:ext cx="0" cy="540000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B4B10690-8A82-4458-9014-FCA3E070911D}"/>
              </a:ext>
            </a:extLst>
          </p:cNvPr>
          <p:cNvSpPr/>
          <p:nvPr/>
        </p:nvSpPr>
        <p:spPr>
          <a:xfrm rot="16200000">
            <a:off x="-668078" y="1652486"/>
            <a:ext cx="1619994" cy="216000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A T A</a:t>
            </a:r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F6508D1A-120F-4FA0-A7D6-A28CA2A03B98}"/>
              </a:ext>
            </a:extLst>
          </p:cNvPr>
          <p:cNvSpPr/>
          <p:nvPr/>
        </p:nvSpPr>
        <p:spPr>
          <a:xfrm rot="16200000">
            <a:off x="-659568" y="5431648"/>
            <a:ext cx="1618316" cy="216000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S T I M A T E S</a:t>
            </a:r>
          </a:p>
        </p:txBody>
      </p:sp>
      <p:sp>
        <p:nvSpPr>
          <p:cNvPr id="1046" name="Right Brace 1045">
            <a:extLst>
              <a:ext uri="{FF2B5EF4-FFF2-40B4-BE49-F238E27FC236}">
                <a16:creationId xmlns:a16="http://schemas.microsoft.com/office/drawing/2014/main" id="{B9BDB774-7CD6-4F55-9103-1B1BBCBAB686}"/>
              </a:ext>
            </a:extLst>
          </p:cNvPr>
          <p:cNvSpPr/>
          <p:nvPr/>
        </p:nvSpPr>
        <p:spPr>
          <a:xfrm rot="5400000">
            <a:off x="1739331" y="5081412"/>
            <a:ext cx="108000" cy="288000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BF5E4F9C-951B-4C41-BD5F-55178686CC93}"/>
              </a:ext>
            </a:extLst>
          </p:cNvPr>
          <p:cNvSpPr/>
          <p:nvPr/>
        </p:nvSpPr>
        <p:spPr>
          <a:xfrm>
            <a:off x="1234764" y="6597026"/>
            <a:ext cx="1105657" cy="216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sampling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B20F920-423C-4006-A351-A967C7118B2A}"/>
              </a:ext>
            </a:extLst>
          </p:cNvPr>
          <p:cNvSpPr/>
          <p:nvPr/>
        </p:nvSpPr>
        <p:spPr>
          <a:xfrm>
            <a:off x="7720208" y="6592473"/>
            <a:ext cx="1450888" cy="216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Estimation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3725F490-2FF3-45B5-B59F-B4CA98C573D7}"/>
              </a:ext>
            </a:extLst>
          </p:cNvPr>
          <p:cNvSpPr/>
          <p:nvPr/>
        </p:nvSpPr>
        <p:spPr>
          <a:xfrm>
            <a:off x="4215095" y="6592473"/>
            <a:ext cx="1084991" cy="216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endParaRPr lang="en-GB" sz="11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B43B5E13-3CF2-4DB4-8741-F4D55E8FA00A}"/>
              </a:ext>
            </a:extLst>
          </p:cNvPr>
          <p:cNvSpPr/>
          <p:nvPr/>
        </p:nvSpPr>
        <p:spPr>
          <a:xfrm>
            <a:off x="10859288" y="6592473"/>
            <a:ext cx="1084991" cy="216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2D662BE-62DA-4A61-B86B-A7DF00975784}"/>
              </a:ext>
            </a:extLst>
          </p:cNvPr>
          <p:cNvCxnSpPr>
            <a:cxnSpLocks/>
          </p:cNvCxnSpPr>
          <p:nvPr/>
        </p:nvCxnSpPr>
        <p:spPr>
          <a:xfrm flipH="1">
            <a:off x="317858" y="950489"/>
            <a:ext cx="0" cy="540000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AD0DFAA4-EEBE-4D5F-8717-B37E5D1FE61B}"/>
              </a:ext>
            </a:extLst>
          </p:cNvPr>
          <p:cNvGrpSpPr/>
          <p:nvPr/>
        </p:nvGrpSpPr>
        <p:grpSpPr>
          <a:xfrm>
            <a:off x="426112" y="2570489"/>
            <a:ext cx="1260000" cy="2160000"/>
            <a:chOff x="390944" y="2854400"/>
            <a:chExt cx="1260000" cy="2160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BE23AAC-C227-40EC-932C-F7EA730F47FB}"/>
                </a:ext>
              </a:extLst>
            </p:cNvPr>
            <p:cNvSpPr/>
            <p:nvPr/>
          </p:nvSpPr>
          <p:spPr>
            <a:xfrm>
              <a:off x="390944" y="2854400"/>
              <a:ext cx="1260000" cy="21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6C86ADD-7F38-406C-B8B1-68D3F98F99A0}"/>
                </a:ext>
              </a:extLst>
            </p:cNvPr>
            <p:cNvSpPr/>
            <p:nvPr/>
          </p:nvSpPr>
          <p:spPr>
            <a:xfrm>
              <a:off x="390944" y="3934400"/>
              <a:ext cx="1260000" cy="10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rtlCol="0" anchor="t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CRSP daily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10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Compustat</a:t>
              </a:r>
              <a:r>
                <a:rPr lang="en-GB" sz="11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fundamentals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GB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708AB6D-CE5A-4617-BC49-361C493FA701}"/>
              </a:ext>
            </a:extLst>
          </p:cNvPr>
          <p:cNvCxnSpPr>
            <a:cxnSpLocks/>
          </p:cNvCxnSpPr>
          <p:nvPr/>
        </p:nvCxnSpPr>
        <p:spPr>
          <a:xfrm flipH="1">
            <a:off x="12137173" y="950489"/>
            <a:ext cx="0" cy="540000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ACB9AA9-A4F0-40F4-B00D-9ACD9C5B57CA}"/>
              </a:ext>
            </a:extLst>
          </p:cNvPr>
          <p:cNvGrpSpPr/>
          <p:nvPr/>
        </p:nvGrpSpPr>
        <p:grpSpPr>
          <a:xfrm>
            <a:off x="1903005" y="2570489"/>
            <a:ext cx="1260000" cy="2160000"/>
            <a:chOff x="390944" y="2854400"/>
            <a:chExt cx="1260000" cy="21600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4B90705-7859-4350-A04A-7ADEC7E5C802}"/>
                </a:ext>
              </a:extLst>
            </p:cNvPr>
            <p:cNvSpPr/>
            <p:nvPr/>
          </p:nvSpPr>
          <p:spPr>
            <a:xfrm>
              <a:off x="390944" y="2854400"/>
              <a:ext cx="1260000" cy="21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04E34EA-62CA-4A1E-8706-0CCFE6671D06}"/>
                </a:ext>
              </a:extLst>
            </p:cNvPr>
            <p:cNvSpPr/>
            <p:nvPr/>
          </p:nvSpPr>
          <p:spPr>
            <a:xfrm>
              <a:off x="390944" y="3934400"/>
              <a:ext cx="1260000" cy="10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rtlCol="0" anchor="t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100 largest by market capitalisation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E0868B4-978F-4401-BFDB-EEFCFA8B91DB}"/>
              </a:ext>
            </a:extLst>
          </p:cNvPr>
          <p:cNvGrpSpPr/>
          <p:nvPr/>
        </p:nvGrpSpPr>
        <p:grpSpPr>
          <a:xfrm>
            <a:off x="3379898" y="2570489"/>
            <a:ext cx="1260000" cy="2160000"/>
            <a:chOff x="390944" y="2854400"/>
            <a:chExt cx="1260000" cy="216000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9118DA1-9F4C-48DE-9CAD-D4056048DD65}"/>
                </a:ext>
              </a:extLst>
            </p:cNvPr>
            <p:cNvSpPr/>
            <p:nvPr/>
          </p:nvSpPr>
          <p:spPr>
            <a:xfrm>
              <a:off x="390944" y="2854400"/>
              <a:ext cx="1260000" cy="21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13892D9-30BF-4E79-A43A-B624C31134B4}"/>
                </a:ext>
              </a:extLst>
            </p:cNvPr>
            <p:cNvSpPr/>
            <p:nvPr/>
          </p:nvSpPr>
          <p:spPr>
            <a:xfrm>
              <a:off x="390944" y="3934400"/>
              <a:ext cx="1260000" cy="10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rtlCol="0" anchor="t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CAPM timeseries regressions (OLS)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A6F00AD-927B-4681-B398-A477E0D30C69}"/>
              </a:ext>
            </a:extLst>
          </p:cNvPr>
          <p:cNvGrpSpPr/>
          <p:nvPr/>
        </p:nvGrpSpPr>
        <p:grpSpPr>
          <a:xfrm>
            <a:off x="4856791" y="2570489"/>
            <a:ext cx="1260000" cy="2160000"/>
            <a:chOff x="390944" y="2854400"/>
            <a:chExt cx="1260000" cy="2160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A80523B-D75E-4905-9478-A517F8AE84C6}"/>
                </a:ext>
              </a:extLst>
            </p:cNvPr>
            <p:cNvSpPr/>
            <p:nvPr/>
          </p:nvSpPr>
          <p:spPr>
            <a:xfrm>
              <a:off x="390944" y="2854400"/>
              <a:ext cx="1260000" cy="21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32BA010-5BCE-4C36-9A48-261A5210603C}"/>
                </a:ext>
              </a:extLst>
            </p:cNvPr>
            <p:cNvSpPr/>
            <p:nvPr/>
          </p:nvSpPr>
          <p:spPr>
            <a:xfrm>
              <a:off x="390944" y="3934400"/>
              <a:ext cx="1260000" cy="10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rtlCol="0" anchor="t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Stock-Watson decomposition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80E4DF1-7945-4513-A72A-FAF771D9FF58}"/>
              </a:ext>
            </a:extLst>
          </p:cNvPr>
          <p:cNvGrpSpPr/>
          <p:nvPr/>
        </p:nvGrpSpPr>
        <p:grpSpPr>
          <a:xfrm>
            <a:off x="6333684" y="2570489"/>
            <a:ext cx="1260000" cy="2160000"/>
            <a:chOff x="390944" y="2854400"/>
            <a:chExt cx="1260000" cy="216000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FDA2C84-E57C-44F9-B857-8F2E0857DD22}"/>
                </a:ext>
              </a:extLst>
            </p:cNvPr>
            <p:cNvSpPr/>
            <p:nvPr/>
          </p:nvSpPr>
          <p:spPr>
            <a:xfrm>
              <a:off x="390944" y="2854400"/>
              <a:ext cx="1260000" cy="21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0E72068-DD68-4E5D-BD0E-A0589E984EA0}"/>
                </a:ext>
              </a:extLst>
            </p:cNvPr>
            <p:cNvSpPr/>
            <p:nvPr/>
          </p:nvSpPr>
          <p:spPr>
            <a:xfrm>
              <a:off x="390944" y="3934400"/>
              <a:ext cx="1260000" cy="10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rtlCol="0" anchor="t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Adaptive Elastic Net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12-fold cross-validation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E2B89C5-F888-49D2-9B5A-35670CF9C6D1}"/>
              </a:ext>
            </a:extLst>
          </p:cNvPr>
          <p:cNvGrpSpPr/>
          <p:nvPr/>
        </p:nvGrpSpPr>
        <p:grpSpPr>
          <a:xfrm>
            <a:off x="7810577" y="2570489"/>
            <a:ext cx="1260000" cy="2160000"/>
            <a:chOff x="390944" y="2854400"/>
            <a:chExt cx="1260000" cy="216000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B4A7321-C760-4F28-AB7A-1A830A705E2E}"/>
                </a:ext>
              </a:extLst>
            </p:cNvPr>
            <p:cNvSpPr/>
            <p:nvPr/>
          </p:nvSpPr>
          <p:spPr>
            <a:xfrm>
              <a:off x="390944" y="2854400"/>
              <a:ext cx="1260000" cy="21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25A527F-B423-44E8-9367-419C3964E39D}"/>
                </a:ext>
              </a:extLst>
            </p:cNvPr>
            <p:cNvSpPr/>
            <p:nvPr/>
          </p:nvSpPr>
          <p:spPr>
            <a:xfrm>
              <a:off x="390944" y="3934400"/>
              <a:ext cx="1260000" cy="10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rtlCol="0" anchor="t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Adaptive threshold estimation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12-fold cross-validation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89AB7D1-47A1-422F-8CFA-C9EA79D90CB6}"/>
              </a:ext>
            </a:extLst>
          </p:cNvPr>
          <p:cNvGrpSpPr/>
          <p:nvPr/>
        </p:nvGrpSpPr>
        <p:grpSpPr>
          <a:xfrm>
            <a:off x="10764363" y="2570489"/>
            <a:ext cx="1260000" cy="2160000"/>
            <a:chOff x="390944" y="2854400"/>
            <a:chExt cx="1260000" cy="216000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96D1F8D-DE5A-4E83-8B31-E20C9249AA39}"/>
                </a:ext>
              </a:extLst>
            </p:cNvPr>
            <p:cNvSpPr/>
            <p:nvPr/>
          </p:nvSpPr>
          <p:spPr>
            <a:xfrm>
              <a:off x="390944" y="2854400"/>
              <a:ext cx="1260000" cy="21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4EF23C6-5864-43AF-8383-D2DCB29CB862}"/>
                </a:ext>
              </a:extLst>
            </p:cNvPr>
            <p:cNvSpPr/>
            <p:nvPr/>
          </p:nvSpPr>
          <p:spPr>
            <a:xfrm>
              <a:off x="390944" y="3934400"/>
              <a:ext cx="1260000" cy="10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rtlCol="0" anchor="t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Forecast assessment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Asset pricing tests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2AEA004-9D59-49F8-AD07-E4D17A2DFE54}"/>
              </a:ext>
            </a:extLst>
          </p:cNvPr>
          <p:cNvGrpSpPr/>
          <p:nvPr/>
        </p:nvGrpSpPr>
        <p:grpSpPr>
          <a:xfrm>
            <a:off x="9287470" y="2570489"/>
            <a:ext cx="1260000" cy="2160000"/>
            <a:chOff x="390944" y="2854400"/>
            <a:chExt cx="1260000" cy="216000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9809826-9801-4E99-AA45-E06739461BE8}"/>
                </a:ext>
              </a:extLst>
            </p:cNvPr>
            <p:cNvSpPr/>
            <p:nvPr/>
          </p:nvSpPr>
          <p:spPr>
            <a:xfrm>
              <a:off x="390944" y="2854400"/>
              <a:ext cx="1260000" cy="21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AD13BEC-0536-4A15-A149-5982B04D58D3}"/>
                </a:ext>
              </a:extLst>
            </p:cNvPr>
            <p:cNvSpPr/>
            <p:nvPr/>
          </p:nvSpPr>
          <p:spPr>
            <a:xfrm>
              <a:off x="390944" y="3934400"/>
              <a:ext cx="1260000" cy="10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rtlCol="0" anchor="t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Forecast error variance decomposition</a:t>
              </a:r>
            </a:p>
          </p:txBody>
        </p:sp>
      </p:grpSp>
      <p:sp>
        <p:nvSpPr>
          <p:cNvPr id="92" name="Right Brace 91">
            <a:extLst>
              <a:ext uri="{FF2B5EF4-FFF2-40B4-BE49-F238E27FC236}">
                <a16:creationId xmlns:a16="http://schemas.microsoft.com/office/drawing/2014/main" id="{A15074C8-5458-45AB-AE0D-8489D7CDBB76}"/>
              </a:ext>
            </a:extLst>
          </p:cNvPr>
          <p:cNvSpPr/>
          <p:nvPr/>
        </p:nvSpPr>
        <p:spPr>
          <a:xfrm rot="5400000">
            <a:off x="4701417" y="5081412"/>
            <a:ext cx="108000" cy="288000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Right Brace 94">
            <a:extLst>
              <a:ext uri="{FF2B5EF4-FFF2-40B4-BE49-F238E27FC236}">
                <a16:creationId xmlns:a16="http://schemas.microsoft.com/office/drawing/2014/main" id="{D7059972-2821-49CC-8909-EDDB4B697A65}"/>
              </a:ext>
            </a:extLst>
          </p:cNvPr>
          <p:cNvSpPr/>
          <p:nvPr/>
        </p:nvSpPr>
        <p:spPr>
          <a:xfrm rot="5400000">
            <a:off x="8383503" y="4361412"/>
            <a:ext cx="108000" cy="432000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Right Brace 95">
            <a:extLst>
              <a:ext uri="{FF2B5EF4-FFF2-40B4-BE49-F238E27FC236}">
                <a16:creationId xmlns:a16="http://schemas.microsoft.com/office/drawing/2014/main" id="{7D674F33-466A-415E-A0A7-1AE2C1B1F81D}"/>
              </a:ext>
            </a:extLst>
          </p:cNvPr>
          <p:cNvSpPr/>
          <p:nvPr/>
        </p:nvSpPr>
        <p:spPr>
          <a:xfrm rot="5400000">
            <a:off x="11345589" y="5801412"/>
            <a:ext cx="108000" cy="144000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7" name="Object 96">
            <a:extLst>
              <a:ext uri="{FF2B5EF4-FFF2-40B4-BE49-F238E27FC236}">
                <a16:creationId xmlns:a16="http://schemas.microsoft.com/office/drawing/2014/main" id="{64B8887C-7943-4CB4-932D-A2016FCB47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5281247"/>
              </p:ext>
            </p:extLst>
          </p:nvPr>
        </p:nvGraphicFramePr>
        <p:xfrm>
          <a:off x="7901140" y="2710855"/>
          <a:ext cx="1089024" cy="873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Acrobat Document" r:id="rId9" imgW="5771669" imgH="4629150" progId="Acrobat.Document.11">
                  <p:embed/>
                </p:oleObj>
              </mc:Choice>
              <mc:Fallback>
                <p:oleObj name="Acrobat Document" r:id="rId9" imgW="5771669" imgH="4629150" progId="Acrobat.Document.11">
                  <p:embed/>
                  <p:pic>
                    <p:nvPicPr>
                      <p:cNvPr id="97" name="Object 96">
                        <a:extLst>
                          <a:ext uri="{FF2B5EF4-FFF2-40B4-BE49-F238E27FC236}">
                            <a16:creationId xmlns:a16="http://schemas.microsoft.com/office/drawing/2014/main" id="{64B8887C-7943-4CB4-932D-A2016FCB47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901140" y="2710855"/>
                        <a:ext cx="1089024" cy="8733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Object 100">
            <a:extLst>
              <a:ext uri="{FF2B5EF4-FFF2-40B4-BE49-F238E27FC236}">
                <a16:creationId xmlns:a16="http://schemas.microsoft.com/office/drawing/2014/main" id="{1C2F13D7-1BFC-4E3B-92A5-60760466D5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187818"/>
              </p:ext>
            </p:extLst>
          </p:nvPr>
        </p:nvGraphicFramePr>
        <p:xfrm>
          <a:off x="6421708" y="2715842"/>
          <a:ext cx="1089024" cy="863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Acrobat Document" r:id="rId11" imgW="5838548" imgH="4629150" progId="Acrobat.Document.11">
                  <p:embed/>
                </p:oleObj>
              </mc:Choice>
              <mc:Fallback>
                <p:oleObj name="Acrobat Document" r:id="rId11" imgW="5838548" imgH="4629150" progId="Acrobat.Document.11">
                  <p:embed/>
                  <p:pic>
                    <p:nvPicPr>
                      <p:cNvPr id="101" name="Object 100">
                        <a:extLst>
                          <a:ext uri="{FF2B5EF4-FFF2-40B4-BE49-F238E27FC236}">
                            <a16:creationId xmlns:a16="http://schemas.microsoft.com/office/drawing/2014/main" id="{1C2F13D7-1BFC-4E3B-92A5-60760466D5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421708" y="2715842"/>
                        <a:ext cx="1089024" cy="863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" name="Picture 101" descr="Chart&#10;&#10;Description automatically generated">
            <a:extLst>
              <a:ext uri="{FF2B5EF4-FFF2-40B4-BE49-F238E27FC236}">
                <a16:creationId xmlns:a16="http://schemas.microsoft.com/office/drawing/2014/main" id="{1DE47BBC-66FC-412C-8B86-6078520EC63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069" y="2815340"/>
            <a:ext cx="1209959" cy="664406"/>
          </a:xfrm>
          <a:prstGeom prst="rect">
            <a:avLst/>
          </a:prstGeom>
        </p:spPr>
      </p:pic>
      <p:pic>
        <p:nvPicPr>
          <p:cNvPr id="103" name="Picture 4" descr="How CAPM relates with the risk and return - BBALectures">
            <a:extLst>
              <a:ext uri="{FF2B5EF4-FFF2-40B4-BE49-F238E27FC236}">
                <a16:creationId xmlns:a16="http://schemas.microsoft.com/office/drawing/2014/main" id="{017F9B57-4264-4B5A-B602-84A2BE7651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0" t="17278" r="12007" b="12562"/>
          <a:stretch/>
        </p:blipFill>
        <p:spPr bwMode="auto">
          <a:xfrm>
            <a:off x="3467257" y="2789753"/>
            <a:ext cx="1090099" cy="71558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4" name="Object 103">
            <a:extLst>
              <a:ext uri="{FF2B5EF4-FFF2-40B4-BE49-F238E27FC236}">
                <a16:creationId xmlns:a16="http://schemas.microsoft.com/office/drawing/2014/main" id="{5D7163C9-B442-46BD-A7C2-737C3BCA62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7201945"/>
              </p:ext>
            </p:extLst>
          </p:nvPr>
        </p:nvGraphicFramePr>
        <p:xfrm>
          <a:off x="4890728" y="2867156"/>
          <a:ext cx="1196157" cy="560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Acrobat Document" r:id="rId15" imgW="9467739" imgH="4438190" progId="Acrobat.Document.11">
                  <p:embed/>
                </p:oleObj>
              </mc:Choice>
              <mc:Fallback>
                <p:oleObj name="Acrobat Document" r:id="rId15" imgW="9467739" imgH="4438190" progId="Acrobat.Document.11">
                  <p:embed/>
                  <p:pic>
                    <p:nvPicPr>
                      <p:cNvPr id="104" name="Object 103">
                        <a:extLst>
                          <a:ext uri="{FF2B5EF4-FFF2-40B4-BE49-F238E27FC236}">
                            <a16:creationId xmlns:a16="http://schemas.microsoft.com/office/drawing/2014/main" id="{5D7163C9-B442-46BD-A7C2-737C3BCA62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890728" y="2867156"/>
                        <a:ext cx="1196157" cy="5607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D497B0B-F597-4146-BA21-0B6F3EF057E6}"/>
              </a:ext>
            </a:extLst>
          </p:cNvPr>
          <p:cNvGrpSpPr/>
          <p:nvPr/>
        </p:nvGrpSpPr>
        <p:grpSpPr>
          <a:xfrm>
            <a:off x="2280772" y="2852268"/>
            <a:ext cx="506412" cy="590550"/>
            <a:chOff x="3294063" y="1038225"/>
            <a:chExt cx="1090100" cy="1285875"/>
          </a:xfrm>
        </p:grpSpPr>
        <p:sp>
          <p:nvSpPr>
            <p:cNvPr id="106" name="Cylinder 105">
              <a:extLst>
                <a:ext uri="{FF2B5EF4-FFF2-40B4-BE49-F238E27FC236}">
                  <a16:creationId xmlns:a16="http://schemas.microsoft.com/office/drawing/2014/main" id="{21007FDA-C529-4744-B5A9-768DB48BACB1}"/>
                </a:ext>
              </a:extLst>
            </p:cNvPr>
            <p:cNvSpPr/>
            <p:nvPr/>
          </p:nvSpPr>
          <p:spPr>
            <a:xfrm>
              <a:off x="3294064" y="1952625"/>
              <a:ext cx="1090099" cy="371475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Cylinder 106">
              <a:extLst>
                <a:ext uri="{FF2B5EF4-FFF2-40B4-BE49-F238E27FC236}">
                  <a16:creationId xmlns:a16="http://schemas.microsoft.com/office/drawing/2014/main" id="{AFC20D2C-A874-4466-A395-4F17A2D00B3B}"/>
                </a:ext>
              </a:extLst>
            </p:cNvPr>
            <p:cNvSpPr/>
            <p:nvPr/>
          </p:nvSpPr>
          <p:spPr>
            <a:xfrm>
              <a:off x="3294064" y="1647825"/>
              <a:ext cx="1090099" cy="371475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Cylinder 107">
              <a:extLst>
                <a:ext uri="{FF2B5EF4-FFF2-40B4-BE49-F238E27FC236}">
                  <a16:creationId xmlns:a16="http://schemas.microsoft.com/office/drawing/2014/main" id="{6EDCD93D-2F44-4ED2-9669-2A57506C12AB}"/>
                </a:ext>
              </a:extLst>
            </p:cNvPr>
            <p:cNvSpPr/>
            <p:nvPr/>
          </p:nvSpPr>
          <p:spPr>
            <a:xfrm>
              <a:off x="3294063" y="1343025"/>
              <a:ext cx="1090099" cy="371475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Cylinder 110">
              <a:extLst>
                <a:ext uri="{FF2B5EF4-FFF2-40B4-BE49-F238E27FC236}">
                  <a16:creationId xmlns:a16="http://schemas.microsoft.com/office/drawing/2014/main" id="{DCCAD4E8-9901-4D4B-9CB4-D681D71E788E}"/>
                </a:ext>
              </a:extLst>
            </p:cNvPr>
            <p:cNvSpPr/>
            <p:nvPr/>
          </p:nvSpPr>
          <p:spPr>
            <a:xfrm>
              <a:off x="3294063" y="1038225"/>
              <a:ext cx="1090099" cy="371475"/>
            </a:xfrm>
            <a:prstGeom prst="ca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13" name="Picture 112">
            <a:extLst>
              <a:ext uri="{FF2B5EF4-FFF2-40B4-BE49-F238E27FC236}">
                <a16:creationId xmlns:a16="http://schemas.microsoft.com/office/drawing/2014/main" id="{7131955D-2D06-427D-AB3B-94D9E624DFC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797180" y="3006226"/>
            <a:ext cx="1209206" cy="282634"/>
          </a:xfrm>
          <a:prstGeom prst="rect">
            <a:avLst/>
          </a:prstGeom>
        </p:spPr>
      </p:pic>
      <p:pic>
        <p:nvPicPr>
          <p:cNvPr id="115" name="Picture 14" descr="WRDS - NOVA SBE Library">
            <a:extLst>
              <a:ext uri="{FF2B5EF4-FFF2-40B4-BE49-F238E27FC236}">
                <a16:creationId xmlns:a16="http://schemas.microsoft.com/office/drawing/2014/main" id="{3E7492B0-F0EC-49BE-99C2-8AA760268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2830526"/>
            <a:ext cx="951051" cy="63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7" name="Connector: Curved 116">
            <a:extLst>
              <a:ext uri="{FF2B5EF4-FFF2-40B4-BE49-F238E27FC236}">
                <a16:creationId xmlns:a16="http://schemas.microsoft.com/office/drawing/2014/main" id="{FF0D2F80-D56E-495F-A008-B3536CE7BDAE}"/>
              </a:ext>
            </a:extLst>
          </p:cNvPr>
          <p:cNvCxnSpPr>
            <a:cxnSpLocks/>
            <a:stCxn id="71" idx="0"/>
            <a:endCxn id="74" idx="0"/>
          </p:cNvCxnSpPr>
          <p:nvPr/>
        </p:nvCxnSpPr>
        <p:spPr>
          <a:xfrm rot="5400000" flipH="1" flipV="1">
            <a:off x="3271451" y="1832043"/>
            <a:ext cx="12700" cy="1476893"/>
          </a:xfrm>
          <a:prstGeom prst="curvedConnector3">
            <a:avLst>
              <a:gd name="adj1" fmla="val 27692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Curved 118">
            <a:extLst>
              <a:ext uri="{FF2B5EF4-FFF2-40B4-BE49-F238E27FC236}">
                <a16:creationId xmlns:a16="http://schemas.microsoft.com/office/drawing/2014/main" id="{EA5DDECA-5C63-46B6-AE15-C78FF5A128C2}"/>
              </a:ext>
            </a:extLst>
          </p:cNvPr>
          <p:cNvCxnSpPr>
            <a:cxnSpLocks/>
            <a:stCxn id="77" idx="0"/>
            <a:endCxn id="81" idx="0"/>
          </p:cNvCxnSpPr>
          <p:nvPr/>
        </p:nvCxnSpPr>
        <p:spPr>
          <a:xfrm rot="5400000" flipH="1" flipV="1">
            <a:off x="6225237" y="1832043"/>
            <a:ext cx="12700" cy="1476893"/>
          </a:xfrm>
          <a:prstGeom prst="curvedConnector3">
            <a:avLst>
              <a:gd name="adj1" fmla="val 339230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Curved 119">
            <a:extLst>
              <a:ext uri="{FF2B5EF4-FFF2-40B4-BE49-F238E27FC236}">
                <a16:creationId xmlns:a16="http://schemas.microsoft.com/office/drawing/2014/main" id="{8D6A2C98-3F9E-40AD-B0FA-1E08F75BBBC4}"/>
              </a:ext>
            </a:extLst>
          </p:cNvPr>
          <p:cNvCxnSpPr>
            <a:cxnSpLocks/>
            <a:stCxn id="81" idx="0"/>
            <a:endCxn id="84" idx="0"/>
          </p:cNvCxnSpPr>
          <p:nvPr/>
        </p:nvCxnSpPr>
        <p:spPr>
          <a:xfrm rot="5400000" flipH="1" flipV="1">
            <a:off x="7702130" y="1832043"/>
            <a:ext cx="12700" cy="1476893"/>
          </a:xfrm>
          <a:prstGeom prst="curvedConnector3">
            <a:avLst>
              <a:gd name="adj1" fmla="val 27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79EA1D99-4C65-4E63-9B12-FDB59A27EAFA}"/>
              </a:ext>
            </a:extLst>
          </p:cNvPr>
          <p:cNvCxnSpPr>
            <a:cxnSpLocks/>
            <a:stCxn id="91" idx="2"/>
            <a:endCxn id="88" idx="2"/>
          </p:cNvCxnSpPr>
          <p:nvPr/>
        </p:nvCxnSpPr>
        <p:spPr>
          <a:xfrm rot="16200000" flipH="1">
            <a:off x="10655916" y="3992042"/>
            <a:ext cx="12700" cy="1476893"/>
          </a:xfrm>
          <a:prstGeom prst="curvedConnector3">
            <a:avLst>
              <a:gd name="adj1" fmla="val 249230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Curved 127">
            <a:extLst>
              <a:ext uri="{FF2B5EF4-FFF2-40B4-BE49-F238E27FC236}">
                <a16:creationId xmlns:a16="http://schemas.microsoft.com/office/drawing/2014/main" id="{BDFD724F-D62C-4260-A4B2-999F373B096E}"/>
              </a:ext>
            </a:extLst>
          </p:cNvPr>
          <p:cNvCxnSpPr>
            <a:cxnSpLocks/>
            <a:stCxn id="71" idx="0"/>
            <a:endCxn id="77" idx="0"/>
          </p:cNvCxnSpPr>
          <p:nvPr/>
        </p:nvCxnSpPr>
        <p:spPr>
          <a:xfrm rot="5400000" flipH="1" flipV="1">
            <a:off x="4009898" y="1093596"/>
            <a:ext cx="12700" cy="2953786"/>
          </a:xfrm>
          <a:prstGeom prst="curvedConnector3">
            <a:avLst>
              <a:gd name="adj1" fmla="val 609230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Curved 128">
            <a:extLst>
              <a:ext uri="{FF2B5EF4-FFF2-40B4-BE49-F238E27FC236}">
                <a16:creationId xmlns:a16="http://schemas.microsoft.com/office/drawing/2014/main" id="{7BAA6A29-1BDA-487A-8811-3919ED2084D3}"/>
              </a:ext>
            </a:extLst>
          </p:cNvPr>
          <p:cNvCxnSpPr>
            <a:cxnSpLocks/>
            <a:stCxn id="77" idx="0"/>
            <a:endCxn id="87" idx="0"/>
          </p:cNvCxnSpPr>
          <p:nvPr/>
        </p:nvCxnSpPr>
        <p:spPr>
          <a:xfrm rot="5400000" flipH="1" flipV="1">
            <a:off x="8440577" y="-383297"/>
            <a:ext cx="12700" cy="5907572"/>
          </a:xfrm>
          <a:prstGeom prst="curvedConnector3">
            <a:avLst>
              <a:gd name="adj1" fmla="val 893077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Curved 129">
            <a:extLst>
              <a:ext uri="{FF2B5EF4-FFF2-40B4-BE49-F238E27FC236}">
                <a16:creationId xmlns:a16="http://schemas.microsoft.com/office/drawing/2014/main" id="{1CFBF917-9AAD-46FE-A2B0-BBC2F592813D}"/>
              </a:ext>
            </a:extLst>
          </p:cNvPr>
          <p:cNvCxnSpPr>
            <a:cxnSpLocks/>
            <a:stCxn id="2" idx="0"/>
            <a:endCxn id="71" idx="0"/>
          </p:cNvCxnSpPr>
          <p:nvPr/>
        </p:nvCxnSpPr>
        <p:spPr>
          <a:xfrm rot="5400000" flipH="1" flipV="1">
            <a:off x="1794558" y="1832043"/>
            <a:ext cx="12700" cy="1476893"/>
          </a:xfrm>
          <a:prstGeom prst="curvedConnector3">
            <a:avLst>
              <a:gd name="adj1" fmla="val 269998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or: Curved 156">
            <a:extLst>
              <a:ext uri="{FF2B5EF4-FFF2-40B4-BE49-F238E27FC236}">
                <a16:creationId xmlns:a16="http://schemas.microsoft.com/office/drawing/2014/main" id="{CF4F353B-25D9-40D7-981B-24224D57DE20}"/>
              </a:ext>
            </a:extLst>
          </p:cNvPr>
          <p:cNvCxnSpPr>
            <a:cxnSpLocks/>
            <a:stCxn id="71" idx="0"/>
            <a:endCxn id="87" idx="0"/>
          </p:cNvCxnSpPr>
          <p:nvPr/>
        </p:nvCxnSpPr>
        <p:spPr>
          <a:xfrm rot="5400000" flipH="1" flipV="1">
            <a:off x="6962834" y="-1859340"/>
            <a:ext cx="14400" cy="8861358"/>
          </a:xfrm>
          <a:prstGeom prst="curvedConnector3">
            <a:avLst>
              <a:gd name="adj1" fmla="val 108129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2B5C39D-4856-4734-8349-97FC91D97D37}"/>
              </a:ext>
            </a:extLst>
          </p:cNvPr>
          <p:cNvSpPr/>
          <p:nvPr/>
        </p:nvSpPr>
        <p:spPr>
          <a:xfrm>
            <a:off x="1531573" y="2022763"/>
            <a:ext cx="403590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1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data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FA0C18C-B5CE-4DB3-8905-A27988980EAC}"/>
              </a:ext>
            </a:extLst>
          </p:cNvPr>
          <p:cNvSpPr/>
          <p:nvPr/>
        </p:nvSpPr>
        <p:spPr>
          <a:xfrm>
            <a:off x="2954168" y="2097174"/>
            <a:ext cx="539422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1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daily returns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5336645-52AF-437E-9F59-98532C29C03A}"/>
              </a:ext>
            </a:extLst>
          </p:cNvPr>
          <p:cNvSpPr/>
          <p:nvPr/>
        </p:nvSpPr>
        <p:spPr>
          <a:xfrm>
            <a:off x="3639275" y="1676839"/>
            <a:ext cx="568295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1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intraday variance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B5CF5169-1648-4AD9-9C6E-D1C328E02695}"/>
              </a:ext>
            </a:extLst>
          </p:cNvPr>
          <p:cNvSpPr/>
          <p:nvPr/>
        </p:nvSpPr>
        <p:spPr>
          <a:xfrm>
            <a:off x="5589617" y="2022299"/>
            <a:ext cx="840679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1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idiosyncratic variances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9AF59FF-DCE9-4532-89CB-5A639317B0E3}"/>
              </a:ext>
            </a:extLst>
          </p:cNvPr>
          <p:cNvSpPr/>
          <p:nvPr/>
        </p:nvSpPr>
        <p:spPr>
          <a:xfrm>
            <a:off x="7246520" y="2019836"/>
            <a:ext cx="634351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1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 residuals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DA84BFC-700A-4548-A578-2FDCEE96E95D}"/>
              </a:ext>
            </a:extLst>
          </p:cNvPr>
          <p:cNvSpPr/>
          <p:nvPr/>
        </p:nvSpPr>
        <p:spPr>
          <a:xfrm>
            <a:off x="10164566" y="4841040"/>
            <a:ext cx="665896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1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estimates</a:t>
            </a:r>
          </a:p>
        </p:txBody>
      </p:sp>
      <p:cxnSp>
        <p:nvCxnSpPr>
          <p:cNvPr id="175" name="Connector: Curved 174">
            <a:extLst>
              <a:ext uri="{FF2B5EF4-FFF2-40B4-BE49-F238E27FC236}">
                <a16:creationId xmlns:a16="http://schemas.microsoft.com/office/drawing/2014/main" id="{CE5A468E-1205-400B-8029-90BF49346CF9}"/>
              </a:ext>
            </a:extLst>
          </p:cNvPr>
          <p:cNvCxnSpPr>
            <a:cxnSpLocks/>
            <a:stCxn id="74" idx="2"/>
            <a:endCxn id="79" idx="2"/>
          </p:cNvCxnSpPr>
          <p:nvPr/>
        </p:nvCxnSpPr>
        <p:spPr>
          <a:xfrm rot="16200000" flipH="1">
            <a:off x="4748344" y="3992042"/>
            <a:ext cx="12700" cy="1476893"/>
          </a:xfrm>
          <a:prstGeom prst="curvedConnector3">
            <a:avLst>
              <a:gd name="adj1" fmla="val 27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or: Curved 175">
            <a:extLst>
              <a:ext uri="{FF2B5EF4-FFF2-40B4-BE49-F238E27FC236}">
                <a16:creationId xmlns:a16="http://schemas.microsoft.com/office/drawing/2014/main" id="{B8C14BD2-2EF2-4939-9694-BB2CC2645589}"/>
              </a:ext>
            </a:extLst>
          </p:cNvPr>
          <p:cNvCxnSpPr>
            <a:cxnSpLocks/>
            <a:stCxn id="75" idx="2"/>
            <a:endCxn id="87" idx="2"/>
          </p:cNvCxnSpPr>
          <p:nvPr/>
        </p:nvCxnSpPr>
        <p:spPr>
          <a:xfrm rot="16200000" flipH="1">
            <a:off x="7702130" y="1038256"/>
            <a:ext cx="12700" cy="7384465"/>
          </a:xfrm>
          <a:prstGeom prst="curvedConnector3">
            <a:avLst>
              <a:gd name="adj1" fmla="val 1190768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: Curved 176">
            <a:extLst>
              <a:ext uri="{FF2B5EF4-FFF2-40B4-BE49-F238E27FC236}">
                <a16:creationId xmlns:a16="http://schemas.microsoft.com/office/drawing/2014/main" id="{5948099E-2939-4120-97DD-A9EAFB9EDB04}"/>
              </a:ext>
            </a:extLst>
          </p:cNvPr>
          <p:cNvCxnSpPr>
            <a:cxnSpLocks/>
            <a:stCxn id="85" idx="2"/>
            <a:endCxn id="91" idx="2"/>
          </p:cNvCxnSpPr>
          <p:nvPr/>
        </p:nvCxnSpPr>
        <p:spPr>
          <a:xfrm rot="16200000" flipH="1">
            <a:off x="9179023" y="3992042"/>
            <a:ext cx="12700" cy="1476893"/>
          </a:xfrm>
          <a:prstGeom prst="curvedConnector3">
            <a:avLst>
              <a:gd name="adj1" fmla="val 290767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Curved 177">
            <a:extLst>
              <a:ext uri="{FF2B5EF4-FFF2-40B4-BE49-F238E27FC236}">
                <a16:creationId xmlns:a16="http://schemas.microsoft.com/office/drawing/2014/main" id="{7CCBCFAF-4634-450D-A1CC-8120E30A830B}"/>
              </a:ext>
            </a:extLst>
          </p:cNvPr>
          <p:cNvCxnSpPr>
            <a:cxnSpLocks/>
            <a:stCxn id="82" idx="2"/>
            <a:endCxn id="91" idx="2"/>
          </p:cNvCxnSpPr>
          <p:nvPr/>
        </p:nvCxnSpPr>
        <p:spPr>
          <a:xfrm rot="16200000" flipH="1">
            <a:off x="8440577" y="3253596"/>
            <a:ext cx="12700" cy="2953786"/>
          </a:xfrm>
          <a:prstGeom prst="curvedConnector3">
            <a:avLst>
              <a:gd name="adj1" fmla="val 803076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7E229DB2-E6BA-475B-9F65-E1FF900188CC}"/>
              </a:ext>
            </a:extLst>
          </p:cNvPr>
          <p:cNvSpPr/>
          <p:nvPr/>
        </p:nvSpPr>
        <p:spPr>
          <a:xfrm>
            <a:off x="3851963" y="4827446"/>
            <a:ext cx="529677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1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betas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E6BB9A31-DAB3-4940-8796-557394A401E6}"/>
              </a:ext>
            </a:extLst>
          </p:cNvPr>
          <p:cNvSpPr/>
          <p:nvPr/>
        </p:nvSpPr>
        <p:spPr>
          <a:xfrm>
            <a:off x="8658437" y="4823123"/>
            <a:ext cx="770713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1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covariance estimates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266C8850-492C-4AAD-A3F8-3D70CB9F29AA}"/>
              </a:ext>
            </a:extLst>
          </p:cNvPr>
          <p:cNvSpPr/>
          <p:nvPr/>
        </p:nvSpPr>
        <p:spPr>
          <a:xfrm>
            <a:off x="6774381" y="4856934"/>
            <a:ext cx="792000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1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 coefficients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07458B4C-0117-445B-8B36-F46E62341C43}"/>
              </a:ext>
            </a:extLst>
          </p:cNvPr>
          <p:cNvSpPr/>
          <p:nvPr/>
        </p:nvSpPr>
        <p:spPr>
          <a:xfrm>
            <a:off x="6052338" y="963468"/>
            <a:ext cx="147689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1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prices &amp; fundamentals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B1AC3926-A6A4-4426-A707-4B9C4D4152A8}"/>
              </a:ext>
            </a:extLst>
          </p:cNvPr>
          <p:cNvSpPr/>
          <p:nvPr/>
        </p:nvSpPr>
        <p:spPr>
          <a:xfrm rot="16200000">
            <a:off x="-657582" y="3471244"/>
            <a:ext cx="1619994" cy="216000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R O C E S </a:t>
            </a:r>
            <a:r>
              <a:rPr lang="en-GB" sz="1100" b="1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sz="1100" b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N G</a:t>
            </a:r>
            <a:endParaRPr lang="en-GB" sz="11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073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</Words>
  <Application>Microsoft Office PowerPoint</Application>
  <PresentationFormat>Widescreen</PresentationFormat>
  <Paragraphs>113</Paragraphs>
  <Slides>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Acrobat Document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29</cp:revision>
  <dcterms:created xsi:type="dcterms:W3CDTF">2020-11-06T13:38:23Z</dcterms:created>
  <dcterms:modified xsi:type="dcterms:W3CDTF">2020-11-11T15:12:11Z</dcterms:modified>
</cp:coreProperties>
</file>