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0E411-D386-4D7D-82D5-9B6AA9C9D86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99B8F40-2939-4A0C-8813-440E77C76A1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I. </a:t>
          </a:r>
          <a:r>
            <a:rPr lang="en-GB"/>
            <a:t>Data </a:t>
          </a:r>
          <a:r>
            <a:rPr lang="en-GB" dirty="0"/>
            <a:t>Source</a:t>
          </a:r>
        </a:p>
      </dgm:t>
    </dgm:pt>
    <dgm:pt modelId="{018FE674-33C7-4AF9-952B-D66B0B2E165C}" type="parTrans" cxnId="{89997AA9-02B7-4EF1-B8B1-0AFC2CB378F3}">
      <dgm:prSet/>
      <dgm:spPr/>
      <dgm:t>
        <a:bodyPr/>
        <a:lstStyle/>
        <a:p>
          <a:endParaRPr lang="en-GB"/>
        </a:p>
      </dgm:t>
    </dgm:pt>
    <dgm:pt modelId="{F672261F-0EE5-4086-B4F5-E6FC38267077}" type="sibTrans" cxnId="{89997AA9-02B7-4EF1-B8B1-0AFC2CB378F3}">
      <dgm:prSet/>
      <dgm:spPr/>
      <dgm:t>
        <a:bodyPr/>
        <a:lstStyle/>
        <a:p>
          <a:endParaRPr lang="en-GB"/>
        </a:p>
      </dgm:t>
    </dgm:pt>
    <dgm:pt modelId="{7556E228-5E20-4ABA-97CD-6B5E3160F12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II. Sampling</a:t>
          </a:r>
        </a:p>
      </dgm:t>
    </dgm:pt>
    <dgm:pt modelId="{1EE2B861-1C7C-41F9-AB95-48541016955B}" type="parTrans" cxnId="{0612224F-A16B-48A4-A630-A5176F18FA87}">
      <dgm:prSet/>
      <dgm:spPr/>
      <dgm:t>
        <a:bodyPr/>
        <a:lstStyle/>
        <a:p>
          <a:endParaRPr lang="en-GB"/>
        </a:p>
      </dgm:t>
    </dgm:pt>
    <dgm:pt modelId="{29654838-2EC2-4B12-A233-62861EE20E1F}" type="sibTrans" cxnId="{0612224F-A16B-48A4-A630-A5176F18FA87}">
      <dgm:prSet/>
      <dgm:spPr/>
      <dgm:t>
        <a:bodyPr/>
        <a:lstStyle/>
        <a:p>
          <a:endParaRPr lang="en-GB"/>
        </a:p>
      </dgm:t>
    </dgm:pt>
    <dgm:pt modelId="{6CA34633-DA01-437F-82FE-25B631578DB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III. Factor Model</a:t>
          </a:r>
        </a:p>
      </dgm:t>
    </dgm:pt>
    <dgm:pt modelId="{D6A07034-7F89-49CC-A924-355419B89581}" type="parTrans" cxnId="{F9E75987-D71E-4C58-92E1-A4280A2DA2B0}">
      <dgm:prSet/>
      <dgm:spPr/>
      <dgm:t>
        <a:bodyPr/>
        <a:lstStyle/>
        <a:p>
          <a:endParaRPr lang="en-GB"/>
        </a:p>
      </dgm:t>
    </dgm:pt>
    <dgm:pt modelId="{E4246FEF-2C43-4914-9D6E-40803A9CDCF4}" type="sibTrans" cxnId="{F9E75987-D71E-4C58-92E1-A4280A2DA2B0}">
      <dgm:prSet/>
      <dgm:spPr/>
      <dgm:t>
        <a:bodyPr/>
        <a:lstStyle/>
        <a:p>
          <a:endParaRPr lang="en-GB"/>
        </a:p>
      </dgm:t>
    </dgm:pt>
    <dgm:pt modelId="{03D69A4F-4BB5-4F7D-8CCC-53283865F2AD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IV. Total Variance Decomposition</a:t>
          </a:r>
        </a:p>
      </dgm:t>
    </dgm:pt>
    <dgm:pt modelId="{59BE963B-D2EF-42C6-B5E1-085D38B465A0}" type="parTrans" cxnId="{B38F6F6D-3AA9-44F2-AD89-4EC80A60AAE7}">
      <dgm:prSet/>
      <dgm:spPr/>
      <dgm:t>
        <a:bodyPr/>
        <a:lstStyle/>
        <a:p>
          <a:endParaRPr lang="en-GB"/>
        </a:p>
      </dgm:t>
    </dgm:pt>
    <dgm:pt modelId="{472FBC46-0ACD-404C-B70C-28A13F83934C}" type="sibTrans" cxnId="{B38F6F6D-3AA9-44F2-AD89-4EC80A60AAE7}">
      <dgm:prSet/>
      <dgm:spPr/>
      <dgm:t>
        <a:bodyPr/>
        <a:lstStyle/>
        <a:p>
          <a:endParaRPr lang="en-GB"/>
        </a:p>
      </dgm:t>
    </dgm:pt>
    <dgm:pt modelId="{6B613896-D428-4824-884E-E729C44CD12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V. VAR Estimation</a:t>
          </a:r>
        </a:p>
      </dgm:t>
    </dgm:pt>
    <dgm:pt modelId="{E2EF8BE5-5E98-464C-B3C4-2A63D082981B}" type="parTrans" cxnId="{21830C8C-3D58-47CB-A91A-15F2AC723502}">
      <dgm:prSet/>
      <dgm:spPr/>
      <dgm:t>
        <a:bodyPr/>
        <a:lstStyle/>
        <a:p>
          <a:endParaRPr lang="en-GB"/>
        </a:p>
      </dgm:t>
    </dgm:pt>
    <dgm:pt modelId="{C205828C-80EB-4B93-BF20-BF97B9C230FF}" type="sibTrans" cxnId="{21830C8C-3D58-47CB-A91A-15F2AC723502}">
      <dgm:prSet/>
      <dgm:spPr/>
      <dgm:t>
        <a:bodyPr/>
        <a:lstStyle/>
        <a:p>
          <a:endParaRPr lang="en-GB"/>
        </a:p>
      </dgm:t>
    </dgm:pt>
    <dgm:pt modelId="{92430F84-634B-446E-BF57-E6B7C9A9EE2F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VI. Covariance Estimation</a:t>
          </a:r>
        </a:p>
      </dgm:t>
    </dgm:pt>
    <dgm:pt modelId="{7FF7F405-085B-4DD2-8493-2C9C3D56C6FD}" type="parTrans" cxnId="{A98B206B-674F-4431-8CF6-95DC16095111}">
      <dgm:prSet/>
      <dgm:spPr/>
      <dgm:t>
        <a:bodyPr/>
        <a:lstStyle/>
        <a:p>
          <a:endParaRPr lang="en-GB"/>
        </a:p>
      </dgm:t>
    </dgm:pt>
    <dgm:pt modelId="{1EAAC019-9A52-4FCB-A08B-66BAF9B30A29}" type="sibTrans" cxnId="{A98B206B-674F-4431-8CF6-95DC16095111}">
      <dgm:prSet/>
      <dgm:spPr/>
      <dgm:t>
        <a:bodyPr/>
        <a:lstStyle/>
        <a:p>
          <a:endParaRPr lang="en-GB"/>
        </a:p>
      </dgm:t>
    </dgm:pt>
    <dgm:pt modelId="{183494F8-CE00-4C86-84EA-54A5FC3BCEA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VII. Network construction</a:t>
          </a:r>
        </a:p>
      </dgm:t>
    </dgm:pt>
    <dgm:pt modelId="{9908E09E-F67E-4935-910B-C9D4B9AAC4FC}" type="parTrans" cxnId="{4A4C99CB-4A8A-481F-BB5E-DC7C13CFAEA3}">
      <dgm:prSet/>
      <dgm:spPr/>
      <dgm:t>
        <a:bodyPr/>
        <a:lstStyle/>
        <a:p>
          <a:endParaRPr lang="en-GB"/>
        </a:p>
      </dgm:t>
    </dgm:pt>
    <dgm:pt modelId="{5AFDE566-ADF4-4333-B42B-7195B111FCDD}" type="sibTrans" cxnId="{4A4C99CB-4A8A-481F-BB5E-DC7C13CFAEA3}">
      <dgm:prSet/>
      <dgm:spPr/>
      <dgm:t>
        <a:bodyPr/>
        <a:lstStyle/>
        <a:p>
          <a:endParaRPr lang="en-GB"/>
        </a:p>
      </dgm:t>
    </dgm:pt>
    <dgm:pt modelId="{42C2B24B-888C-46FA-8C68-2F815D948F84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VIII. Empirical Analysis</a:t>
          </a:r>
        </a:p>
      </dgm:t>
    </dgm:pt>
    <dgm:pt modelId="{17D40B61-4A11-4C1E-94AB-C67FF1797B6E}" type="parTrans" cxnId="{8109F49C-37DF-4A69-9F22-9258E74C0660}">
      <dgm:prSet/>
      <dgm:spPr/>
      <dgm:t>
        <a:bodyPr/>
        <a:lstStyle/>
        <a:p>
          <a:endParaRPr lang="en-GB"/>
        </a:p>
      </dgm:t>
    </dgm:pt>
    <dgm:pt modelId="{3969361E-CF08-408B-8E78-B5A87D8F2EAF}" type="sibTrans" cxnId="{8109F49C-37DF-4A69-9F22-9258E74C0660}">
      <dgm:prSet/>
      <dgm:spPr/>
      <dgm:t>
        <a:bodyPr/>
        <a:lstStyle/>
        <a:p>
          <a:endParaRPr lang="en-GB"/>
        </a:p>
      </dgm:t>
    </dgm:pt>
    <dgm:pt modelId="{FC31CC53-C218-40EA-9957-A5993EB22A3F}" type="pres">
      <dgm:prSet presAssocID="{5D60E411-D386-4D7D-82D5-9B6AA9C9D863}" presName="Name0" presStyleCnt="0">
        <dgm:presLayoutVars>
          <dgm:dir/>
          <dgm:animLvl val="lvl"/>
          <dgm:resizeHandles val="exact"/>
        </dgm:presLayoutVars>
      </dgm:prSet>
      <dgm:spPr/>
    </dgm:pt>
    <dgm:pt modelId="{F618A450-4407-46A8-8662-9957BAFDCF6F}" type="pres">
      <dgm:prSet presAssocID="{F99B8F40-2939-4A0C-8813-440E77C76A1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B49DC94-44B0-48C8-8527-B913A73AB988}" type="pres">
      <dgm:prSet presAssocID="{F672261F-0EE5-4086-B4F5-E6FC38267077}" presName="parTxOnlySpace" presStyleCnt="0"/>
      <dgm:spPr/>
    </dgm:pt>
    <dgm:pt modelId="{B3478074-E596-48FF-9F63-3E85EDA0FC96}" type="pres">
      <dgm:prSet presAssocID="{7556E228-5E20-4ABA-97CD-6B5E3160F1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30CF57F-93D1-49BA-8D28-A262F80DAED9}" type="pres">
      <dgm:prSet presAssocID="{29654838-2EC2-4B12-A233-62861EE20E1F}" presName="parTxOnlySpace" presStyleCnt="0"/>
      <dgm:spPr/>
    </dgm:pt>
    <dgm:pt modelId="{569FDA6B-3288-4CF5-A5F7-AE31CB795F84}" type="pres">
      <dgm:prSet presAssocID="{6CA34633-DA01-437F-82FE-25B631578DB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724D6DAE-B1C4-48D1-ADD7-13AFF08370A2}" type="pres">
      <dgm:prSet presAssocID="{E4246FEF-2C43-4914-9D6E-40803A9CDCF4}" presName="parTxOnlySpace" presStyleCnt="0"/>
      <dgm:spPr/>
    </dgm:pt>
    <dgm:pt modelId="{AED62D51-F212-4F89-B5CA-052236F087D0}" type="pres">
      <dgm:prSet presAssocID="{03D69A4F-4BB5-4F7D-8CCC-53283865F2A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9BDA031-E656-489F-9B15-15AEA22917F6}" type="pres">
      <dgm:prSet presAssocID="{472FBC46-0ACD-404C-B70C-28A13F83934C}" presName="parTxOnlySpace" presStyleCnt="0"/>
      <dgm:spPr/>
    </dgm:pt>
    <dgm:pt modelId="{8DA73CE0-1D8A-458A-B64C-C0593BCFC11C}" type="pres">
      <dgm:prSet presAssocID="{6B613896-D428-4824-884E-E729C44CD12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A799A80-FFCB-40CA-A9A9-EEB02AC92074}" type="pres">
      <dgm:prSet presAssocID="{C205828C-80EB-4B93-BF20-BF97B9C230FF}" presName="parTxOnlySpace" presStyleCnt="0"/>
      <dgm:spPr/>
    </dgm:pt>
    <dgm:pt modelId="{40F9E144-6E8D-413B-A03A-75DAC0222384}" type="pres">
      <dgm:prSet presAssocID="{92430F84-634B-446E-BF57-E6B7C9A9EE2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AEF12B2-AA15-4B43-884E-D8697253C53D}" type="pres">
      <dgm:prSet presAssocID="{1EAAC019-9A52-4FCB-A08B-66BAF9B30A29}" presName="parTxOnlySpace" presStyleCnt="0"/>
      <dgm:spPr/>
    </dgm:pt>
    <dgm:pt modelId="{A49C2BFE-1336-4E3D-86CA-FC8A7F0C0888}" type="pres">
      <dgm:prSet presAssocID="{183494F8-CE00-4C86-84EA-54A5FC3BCEA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C0DFED58-0E1E-4981-AFC4-27478D37A8F0}" type="pres">
      <dgm:prSet presAssocID="{5AFDE566-ADF4-4333-B42B-7195B111FCDD}" presName="parTxOnlySpace" presStyleCnt="0"/>
      <dgm:spPr/>
    </dgm:pt>
    <dgm:pt modelId="{74B60720-C0AD-4EB7-915A-5AE47B2CD03B}" type="pres">
      <dgm:prSet presAssocID="{42C2B24B-888C-46FA-8C68-2F815D948F8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E870B12-8BE3-46E8-9718-1561AADE5C6C}" type="presOf" srcId="{F99B8F40-2939-4A0C-8813-440E77C76A18}" destId="{F618A450-4407-46A8-8662-9957BAFDCF6F}" srcOrd="0" destOrd="0" presId="urn:microsoft.com/office/officeart/2005/8/layout/chevron1"/>
    <dgm:cxn modelId="{172BA824-88A3-4727-A706-234E7271B24F}" type="presOf" srcId="{7556E228-5E20-4ABA-97CD-6B5E3160F128}" destId="{B3478074-E596-48FF-9F63-3E85EDA0FC96}" srcOrd="0" destOrd="0" presId="urn:microsoft.com/office/officeart/2005/8/layout/chevron1"/>
    <dgm:cxn modelId="{69CB7A26-1A93-4FFC-8737-4BE4DE4B6064}" type="presOf" srcId="{42C2B24B-888C-46FA-8C68-2F815D948F84}" destId="{74B60720-C0AD-4EB7-915A-5AE47B2CD03B}" srcOrd="0" destOrd="0" presId="urn:microsoft.com/office/officeart/2005/8/layout/chevron1"/>
    <dgm:cxn modelId="{D6996A32-4CF0-4998-ACA8-E533B25B965D}" type="presOf" srcId="{6B613896-D428-4824-884E-E729C44CD121}" destId="{8DA73CE0-1D8A-458A-B64C-C0593BCFC11C}" srcOrd="0" destOrd="0" presId="urn:microsoft.com/office/officeart/2005/8/layout/chevron1"/>
    <dgm:cxn modelId="{230C125C-F209-4EFC-9772-D556A6500323}" type="presOf" srcId="{6CA34633-DA01-437F-82FE-25B631578DBE}" destId="{569FDA6B-3288-4CF5-A5F7-AE31CB795F84}" srcOrd="0" destOrd="0" presId="urn:microsoft.com/office/officeart/2005/8/layout/chevron1"/>
    <dgm:cxn modelId="{A98B206B-674F-4431-8CF6-95DC16095111}" srcId="{5D60E411-D386-4D7D-82D5-9B6AA9C9D863}" destId="{92430F84-634B-446E-BF57-E6B7C9A9EE2F}" srcOrd="5" destOrd="0" parTransId="{7FF7F405-085B-4DD2-8493-2C9C3D56C6FD}" sibTransId="{1EAAC019-9A52-4FCB-A08B-66BAF9B30A29}"/>
    <dgm:cxn modelId="{B38F6F6D-3AA9-44F2-AD89-4EC80A60AAE7}" srcId="{5D60E411-D386-4D7D-82D5-9B6AA9C9D863}" destId="{03D69A4F-4BB5-4F7D-8CCC-53283865F2AD}" srcOrd="3" destOrd="0" parTransId="{59BE963B-D2EF-42C6-B5E1-085D38B465A0}" sibTransId="{472FBC46-0ACD-404C-B70C-28A13F83934C}"/>
    <dgm:cxn modelId="{0612224F-A16B-48A4-A630-A5176F18FA87}" srcId="{5D60E411-D386-4D7D-82D5-9B6AA9C9D863}" destId="{7556E228-5E20-4ABA-97CD-6B5E3160F128}" srcOrd="1" destOrd="0" parTransId="{1EE2B861-1C7C-41F9-AB95-48541016955B}" sibTransId="{29654838-2EC2-4B12-A233-62861EE20E1F}"/>
    <dgm:cxn modelId="{F9E75987-D71E-4C58-92E1-A4280A2DA2B0}" srcId="{5D60E411-D386-4D7D-82D5-9B6AA9C9D863}" destId="{6CA34633-DA01-437F-82FE-25B631578DBE}" srcOrd="2" destOrd="0" parTransId="{D6A07034-7F89-49CC-A924-355419B89581}" sibTransId="{E4246FEF-2C43-4914-9D6E-40803A9CDCF4}"/>
    <dgm:cxn modelId="{21830C8C-3D58-47CB-A91A-15F2AC723502}" srcId="{5D60E411-D386-4D7D-82D5-9B6AA9C9D863}" destId="{6B613896-D428-4824-884E-E729C44CD121}" srcOrd="4" destOrd="0" parTransId="{E2EF8BE5-5E98-464C-B3C4-2A63D082981B}" sibTransId="{C205828C-80EB-4B93-BF20-BF97B9C230FF}"/>
    <dgm:cxn modelId="{8109F49C-37DF-4A69-9F22-9258E74C0660}" srcId="{5D60E411-D386-4D7D-82D5-9B6AA9C9D863}" destId="{42C2B24B-888C-46FA-8C68-2F815D948F84}" srcOrd="7" destOrd="0" parTransId="{17D40B61-4A11-4C1E-94AB-C67FF1797B6E}" sibTransId="{3969361E-CF08-408B-8E78-B5A87D8F2EAF}"/>
    <dgm:cxn modelId="{89997AA9-02B7-4EF1-B8B1-0AFC2CB378F3}" srcId="{5D60E411-D386-4D7D-82D5-9B6AA9C9D863}" destId="{F99B8F40-2939-4A0C-8813-440E77C76A18}" srcOrd="0" destOrd="0" parTransId="{018FE674-33C7-4AF9-952B-D66B0B2E165C}" sibTransId="{F672261F-0EE5-4086-B4F5-E6FC38267077}"/>
    <dgm:cxn modelId="{1B9AEBAC-DFF0-499D-A35E-57BAECA60BE5}" type="presOf" srcId="{5D60E411-D386-4D7D-82D5-9B6AA9C9D863}" destId="{FC31CC53-C218-40EA-9957-A5993EB22A3F}" srcOrd="0" destOrd="0" presId="urn:microsoft.com/office/officeart/2005/8/layout/chevron1"/>
    <dgm:cxn modelId="{7AB680C0-EB6B-4257-8CE0-5D8EE74F819A}" type="presOf" srcId="{92430F84-634B-446E-BF57-E6B7C9A9EE2F}" destId="{40F9E144-6E8D-413B-A03A-75DAC0222384}" srcOrd="0" destOrd="0" presId="urn:microsoft.com/office/officeart/2005/8/layout/chevron1"/>
    <dgm:cxn modelId="{4A4C99CB-4A8A-481F-BB5E-DC7C13CFAEA3}" srcId="{5D60E411-D386-4D7D-82D5-9B6AA9C9D863}" destId="{183494F8-CE00-4C86-84EA-54A5FC3BCEAE}" srcOrd="6" destOrd="0" parTransId="{9908E09E-F67E-4935-910B-C9D4B9AAC4FC}" sibTransId="{5AFDE566-ADF4-4333-B42B-7195B111FCDD}"/>
    <dgm:cxn modelId="{2CBB09D0-2D8B-488D-9DD2-326E16B0D65E}" type="presOf" srcId="{03D69A4F-4BB5-4F7D-8CCC-53283865F2AD}" destId="{AED62D51-F212-4F89-B5CA-052236F087D0}" srcOrd="0" destOrd="0" presId="urn:microsoft.com/office/officeart/2005/8/layout/chevron1"/>
    <dgm:cxn modelId="{3E1A58FF-8002-49E0-8320-2D6ED9383D45}" type="presOf" srcId="{183494F8-CE00-4C86-84EA-54A5FC3BCEAE}" destId="{A49C2BFE-1336-4E3D-86CA-FC8A7F0C0888}" srcOrd="0" destOrd="0" presId="urn:microsoft.com/office/officeart/2005/8/layout/chevron1"/>
    <dgm:cxn modelId="{E43AB6E3-D15D-4723-B8B8-0BE6DDDA7F33}" type="presParOf" srcId="{FC31CC53-C218-40EA-9957-A5993EB22A3F}" destId="{F618A450-4407-46A8-8662-9957BAFDCF6F}" srcOrd="0" destOrd="0" presId="urn:microsoft.com/office/officeart/2005/8/layout/chevron1"/>
    <dgm:cxn modelId="{8A567D58-88F7-43B6-ACD7-D562C89D7056}" type="presParOf" srcId="{FC31CC53-C218-40EA-9957-A5993EB22A3F}" destId="{CB49DC94-44B0-48C8-8527-B913A73AB988}" srcOrd="1" destOrd="0" presId="urn:microsoft.com/office/officeart/2005/8/layout/chevron1"/>
    <dgm:cxn modelId="{9BB10170-89C8-45BE-BB9D-188149A2DC7A}" type="presParOf" srcId="{FC31CC53-C218-40EA-9957-A5993EB22A3F}" destId="{B3478074-E596-48FF-9F63-3E85EDA0FC96}" srcOrd="2" destOrd="0" presId="urn:microsoft.com/office/officeart/2005/8/layout/chevron1"/>
    <dgm:cxn modelId="{AA4AD7EA-8494-4B43-B4BD-148F4341C932}" type="presParOf" srcId="{FC31CC53-C218-40EA-9957-A5993EB22A3F}" destId="{630CF57F-93D1-49BA-8D28-A262F80DAED9}" srcOrd="3" destOrd="0" presId="urn:microsoft.com/office/officeart/2005/8/layout/chevron1"/>
    <dgm:cxn modelId="{3A41C152-153A-406D-96BE-BF999B635C82}" type="presParOf" srcId="{FC31CC53-C218-40EA-9957-A5993EB22A3F}" destId="{569FDA6B-3288-4CF5-A5F7-AE31CB795F84}" srcOrd="4" destOrd="0" presId="urn:microsoft.com/office/officeart/2005/8/layout/chevron1"/>
    <dgm:cxn modelId="{4D600535-1DE6-4940-8BE9-74076E620BC0}" type="presParOf" srcId="{FC31CC53-C218-40EA-9957-A5993EB22A3F}" destId="{724D6DAE-B1C4-48D1-ADD7-13AFF08370A2}" srcOrd="5" destOrd="0" presId="urn:microsoft.com/office/officeart/2005/8/layout/chevron1"/>
    <dgm:cxn modelId="{35BEFB28-A163-4E8C-B2E1-EC81A1881DA3}" type="presParOf" srcId="{FC31CC53-C218-40EA-9957-A5993EB22A3F}" destId="{AED62D51-F212-4F89-B5CA-052236F087D0}" srcOrd="6" destOrd="0" presId="urn:microsoft.com/office/officeart/2005/8/layout/chevron1"/>
    <dgm:cxn modelId="{5F56BC67-63C0-43E9-B4B2-F152E269EBAE}" type="presParOf" srcId="{FC31CC53-C218-40EA-9957-A5993EB22A3F}" destId="{E9BDA031-E656-489F-9B15-15AEA22917F6}" srcOrd="7" destOrd="0" presId="urn:microsoft.com/office/officeart/2005/8/layout/chevron1"/>
    <dgm:cxn modelId="{637B81CF-622C-429A-8C51-8579EB3B92ED}" type="presParOf" srcId="{FC31CC53-C218-40EA-9957-A5993EB22A3F}" destId="{8DA73CE0-1D8A-458A-B64C-C0593BCFC11C}" srcOrd="8" destOrd="0" presId="urn:microsoft.com/office/officeart/2005/8/layout/chevron1"/>
    <dgm:cxn modelId="{B4609E3B-DE42-4D27-96C4-A235A5632545}" type="presParOf" srcId="{FC31CC53-C218-40EA-9957-A5993EB22A3F}" destId="{BA799A80-FFCB-40CA-A9A9-EEB02AC92074}" srcOrd="9" destOrd="0" presId="urn:microsoft.com/office/officeart/2005/8/layout/chevron1"/>
    <dgm:cxn modelId="{CC5D1D93-73A2-4966-AAB0-E53940A9E7D2}" type="presParOf" srcId="{FC31CC53-C218-40EA-9957-A5993EB22A3F}" destId="{40F9E144-6E8D-413B-A03A-75DAC0222384}" srcOrd="10" destOrd="0" presId="urn:microsoft.com/office/officeart/2005/8/layout/chevron1"/>
    <dgm:cxn modelId="{3C53A2D3-5E03-40BE-9AA8-2801A99E3DD3}" type="presParOf" srcId="{FC31CC53-C218-40EA-9957-A5993EB22A3F}" destId="{FAEF12B2-AA15-4B43-884E-D8697253C53D}" srcOrd="11" destOrd="0" presId="urn:microsoft.com/office/officeart/2005/8/layout/chevron1"/>
    <dgm:cxn modelId="{9A9451DF-2287-4CDB-85E1-36662EB5B924}" type="presParOf" srcId="{FC31CC53-C218-40EA-9957-A5993EB22A3F}" destId="{A49C2BFE-1336-4E3D-86CA-FC8A7F0C0888}" srcOrd="12" destOrd="0" presId="urn:microsoft.com/office/officeart/2005/8/layout/chevron1"/>
    <dgm:cxn modelId="{56A4BDCC-B258-4E56-A28F-D5640DB0172F}" type="presParOf" srcId="{FC31CC53-C218-40EA-9957-A5993EB22A3F}" destId="{C0DFED58-0E1E-4981-AFC4-27478D37A8F0}" srcOrd="13" destOrd="0" presId="urn:microsoft.com/office/officeart/2005/8/layout/chevron1"/>
    <dgm:cxn modelId="{409852FD-6CFF-46ED-B648-D75890EC1C98}" type="presParOf" srcId="{FC31CC53-C218-40EA-9957-A5993EB22A3F}" destId="{74B60720-C0AD-4EB7-915A-5AE47B2CD03B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8A450-4407-46A8-8662-9957BAFDCF6F}">
      <dsp:nvSpPr>
        <dsp:cNvPr id="0" name=""/>
        <dsp:cNvSpPr/>
      </dsp:nvSpPr>
      <dsp:spPr>
        <a:xfrm>
          <a:off x="1041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I. </a:t>
          </a:r>
          <a:r>
            <a:rPr lang="en-GB" sz="1200" kern="1200"/>
            <a:t>Data </a:t>
          </a:r>
          <a:r>
            <a:rPr lang="en-GB" sz="1200" kern="1200" dirty="0"/>
            <a:t>Source</a:t>
          </a:r>
        </a:p>
      </dsp:txBody>
      <dsp:txXfrm>
        <a:off x="335011" y="408455"/>
        <a:ext cx="1001911" cy="667940"/>
      </dsp:txXfrm>
    </dsp:sp>
    <dsp:sp modelId="{B3478074-E596-48FF-9F63-3E85EDA0FC96}">
      <dsp:nvSpPr>
        <dsp:cNvPr id="0" name=""/>
        <dsp:cNvSpPr/>
      </dsp:nvSpPr>
      <dsp:spPr>
        <a:xfrm>
          <a:off x="1503908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II. Sampling</a:t>
          </a:r>
        </a:p>
      </dsp:txBody>
      <dsp:txXfrm>
        <a:off x="1837878" y="408455"/>
        <a:ext cx="1001911" cy="667940"/>
      </dsp:txXfrm>
    </dsp:sp>
    <dsp:sp modelId="{569FDA6B-3288-4CF5-A5F7-AE31CB795F84}">
      <dsp:nvSpPr>
        <dsp:cNvPr id="0" name=""/>
        <dsp:cNvSpPr/>
      </dsp:nvSpPr>
      <dsp:spPr>
        <a:xfrm>
          <a:off x="3006774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III. Factor Model</a:t>
          </a:r>
        </a:p>
      </dsp:txBody>
      <dsp:txXfrm>
        <a:off x="3340744" y="408455"/>
        <a:ext cx="1001911" cy="667940"/>
      </dsp:txXfrm>
    </dsp:sp>
    <dsp:sp modelId="{AED62D51-F212-4F89-B5CA-052236F087D0}">
      <dsp:nvSpPr>
        <dsp:cNvPr id="0" name=""/>
        <dsp:cNvSpPr/>
      </dsp:nvSpPr>
      <dsp:spPr>
        <a:xfrm>
          <a:off x="4509641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IV. Total Variance Decomposition</a:t>
          </a:r>
        </a:p>
      </dsp:txBody>
      <dsp:txXfrm>
        <a:off x="4843611" y="408455"/>
        <a:ext cx="1001911" cy="667940"/>
      </dsp:txXfrm>
    </dsp:sp>
    <dsp:sp modelId="{8DA73CE0-1D8A-458A-B64C-C0593BCFC11C}">
      <dsp:nvSpPr>
        <dsp:cNvPr id="0" name=""/>
        <dsp:cNvSpPr/>
      </dsp:nvSpPr>
      <dsp:spPr>
        <a:xfrm>
          <a:off x="6012507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V. VAR Estimation</a:t>
          </a:r>
        </a:p>
      </dsp:txBody>
      <dsp:txXfrm>
        <a:off x="6346477" y="408455"/>
        <a:ext cx="1001911" cy="667940"/>
      </dsp:txXfrm>
    </dsp:sp>
    <dsp:sp modelId="{40F9E144-6E8D-413B-A03A-75DAC0222384}">
      <dsp:nvSpPr>
        <dsp:cNvPr id="0" name=""/>
        <dsp:cNvSpPr/>
      </dsp:nvSpPr>
      <dsp:spPr>
        <a:xfrm>
          <a:off x="7515373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VI. Covariance Estimation</a:t>
          </a:r>
        </a:p>
      </dsp:txBody>
      <dsp:txXfrm>
        <a:off x="7849343" y="408455"/>
        <a:ext cx="1001911" cy="667940"/>
      </dsp:txXfrm>
    </dsp:sp>
    <dsp:sp modelId="{A49C2BFE-1336-4E3D-86CA-FC8A7F0C0888}">
      <dsp:nvSpPr>
        <dsp:cNvPr id="0" name=""/>
        <dsp:cNvSpPr/>
      </dsp:nvSpPr>
      <dsp:spPr>
        <a:xfrm>
          <a:off x="9018240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VII. Network construction</a:t>
          </a:r>
        </a:p>
      </dsp:txBody>
      <dsp:txXfrm>
        <a:off x="9352210" y="408455"/>
        <a:ext cx="1001911" cy="667940"/>
      </dsp:txXfrm>
    </dsp:sp>
    <dsp:sp modelId="{74B60720-C0AD-4EB7-915A-5AE47B2CD03B}">
      <dsp:nvSpPr>
        <dsp:cNvPr id="0" name=""/>
        <dsp:cNvSpPr/>
      </dsp:nvSpPr>
      <dsp:spPr>
        <a:xfrm>
          <a:off x="10521106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VIII. Empirical Analysis</a:t>
          </a:r>
        </a:p>
      </dsp:txBody>
      <dsp:txXfrm>
        <a:off x="10855076" y="408455"/>
        <a:ext cx="1001911" cy="66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13C61-F4D7-4E24-BE82-284B96DFAE19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CFCFB-7A69-4801-967F-C33F44796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5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FCFB-7A69-4801-967F-C33F447965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3404-3FF3-4181-9596-5C98C17B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9316-08C1-402B-A65A-FF2D4880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E289-61A3-4BD3-A4C2-D44B75C5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89F7-FDCD-4665-9BAD-A4C72B1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C9A2-EE1B-4EFC-865F-27A8153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3BC-37FC-42F1-9CDC-7D66AAB9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A1574-F9AB-438C-A5FA-9CBED29BA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B815-731B-4ECA-B7C1-F4D0A51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1162-843B-4EF4-8582-D2C3BD1E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A945-ADA7-4055-8D64-D1D9DA6C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7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04C0-B0EF-4B1E-90E8-652216370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EBCBB-CD11-4387-9EA4-F20D5903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87ED-8460-4E9E-8637-BD44EB08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3541-4564-4FD5-A273-1C0ADF6E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C4FE-3E34-486A-B0F0-16B7D447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FBF2-0B32-4D76-B173-453C7FDD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5CD8-40A4-4271-9E77-0B073C2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F35E-CFB4-4AF1-8DA6-AA9F1D1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914D-72D0-467C-BE99-21224800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9B51-A842-413A-A75E-C04035DA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97BD-0F08-42B5-A739-4225854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66114-42EF-4EEC-BAB6-3E6E7A8C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EA06-44ED-4557-B53D-5FD0C900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DA34-5616-4C3A-A4B6-2CA6B1C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6DD6-432A-47B2-B9C7-8AAA9EF2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1201-BD35-422F-9DDB-0BE08453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382F-35E8-4DA6-8C58-27E2E3B49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C273-70F9-4533-9617-AE135222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2EA8-AB3F-4905-A64E-4FF6B26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0010-53F0-4930-B7B6-4562E53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8D61-33B1-40CB-963D-DA3257D6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9CF2-0182-45AA-93F0-91FE5470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48D5-B47F-4994-AB1C-5C64A351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819D-7426-4932-9A6C-CF74FF37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CEA21-9BBA-449E-B25F-8C237842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06974-2755-4978-898E-D546C4E28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7A875-7FAE-40B4-8FE9-E70D338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17D8A-5AC4-4E68-BF50-C42C2C5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2FBF0-F254-4A07-83D0-69CA772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32F-C077-46D3-910B-D192DC7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644E-380D-46F1-96A0-404CF08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28520-C9AD-4EAA-B467-2C8EDCF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AEED-DC99-464F-94AB-AA89BFE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4EE98-0DC1-4DA1-AEA1-E3D36BE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3C3-AC11-42DE-990B-DB10347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0006-4269-4563-90D4-B095651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7146-1368-4EDD-BF87-EFCB8138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67E7-A2F1-4E34-B95D-9DC834AC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779F-FD5D-42D9-9A4B-47130026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481A-3DD8-448A-8432-049CF5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9872-1D3B-4C26-AE5E-5E207EEE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CF97-3E15-4DAF-A2C9-70E8A816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9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068-48BF-4133-9AD8-592FD923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9B1A-8652-4573-BDC6-28C91F3AB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C6991-6DAD-423D-95EE-AC5DCE32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7447-1731-4132-855C-C41FAFD7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2620-433D-486E-A830-665BE9F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27B4-0484-4F73-AFA3-8DEFD5B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F999-37DD-4E71-A197-B470F29D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6442-D623-4D96-999B-0BA2FD5F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72CE-6791-4CE5-B223-311B87077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087D-3D57-48D1-84FF-649637688EC2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BC52-242E-42A0-8874-0E6F196FD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7FAC-EE25-48FF-9758-2D1306DA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5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2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7A72336-6420-4435-94A6-5460264222B1}"/>
              </a:ext>
            </a:extLst>
          </p:cNvPr>
          <p:cNvCxnSpPr>
            <a:cxnSpLocks/>
          </p:cNvCxnSpPr>
          <p:nvPr/>
        </p:nvCxnSpPr>
        <p:spPr>
          <a:xfrm flipH="1">
            <a:off x="2980736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BF300E-B07E-441D-966B-903D42C8469D}"/>
              </a:ext>
            </a:extLst>
          </p:cNvPr>
          <p:cNvCxnSpPr>
            <a:cxnSpLocks/>
          </p:cNvCxnSpPr>
          <p:nvPr/>
        </p:nvCxnSpPr>
        <p:spPr>
          <a:xfrm flipH="1">
            <a:off x="4475572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179341A-8E3B-47E8-800F-3E690D624BA8}"/>
              </a:ext>
            </a:extLst>
          </p:cNvPr>
          <p:cNvCxnSpPr>
            <a:cxnSpLocks/>
          </p:cNvCxnSpPr>
          <p:nvPr/>
        </p:nvCxnSpPr>
        <p:spPr>
          <a:xfrm flipH="1">
            <a:off x="5970408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7895C8-0532-4ECE-B09E-E60162C31C2C}"/>
              </a:ext>
            </a:extLst>
          </p:cNvPr>
          <p:cNvCxnSpPr>
            <a:cxnSpLocks/>
          </p:cNvCxnSpPr>
          <p:nvPr/>
        </p:nvCxnSpPr>
        <p:spPr>
          <a:xfrm flipH="1">
            <a:off x="7465244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BA934F-FBC1-4493-99E5-4EDA6F85BE37}"/>
              </a:ext>
            </a:extLst>
          </p:cNvPr>
          <p:cNvCxnSpPr>
            <a:cxnSpLocks/>
          </p:cNvCxnSpPr>
          <p:nvPr/>
        </p:nvCxnSpPr>
        <p:spPr>
          <a:xfrm flipH="1">
            <a:off x="8960080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B87A9F-4408-41B9-B52F-7EA81CF7ABDA}"/>
              </a:ext>
            </a:extLst>
          </p:cNvPr>
          <p:cNvCxnSpPr>
            <a:cxnSpLocks/>
          </p:cNvCxnSpPr>
          <p:nvPr/>
        </p:nvCxnSpPr>
        <p:spPr>
          <a:xfrm flipH="1">
            <a:off x="10454916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177BD2-90E4-4D77-AFA2-7BA77FD00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122937"/>
              </p:ext>
            </p:extLst>
          </p:nvPr>
        </p:nvGraphicFramePr>
        <p:xfrm>
          <a:off x="0" y="-327790"/>
          <a:ext cx="12192000" cy="148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66DBE-E2CA-4411-A5A0-8F342EC6693B}"/>
              </a:ext>
            </a:extLst>
          </p:cNvPr>
          <p:cNvCxnSpPr/>
          <p:nvPr/>
        </p:nvCxnSpPr>
        <p:spPr>
          <a:xfrm>
            <a:off x="-9525" y="84990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5E9C8-1515-44A9-AFF7-294154458A47}"/>
              </a:ext>
            </a:extLst>
          </p:cNvPr>
          <p:cNvCxnSpPr>
            <a:cxnSpLocks/>
          </p:cNvCxnSpPr>
          <p:nvPr/>
        </p:nvCxnSpPr>
        <p:spPr>
          <a:xfrm flipH="1">
            <a:off x="1485900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53C4178-FEFC-46FB-84EF-9E24594A6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24459"/>
              </p:ext>
            </p:extLst>
          </p:nvPr>
        </p:nvGraphicFramePr>
        <p:xfrm>
          <a:off x="7712076" y="3506511"/>
          <a:ext cx="1089024" cy="8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r:id="rId9" imgW="5771669" imgH="4629150" progId="Acrobat.Document.11">
                  <p:embed/>
                </p:oleObj>
              </mc:Choice>
              <mc:Fallback>
                <p:oleObj name="Acrobat Document" r:id="rId9" imgW="5771669" imgH="462915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2076" y="3506511"/>
                        <a:ext cx="1089024" cy="87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3540C7-6255-48E0-B7C5-B47473670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7075"/>
              </p:ext>
            </p:extLst>
          </p:nvPr>
        </p:nvGraphicFramePr>
        <p:xfrm>
          <a:off x="6172200" y="3506511"/>
          <a:ext cx="1089024" cy="86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crobat Document" r:id="rId11" imgW="5838548" imgH="4629150" progId="Acrobat.Document.11">
                  <p:embed/>
                </p:oleObj>
              </mc:Choice>
              <mc:Fallback>
                <p:oleObj name="Acrobat Document" r:id="rId11" imgW="5838548" imgH="462915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2200" y="3506511"/>
                        <a:ext cx="1089024" cy="86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3BB9692-3E15-4572-A146-8924131DF0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3570055"/>
            <a:ext cx="1343163" cy="737550"/>
          </a:xfrm>
          <a:prstGeom prst="rect">
            <a:avLst/>
          </a:prstGeom>
        </p:spPr>
      </p:pic>
      <p:pic>
        <p:nvPicPr>
          <p:cNvPr id="1028" name="Picture 4" descr="How CAPM relates with the risk and return - BBALectures">
            <a:extLst>
              <a:ext uri="{FF2B5EF4-FFF2-40B4-BE49-F238E27FC236}">
                <a16:creationId xmlns:a16="http://schemas.microsoft.com/office/drawing/2014/main" id="{6CC7C26A-4A37-4A2F-B740-5B411A84B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7278" r="12007" b="12562"/>
          <a:stretch/>
        </p:blipFill>
        <p:spPr bwMode="auto">
          <a:xfrm>
            <a:off x="3133726" y="3506511"/>
            <a:ext cx="1090099" cy="715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11BF418-9E78-462A-B795-E92397C02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09110"/>
              </p:ext>
            </p:extLst>
          </p:nvPr>
        </p:nvGraphicFramePr>
        <p:xfrm>
          <a:off x="4566725" y="3630181"/>
          <a:ext cx="1262574" cy="59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crobat Document" r:id="rId15" imgW="9467739" imgH="4438190" progId="Acrobat.Document.11">
                  <p:embed/>
                </p:oleObj>
              </mc:Choice>
              <mc:Fallback>
                <p:oleObj name="Acrobat Document" r:id="rId15" imgW="9467739" imgH="443819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66725" y="3630181"/>
                        <a:ext cx="1262574" cy="591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4DB18-A492-4DB9-9F68-363F23BFE3AC}"/>
              </a:ext>
            </a:extLst>
          </p:cNvPr>
          <p:cNvGrpSpPr/>
          <p:nvPr/>
        </p:nvGrpSpPr>
        <p:grpSpPr>
          <a:xfrm>
            <a:off x="2014109" y="3542686"/>
            <a:ext cx="506412" cy="590550"/>
            <a:chOff x="3294063" y="1038225"/>
            <a:chExt cx="1090100" cy="1285875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A84C4E2-8CF5-47F7-A4CC-2F69D10CB5D0}"/>
                </a:ext>
              </a:extLst>
            </p:cNvPr>
            <p:cNvSpPr/>
            <p:nvPr/>
          </p:nvSpPr>
          <p:spPr>
            <a:xfrm>
              <a:off x="3294064" y="19526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DF1B0465-DAFB-4B6F-8C67-DEED62B01B75}"/>
                </a:ext>
              </a:extLst>
            </p:cNvPr>
            <p:cNvSpPr/>
            <p:nvPr/>
          </p:nvSpPr>
          <p:spPr>
            <a:xfrm>
              <a:off x="3294064" y="16478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A10EFF26-12D8-4F81-A11B-5080A8748CC2}"/>
                </a:ext>
              </a:extLst>
            </p:cNvPr>
            <p:cNvSpPr/>
            <p:nvPr/>
          </p:nvSpPr>
          <p:spPr>
            <a:xfrm>
              <a:off x="3294063" y="13430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431F4341-571A-4FDB-AA2A-8B3E4EB0B533}"/>
                </a:ext>
              </a:extLst>
            </p:cNvPr>
            <p:cNvSpPr/>
            <p:nvPr/>
          </p:nvSpPr>
          <p:spPr>
            <a:xfrm>
              <a:off x="3294063" y="1038225"/>
              <a:ext cx="1090099" cy="37147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F2D517D-F689-42AB-AF67-9514645B36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7050" y="3853271"/>
            <a:ext cx="1079907" cy="252412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E678435-BE64-405D-AE4F-B4D8E980E269}"/>
              </a:ext>
            </a:extLst>
          </p:cNvPr>
          <p:cNvCxnSpPr>
            <a:cxnSpLocks/>
            <a:stCxn id="22" idx="1"/>
            <a:endCxn id="1028" idx="0"/>
          </p:cNvCxnSpPr>
          <p:nvPr/>
        </p:nvCxnSpPr>
        <p:spPr>
          <a:xfrm rot="5400000" flipH="1" flipV="1">
            <a:off x="2954958" y="2818869"/>
            <a:ext cx="36175" cy="1411461"/>
          </a:xfrm>
          <a:prstGeom prst="curvedConnector3">
            <a:avLst>
              <a:gd name="adj1" fmla="val 7319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9F547B8-50E8-486F-A1CF-466B4E1D204C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 rot="5400000" flipH="1" flipV="1">
            <a:off x="5895527" y="2808996"/>
            <a:ext cx="123670" cy="1518700"/>
          </a:xfrm>
          <a:prstGeom prst="curvedConnector3">
            <a:avLst>
              <a:gd name="adj1" fmla="val 630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E9E83AB-B90E-4F95-85E6-5AC3E3ACD7C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5400000" flipH="1" flipV="1">
            <a:off x="7486650" y="2736573"/>
            <a:ext cx="12700" cy="153987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068EBF4-38D7-4510-8CA7-C10DC8D7197B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16200000" flipH="1">
            <a:off x="10332060" y="2958327"/>
            <a:ext cx="283216" cy="1506672"/>
          </a:xfrm>
          <a:prstGeom prst="curvedConnector3">
            <a:avLst>
              <a:gd name="adj1" fmla="val -80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56FA69E-93CD-474B-B6E3-EE8B25CE0DDA}"/>
              </a:ext>
            </a:extLst>
          </p:cNvPr>
          <p:cNvCxnSpPr>
            <a:cxnSpLocks/>
            <a:stCxn id="22" idx="1"/>
            <a:endCxn id="15" idx="0"/>
          </p:cNvCxnSpPr>
          <p:nvPr/>
        </p:nvCxnSpPr>
        <p:spPr>
          <a:xfrm rot="16200000" flipH="1">
            <a:off x="3688915" y="2121085"/>
            <a:ext cx="87495" cy="2930697"/>
          </a:xfrm>
          <a:prstGeom prst="curvedConnector3">
            <a:avLst>
              <a:gd name="adj1" fmla="val -772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615BB9D7-A864-49DE-8F98-113D9DF1399C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16200000" flipH="1">
            <a:off x="8100963" y="727230"/>
            <a:ext cx="223090" cy="6028992"/>
          </a:xfrm>
          <a:prstGeom prst="curvedConnector3">
            <a:avLst>
              <a:gd name="adj1" fmla="val -698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WRDS - NOVA SBE Library">
            <a:extLst>
              <a:ext uri="{FF2B5EF4-FFF2-40B4-BE49-F238E27FC236}">
                <a16:creationId xmlns:a16="http://schemas.microsoft.com/office/drawing/2014/main" id="{5CA6EC74-8E3E-4E62-A690-78E743CB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2" y="3413900"/>
            <a:ext cx="951051" cy="6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6023CED-7159-4273-BAF0-E4399544B64B}"/>
              </a:ext>
            </a:extLst>
          </p:cNvPr>
          <p:cNvCxnSpPr>
            <a:cxnSpLocks/>
            <a:stCxn id="1038" idx="0"/>
            <a:endCxn id="22" idx="1"/>
          </p:cNvCxnSpPr>
          <p:nvPr/>
        </p:nvCxnSpPr>
        <p:spPr>
          <a:xfrm rot="16200000" flipH="1">
            <a:off x="1434793" y="2710165"/>
            <a:ext cx="128786" cy="1536257"/>
          </a:xfrm>
          <a:prstGeom prst="curvedConnector3">
            <a:avLst>
              <a:gd name="adj1" fmla="val -177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FE00FC00-9F99-448D-8EE1-6F0551F45C0E}"/>
              </a:ext>
            </a:extLst>
          </p:cNvPr>
          <p:cNvCxnSpPr>
            <a:cxnSpLocks/>
            <a:stCxn id="22" idx="1"/>
            <a:endCxn id="18" idx="0"/>
          </p:cNvCxnSpPr>
          <p:nvPr/>
        </p:nvCxnSpPr>
        <p:spPr>
          <a:xfrm rot="16200000" flipH="1">
            <a:off x="6591866" y="-781866"/>
            <a:ext cx="310585" cy="8959689"/>
          </a:xfrm>
          <a:prstGeom prst="curvedConnector3">
            <a:avLst>
              <a:gd name="adj1" fmla="val -694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EEDE0D3-5EDD-4D5E-965E-446D0E897C59}"/>
              </a:ext>
            </a:extLst>
          </p:cNvPr>
          <p:cNvSpPr/>
          <p:nvPr/>
        </p:nvSpPr>
        <p:spPr>
          <a:xfrm>
            <a:off x="6258188" y="1154825"/>
            <a:ext cx="1003036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fundamentals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B2545BB-9DCA-483D-85CD-AE70C6C459DF}"/>
              </a:ext>
            </a:extLst>
          </p:cNvPr>
          <p:cNvSpPr/>
          <p:nvPr/>
        </p:nvSpPr>
        <p:spPr>
          <a:xfrm>
            <a:off x="1129271" y="2963420"/>
            <a:ext cx="766640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raw data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95442E-B787-49AA-B155-E93A46B80946}"/>
              </a:ext>
            </a:extLst>
          </p:cNvPr>
          <p:cNvSpPr/>
          <p:nvPr/>
        </p:nvSpPr>
        <p:spPr>
          <a:xfrm>
            <a:off x="2604322" y="3203622"/>
            <a:ext cx="766640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daily returns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064FFC-A628-4CA8-81B1-9AB0AD06C918}"/>
              </a:ext>
            </a:extLst>
          </p:cNvPr>
          <p:cNvSpPr/>
          <p:nvPr/>
        </p:nvSpPr>
        <p:spPr>
          <a:xfrm>
            <a:off x="3295455" y="2618978"/>
            <a:ext cx="766640" cy="361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intraday variance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A47A7B3-B3E7-4D42-85CE-A4E5B9467B9F}"/>
              </a:ext>
            </a:extLst>
          </p:cNvPr>
          <p:cNvSpPr/>
          <p:nvPr/>
        </p:nvSpPr>
        <p:spPr>
          <a:xfrm>
            <a:off x="5123613" y="3031632"/>
            <a:ext cx="1021876" cy="3373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Idiosyncratic variances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D6A78B-E403-40C7-A8BA-27DF3599C843}"/>
              </a:ext>
            </a:extLst>
          </p:cNvPr>
          <p:cNvSpPr/>
          <p:nvPr/>
        </p:nvSpPr>
        <p:spPr>
          <a:xfrm>
            <a:off x="6988549" y="3108417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residuals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17476AE-A1F5-4D33-977E-9A0A83643032}"/>
              </a:ext>
            </a:extLst>
          </p:cNvPr>
          <p:cNvSpPr/>
          <p:nvPr/>
        </p:nvSpPr>
        <p:spPr>
          <a:xfrm>
            <a:off x="9244463" y="3102701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Network data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4B10690-8A82-4458-9014-FCA3E070911D}"/>
              </a:ext>
            </a:extLst>
          </p:cNvPr>
          <p:cNvSpPr/>
          <p:nvPr/>
        </p:nvSpPr>
        <p:spPr>
          <a:xfrm>
            <a:off x="7585" y="1223807"/>
            <a:ext cx="713264" cy="4557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Data flow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6508D1A-120F-4FA0-A7D6-A28CA2A03B98}"/>
              </a:ext>
            </a:extLst>
          </p:cNvPr>
          <p:cNvSpPr/>
          <p:nvPr/>
        </p:nvSpPr>
        <p:spPr>
          <a:xfrm>
            <a:off x="24161" y="5539782"/>
            <a:ext cx="729011" cy="4557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Estimate flow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9D91A363-DDC8-4245-9037-29FAC7469F2C}"/>
              </a:ext>
            </a:extLst>
          </p:cNvPr>
          <p:cNvCxnSpPr>
            <a:cxnSpLocks/>
            <a:stCxn id="1028" idx="2"/>
            <a:endCxn id="15" idx="2"/>
          </p:cNvCxnSpPr>
          <p:nvPr/>
        </p:nvCxnSpPr>
        <p:spPr>
          <a:xfrm rot="16200000" flipH="1">
            <a:off x="4438394" y="3462474"/>
            <a:ext cx="12700" cy="1519236"/>
          </a:xfrm>
          <a:prstGeom prst="curvedConnector3">
            <a:avLst>
              <a:gd name="adj1" fmla="val 6754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DB6B4422-4B78-4630-98E7-B3BD83AAAFD1}"/>
              </a:ext>
            </a:extLst>
          </p:cNvPr>
          <p:cNvCxnSpPr>
            <a:cxnSpLocks/>
            <a:stCxn id="1028" idx="2"/>
            <a:endCxn id="18" idx="2"/>
          </p:cNvCxnSpPr>
          <p:nvPr/>
        </p:nvCxnSpPr>
        <p:spPr>
          <a:xfrm rot="5400000" flipH="1" flipV="1">
            <a:off x="7394685" y="389774"/>
            <a:ext cx="116409" cy="7548228"/>
          </a:xfrm>
          <a:prstGeom prst="curvedConnector3">
            <a:avLst>
              <a:gd name="adj1" fmla="val -17313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635775C7-6E01-4A33-B1A4-75140F2DBFE9}"/>
              </a:ext>
            </a:extLst>
          </p:cNvPr>
          <p:cNvCxnSpPr>
            <a:cxnSpLocks/>
            <a:stCxn id="11" idx="2"/>
            <a:endCxn id="14" idx="2"/>
          </p:cNvCxnSpPr>
          <p:nvPr/>
        </p:nvCxnSpPr>
        <p:spPr>
          <a:xfrm rot="5400000" flipH="1" flipV="1">
            <a:off x="8952319" y="3611874"/>
            <a:ext cx="72282" cy="1463744"/>
          </a:xfrm>
          <a:prstGeom prst="curvedConnector3">
            <a:avLst>
              <a:gd name="adj1" fmla="val -7921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93014BB-C747-410D-A4F9-DCBA972955A8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 flipV="1">
            <a:off x="8187368" y="2836949"/>
            <a:ext cx="62308" cy="3003620"/>
          </a:xfrm>
          <a:prstGeom prst="curvedConnector3">
            <a:avLst>
              <a:gd name="adj1" fmla="val -1861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09AF628-5CD9-4232-BCD6-0E65DF5647BB}"/>
              </a:ext>
            </a:extLst>
          </p:cNvPr>
          <p:cNvSpPr/>
          <p:nvPr/>
        </p:nvSpPr>
        <p:spPr>
          <a:xfrm>
            <a:off x="3458433" y="4436520"/>
            <a:ext cx="623966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betas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E5EADA-ACA8-4992-A435-E93C2CEBAD48}"/>
              </a:ext>
            </a:extLst>
          </p:cNvPr>
          <p:cNvSpPr/>
          <p:nvPr/>
        </p:nvSpPr>
        <p:spPr>
          <a:xfrm>
            <a:off x="7602766" y="4535465"/>
            <a:ext cx="144598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Covariance estimates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FD2728-E9CA-46BE-9A5B-4171E2E74FB2}"/>
              </a:ext>
            </a:extLst>
          </p:cNvPr>
          <p:cNvSpPr/>
          <p:nvPr/>
        </p:nvSpPr>
        <p:spPr>
          <a:xfrm>
            <a:off x="6145489" y="4676098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coefficients</a:t>
            </a:r>
          </a:p>
        </p:txBody>
      </p:sp>
      <p:sp>
        <p:nvSpPr>
          <p:cNvPr id="1046" name="Right Brace 1045">
            <a:extLst>
              <a:ext uri="{FF2B5EF4-FFF2-40B4-BE49-F238E27FC236}">
                <a16:creationId xmlns:a16="http://schemas.microsoft.com/office/drawing/2014/main" id="{B9BDB774-7CD6-4F55-9103-1B1BBCBAB686}"/>
              </a:ext>
            </a:extLst>
          </p:cNvPr>
          <p:cNvSpPr/>
          <p:nvPr/>
        </p:nvSpPr>
        <p:spPr>
          <a:xfrm rot="5400000">
            <a:off x="1418086" y="5065553"/>
            <a:ext cx="153025" cy="283276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ight Brace 157">
            <a:extLst>
              <a:ext uri="{FF2B5EF4-FFF2-40B4-BE49-F238E27FC236}">
                <a16:creationId xmlns:a16="http://schemas.microsoft.com/office/drawing/2014/main" id="{ACE5BF4E-58DC-4F4B-9EE1-FFF83600DA54}"/>
              </a:ext>
            </a:extLst>
          </p:cNvPr>
          <p:cNvSpPr/>
          <p:nvPr/>
        </p:nvSpPr>
        <p:spPr>
          <a:xfrm rot="5400000">
            <a:off x="4402512" y="4990552"/>
            <a:ext cx="153027" cy="298276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9D2B5720-0FB3-4541-96AF-6FB2EB47A879}"/>
              </a:ext>
            </a:extLst>
          </p:cNvPr>
          <p:cNvSpPr/>
          <p:nvPr/>
        </p:nvSpPr>
        <p:spPr>
          <a:xfrm rot="5400000">
            <a:off x="8158068" y="4261600"/>
            <a:ext cx="153027" cy="444066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7F33DBDF-A2D1-4520-BE82-F36FD0981012}"/>
              </a:ext>
            </a:extLst>
          </p:cNvPr>
          <p:cNvSpPr/>
          <p:nvPr/>
        </p:nvSpPr>
        <p:spPr>
          <a:xfrm rot="5400000">
            <a:off x="11227269" y="5674515"/>
            <a:ext cx="155607" cy="161741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F5E4F9C-951B-4C41-BD5F-55178686CC93}"/>
              </a:ext>
            </a:extLst>
          </p:cNvPr>
          <p:cNvSpPr/>
          <p:nvPr/>
        </p:nvSpPr>
        <p:spPr>
          <a:xfrm>
            <a:off x="940357" y="6490079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Data sampling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20F920-423C-4006-A351-A967C7118B2A}"/>
              </a:ext>
            </a:extLst>
          </p:cNvPr>
          <p:cNvSpPr/>
          <p:nvPr/>
        </p:nvSpPr>
        <p:spPr>
          <a:xfrm>
            <a:off x="7509193" y="6513490"/>
            <a:ext cx="1450888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Network Estimation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25F490-2FF3-45B5-B59F-B4CA98C573D7}"/>
              </a:ext>
            </a:extLst>
          </p:cNvPr>
          <p:cNvSpPr/>
          <p:nvPr/>
        </p:nvSpPr>
        <p:spPr>
          <a:xfrm>
            <a:off x="3951327" y="6513490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ysClr val="windowText" lastClr="000000"/>
                </a:solidFill>
              </a:rPr>
              <a:t>Preprocessing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3B5E13-3CF2-4DB4-8741-F4D55E8FA00A}"/>
              </a:ext>
            </a:extLst>
          </p:cNvPr>
          <p:cNvSpPr/>
          <p:nvPr/>
        </p:nvSpPr>
        <p:spPr>
          <a:xfrm>
            <a:off x="10762576" y="6539721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A0FD81-4B07-4E9B-A2B8-C164C8AF822C}"/>
              </a:ext>
            </a:extLst>
          </p:cNvPr>
          <p:cNvSpPr/>
          <p:nvPr/>
        </p:nvSpPr>
        <p:spPr>
          <a:xfrm>
            <a:off x="117086" y="4174116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CRSP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ysClr val="windowText" lastClr="000000"/>
                </a:solidFill>
              </a:rPr>
              <a:t>Compustat</a:t>
            </a:r>
            <a:r>
              <a:rPr lang="en-GB" sz="1100" dirty="0">
                <a:solidFill>
                  <a:sysClr val="windowText" lastClr="000000"/>
                </a:solidFill>
              </a:rPr>
              <a:t> fundamentals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F16F2C-FF15-41EF-913B-4F8DB1E93977}"/>
              </a:ext>
            </a:extLst>
          </p:cNvPr>
          <p:cNvSpPr/>
          <p:nvPr/>
        </p:nvSpPr>
        <p:spPr>
          <a:xfrm>
            <a:off x="1684379" y="4228442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100 largest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5351D61-7B71-441B-9D74-7D474B275BE4}"/>
              </a:ext>
            </a:extLst>
          </p:cNvPr>
          <p:cNvSpPr/>
          <p:nvPr/>
        </p:nvSpPr>
        <p:spPr>
          <a:xfrm>
            <a:off x="3075652" y="5113842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CAPM timeseries regressions (OLS)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6EA997-89AC-4222-BE4E-D6836518BD27}"/>
              </a:ext>
            </a:extLst>
          </p:cNvPr>
          <p:cNvSpPr/>
          <p:nvPr/>
        </p:nvSpPr>
        <p:spPr>
          <a:xfrm>
            <a:off x="4628784" y="5835503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Stock-Watson decomposition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72AB968-4923-4BD8-992F-992EFF3615EA}"/>
              </a:ext>
            </a:extLst>
          </p:cNvPr>
          <p:cNvSpPr/>
          <p:nvPr/>
        </p:nvSpPr>
        <p:spPr>
          <a:xfrm>
            <a:off x="6041360" y="5265191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Adaptive Elastic 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12-fold cross-validation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B39F4FD-8431-4945-8212-EB60060048F6}"/>
              </a:ext>
            </a:extLst>
          </p:cNvPr>
          <p:cNvSpPr/>
          <p:nvPr/>
        </p:nvSpPr>
        <p:spPr>
          <a:xfrm>
            <a:off x="7551139" y="5500396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Adaptive threshold estimation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12-fold cross-validation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81D8687-CDCB-4A61-BA0F-9B07459257EF}"/>
              </a:ext>
            </a:extLst>
          </p:cNvPr>
          <p:cNvSpPr/>
          <p:nvPr/>
        </p:nvSpPr>
        <p:spPr>
          <a:xfrm>
            <a:off x="9084656" y="5137713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Forecast error variance decomposition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6DACB41-73ED-48E8-BA49-7D03BDF10362}"/>
              </a:ext>
            </a:extLst>
          </p:cNvPr>
          <p:cNvSpPr/>
          <p:nvPr/>
        </p:nvSpPr>
        <p:spPr>
          <a:xfrm>
            <a:off x="10636087" y="5353514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Forecast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Asset pricing tests</a:t>
            </a:r>
          </a:p>
        </p:txBody>
      </p:sp>
    </p:spTree>
    <p:extLst>
      <p:ext uri="{BB962C8B-B14F-4D97-AF65-F5344CB8AC3E}">
        <p14:creationId xmlns:p14="http://schemas.microsoft.com/office/powerpoint/2010/main" val="260748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2020-11-06T13:38:23Z</dcterms:created>
  <dcterms:modified xsi:type="dcterms:W3CDTF">2020-11-06T18:25:24Z</dcterms:modified>
</cp:coreProperties>
</file>