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notesMasterIdLst>
    <p:notesMasterId r:id="rId56"/>
  </p:notesMasterIdLst>
  <p:sldIdLst>
    <p:sldId id="267" r:id="rId5"/>
    <p:sldId id="309" r:id="rId6"/>
    <p:sldId id="310" r:id="rId7"/>
    <p:sldId id="385" r:id="rId8"/>
    <p:sldId id="311" r:id="rId9"/>
    <p:sldId id="312" r:id="rId10"/>
    <p:sldId id="313" r:id="rId11"/>
    <p:sldId id="314" r:id="rId12"/>
    <p:sldId id="315" r:id="rId13"/>
    <p:sldId id="316" r:id="rId14"/>
    <p:sldId id="386" r:id="rId15"/>
    <p:sldId id="317" r:id="rId16"/>
    <p:sldId id="318" r:id="rId17"/>
    <p:sldId id="319" r:id="rId18"/>
    <p:sldId id="320" r:id="rId19"/>
    <p:sldId id="321" r:id="rId20"/>
    <p:sldId id="322" r:id="rId21"/>
    <p:sldId id="324" r:id="rId22"/>
    <p:sldId id="325" r:id="rId23"/>
    <p:sldId id="326" r:id="rId24"/>
    <p:sldId id="327" r:id="rId25"/>
    <p:sldId id="328" r:id="rId26"/>
    <p:sldId id="383" r:id="rId27"/>
    <p:sldId id="329" r:id="rId28"/>
    <p:sldId id="380" r:id="rId29"/>
    <p:sldId id="381" r:id="rId30"/>
    <p:sldId id="384" r:id="rId31"/>
    <p:sldId id="366" r:id="rId32"/>
    <p:sldId id="367" r:id="rId33"/>
    <p:sldId id="368" r:id="rId34"/>
    <p:sldId id="369" r:id="rId35"/>
    <p:sldId id="370" r:id="rId36"/>
    <p:sldId id="371" r:id="rId37"/>
    <p:sldId id="372" r:id="rId38"/>
    <p:sldId id="373" r:id="rId39"/>
    <p:sldId id="361" r:id="rId40"/>
    <p:sldId id="342" r:id="rId41"/>
    <p:sldId id="343" r:id="rId42"/>
    <p:sldId id="344" r:id="rId43"/>
    <p:sldId id="378" r:id="rId44"/>
    <p:sldId id="363" r:id="rId45"/>
    <p:sldId id="379" r:id="rId46"/>
    <p:sldId id="364" r:id="rId47"/>
    <p:sldId id="376" r:id="rId48"/>
    <p:sldId id="377" r:id="rId49"/>
    <p:sldId id="365" r:id="rId50"/>
    <p:sldId id="374" r:id="rId51"/>
    <p:sldId id="375" r:id="rId52"/>
    <p:sldId id="348" r:id="rId53"/>
    <p:sldId id="350" r:id="rId54"/>
    <p:sldId id="351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5763" autoAdjust="0"/>
  </p:normalViewPr>
  <p:slideViewPr>
    <p:cSldViewPr>
      <p:cViewPr varScale="1">
        <p:scale>
          <a:sx n="69" d="100"/>
          <a:sy n="69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EDE78-D8D4-4F8A-B846-5C1CFBB4AE70}" type="datetimeFigureOut">
              <a:rPr lang="en-SG" smtClean="0"/>
              <a:t>17/7/2024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C8FA8-EA32-42A3-B58F-DB9F6E2E8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6303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JavaScript created in 1995, was originally named </a:t>
            </a:r>
            <a:r>
              <a:rPr lang="en-GB" dirty="0" err="1"/>
              <a:t>LiveScript</a:t>
            </a:r>
            <a:r>
              <a:rPr lang="en-GB" dirty="0"/>
              <a:t>, but Netscape</a:t>
            </a:r>
            <a:r>
              <a:rPr lang="en-GB" baseline="0" dirty="0"/>
              <a:t> associate the language with then-hot Java… </a:t>
            </a:r>
          </a:p>
          <a:p>
            <a:r>
              <a:rPr lang="en-GB" baseline="0" dirty="0"/>
              <a:t>Microsoft introduce </a:t>
            </a:r>
            <a:r>
              <a:rPr lang="en-GB" baseline="0" dirty="0" err="1"/>
              <a:t>jScript</a:t>
            </a:r>
            <a:r>
              <a:rPr lang="en-GB" baseline="0" dirty="0"/>
              <a:t>… </a:t>
            </a:r>
          </a:p>
          <a:p>
            <a:r>
              <a:rPr lang="en-GB" baseline="0" dirty="0"/>
              <a:t>The official name for JavaScript is </a:t>
            </a:r>
            <a:r>
              <a:rPr lang="en-GB" baseline="0" dirty="0" err="1"/>
              <a:t>ECMAScript</a:t>
            </a:r>
            <a:r>
              <a:rPr lang="en-GB" baseline="0" dirty="0"/>
              <a:t> which is developed and maintained by an international standards organization called </a:t>
            </a:r>
            <a:r>
              <a:rPr lang="en-GB" baseline="0" dirty="0" err="1"/>
              <a:t>Ecma</a:t>
            </a:r>
            <a:r>
              <a:rPr lang="en-GB" baseline="0" dirty="0"/>
              <a:t> International: http://www.ecmascript.org/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FBFED-5EB7-4499-AE5E-38FDD774669A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9954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=== is strict</a:t>
            </a:r>
            <a:r>
              <a:rPr lang="en-GB" baseline="0" dirty="0"/>
              <a:t> equal, object should of same type and same value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8FA8-EA32-42A3-B58F-DB9F6E2E8102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677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8FA8-EA32-42A3-B58F-DB9F6E2E8102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0200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null</a:t>
            </a:r>
            <a:r>
              <a:rPr lang="en-GB" baseline="0" dirty="0"/>
              <a:t> is a value. When an object is not assigned a value, its value is undefined not null.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8FA8-EA32-42A3-B58F-DB9F6E2E8102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6124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8FA8-EA32-42A3-B58F-DB9F6E2E8102}" type="slidenum">
              <a:rPr lang="en-SG" smtClean="0"/>
              <a:t>37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1954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Javascript</a:t>
            </a:r>
            <a:r>
              <a:rPr lang="en-GB" dirty="0"/>
              <a:t> can have variabl</a:t>
            </a:r>
            <a:r>
              <a:rPr lang="en-GB" baseline="0" dirty="0"/>
              <a:t>e number of arguments. Test </a:t>
            </a:r>
            <a:r>
              <a:rPr lang="en-GB" baseline="0" dirty="0" err="1"/>
              <a:t>arguments.length</a:t>
            </a:r>
            <a:r>
              <a:rPr lang="en-GB" baseline="0" dirty="0"/>
              <a:t>. arguments is the keyword.</a:t>
            </a:r>
          </a:p>
          <a:p>
            <a:endParaRPr lang="en-GB" baseline="0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8FA8-EA32-42A3-B58F-DB9F6E2E8102}" type="slidenum">
              <a:rPr lang="en-SG" smtClean="0"/>
              <a:t>40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4668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C8FA8-EA32-42A3-B58F-DB9F6E2E8102}" type="slidenum">
              <a:rPr lang="en-SG" smtClean="0"/>
              <a:t>50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381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123F12B-04A2-46C6-BFD2-D7C06943979A}" type="datetimeFigureOut">
              <a:rPr lang="en-SG" smtClean="0"/>
              <a:t>17/7/2024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81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17/7/2024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884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17/7/2024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08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17/7/2024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163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17/7/2024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45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17/7/2024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220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17/7/2024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318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17/7/2024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497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17/7/2024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690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17/7/2024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050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F12B-04A2-46C6-BFD2-D7C06943979A}" type="datetimeFigureOut">
              <a:rPr lang="en-SG" smtClean="0"/>
              <a:t>17/7/2024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57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A123F12B-04A2-46C6-BFD2-D7C06943979A}" type="datetimeFigureOut">
              <a:rPr lang="en-SG" smtClean="0"/>
              <a:t>17/7/2024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3419780-B29E-4777-992F-A85201A40608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90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ma-international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Examples/differentTypeSameValue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Examples/type.htm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drawshop.com/examples/bear%20eating%20chokolate%20-%20custom%20clipart%20drawing.jpg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images.google.com.sg/imgres?imgurl=http://web.axelero.hu/dob10638/store/hardwork.gif&amp;imgrefurl=http://web.axelero.hu/dob10638/pult.htm&amp;h=281&amp;w=375&amp;sz=45&amp;tbnid=DMM91asdq0UJ:&amp;tbnh=88&amp;tbnw=118&amp;hl=en&amp;start=2&amp;prev=/images?q=hardwork&amp;hl=en&amp;lr=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Examples/eventExample2.htm" TargetMode="External"/><Relationship Id="rId2" Type="http://schemas.openxmlformats.org/officeDocument/2006/relationships/hyperlink" Target="examples/validateForm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examples/controlWindow.htm" TargetMode="External"/><Relationship Id="rId4" Type="http://schemas.openxmlformats.org/officeDocument/2006/relationships/hyperlink" Target="examples/changeHTML.htm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Examples/SquareArea.htm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Examples/SquareArea.htm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Examples/doremo.htm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Examples/builtInObjFunctions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Examples/stringDemo.htm" TargetMode="External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examples/externalJavaScrip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007768" y="1556792"/>
            <a:ext cx="77724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>
                <a:latin typeface="Tw Cen MT Condensed Extra Bold" panose="020B0803020202020204" pitchFamily="34" charset="0"/>
              </a:rPr>
              <a:t>Introduction to JavaScript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688288" y="4941168"/>
            <a:ext cx="309188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Web Development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73693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to handle old-browser ? 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1024128" y="2084832"/>
            <a:ext cx="9720071" cy="4023360"/>
          </a:xfrm>
        </p:spPr>
        <p:txBody>
          <a:bodyPr/>
          <a:lstStyle/>
          <a:p>
            <a:r>
              <a:rPr lang="en-GB" sz="2400" dirty="0">
                <a:latin typeface="Trebuchet MS" pitchFamily="34" charset="0"/>
              </a:rPr>
              <a:t>Browsers that do not support scripts will display the script as page content. To prevent browsers from displaying the code, the comment tag is used.</a:t>
            </a:r>
          </a:p>
          <a:p>
            <a:pPr>
              <a:buFontTx/>
              <a:buNone/>
            </a:pPr>
            <a:r>
              <a:rPr lang="en-GB" sz="3600" dirty="0">
                <a:latin typeface="Trebuchet MS" pitchFamily="34" charset="0"/>
              </a:rPr>
              <a:t> </a:t>
            </a:r>
          </a:p>
          <a:p>
            <a:endParaRPr lang="en-GB" sz="2400" dirty="0">
              <a:latin typeface="Trebuchet MS" pitchFamily="34" charset="0"/>
            </a:endParaRPr>
          </a:p>
        </p:txBody>
      </p:sp>
      <p:sp>
        <p:nvSpPr>
          <p:cNvPr id="516100" name="Text Box 4"/>
          <p:cNvSpPr txBox="1">
            <a:spLocks noChangeArrowheads="1"/>
          </p:cNvSpPr>
          <p:nvPr/>
        </p:nvSpPr>
        <p:spPr bwMode="auto">
          <a:xfrm>
            <a:off x="2623472" y="3789040"/>
            <a:ext cx="6640881" cy="2308324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>
                <a:latin typeface="Courier New" pitchFamily="49" charset="0"/>
              </a:rPr>
              <a:t>&lt;script type="text/</a:t>
            </a:r>
            <a:r>
              <a:rPr lang="en-GB" dirty="0" err="1">
                <a:latin typeface="Courier New" pitchFamily="49" charset="0"/>
              </a:rPr>
              <a:t>javascript</a:t>
            </a:r>
            <a:r>
              <a:rPr lang="en-GB" dirty="0">
                <a:latin typeface="Courier New" pitchFamily="49" charset="0"/>
              </a:rPr>
              <a:t>"&gt; </a:t>
            </a:r>
          </a:p>
          <a:p>
            <a:r>
              <a:rPr lang="en-GB" b="1" dirty="0">
                <a:solidFill>
                  <a:schemeClr val="hlink"/>
                </a:solidFill>
                <a:latin typeface="Courier New" pitchFamily="49" charset="0"/>
              </a:rPr>
              <a:t>&lt;!--</a:t>
            </a:r>
            <a:r>
              <a:rPr lang="en-GB" dirty="0">
                <a:latin typeface="Courier New" pitchFamily="49" charset="0"/>
              </a:rPr>
              <a:t> </a:t>
            </a:r>
            <a:r>
              <a:rPr lang="en-GB" i="1" dirty="0">
                <a:latin typeface="Courier New" pitchFamily="49" charset="0"/>
              </a:rPr>
              <a:t>Hide from incompatible browsers </a:t>
            </a:r>
          </a:p>
          <a:p>
            <a:endParaRPr lang="en-GB" i="1" dirty="0">
              <a:latin typeface="Courier New" pitchFamily="49" charset="0"/>
            </a:endParaRPr>
          </a:p>
          <a:p>
            <a:r>
              <a:rPr lang="en-GB" i="1" dirty="0">
                <a:latin typeface="Courier New" pitchFamily="49" charset="0"/>
              </a:rPr>
              <a:t>	some statements</a:t>
            </a:r>
            <a:r>
              <a:rPr lang="en-GB" dirty="0">
                <a:latin typeface="Courier New" pitchFamily="49" charset="0"/>
              </a:rPr>
              <a:t> </a:t>
            </a:r>
          </a:p>
          <a:p>
            <a:endParaRPr lang="en-GB" dirty="0">
              <a:latin typeface="Courier New" pitchFamily="49" charset="0"/>
            </a:endParaRPr>
          </a:p>
          <a:p>
            <a:r>
              <a:rPr lang="en-GB" i="1" dirty="0">
                <a:latin typeface="Courier New" pitchFamily="49" charset="0"/>
              </a:rPr>
              <a:t>// Stop hiding</a:t>
            </a:r>
            <a:r>
              <a:rPr lang="en-GB" dirty="0">
                <a:latin typeface="Courier New" pitchFamily="49" charset="0"/>
              </a:rPr>
              <a:t> </a:t>
            </a:r>
            <a:r>
              <a:rPr lang="en-GB" b="1" dirty="0">
                <a:solidFill>
                  <a:schemeClr val="hlink"/>
                </a:solidFill>
                <a:latin typeface="Courier New" pitchFamily="49" charset="0"/>
              </a:rPr>
              <a:t>--&gt; </a:t>
            </a:r>
          </a:p>
          <a:p>
            <a:r>
              <a:rPr lang="en-GB" dirty="0">
                <a:latin typeface="Courier New" pitchFamily="49" charset="0"/>
              </a:rPr>
              <a:t>&lt;/script&gt; </a:t>
            </a:r>
          </a:p>
          <a:p>
            <a:endParaRPr lang="en-GB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784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Comments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9470" y="2111990"/>
            <a:ext cx="9720071" cy="402336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2800" dirty="0"/>
              <a:t>Single and multi-line comments:</a:t>
            </a:r>
            <a:br>
              <a:rPr lang="en-GB" sz="2800" dirty="0"/>
            </a:br>
            <a:endParaRPr lang="en-SG" sz="2800" dirty="0"/>
          </a:p>
          <a:p>
            <a:pPr marL="0" indent="0">
              <a:buNone/>
              <a:defRPr/>
            </a:pPr>
            <a:r>
              <a:rPr lang="en-SG" sz="2800" dirty="0"/>
              <a:t>// This is a single-line comment </a:t>
            </a:r>
          </a:p>
          <a:p>
            <a:pPr marL="0" indent="0">
              <a:buNone/>
              <a:defRPr/>
            </a:pPr>
            <a:r>
              <a:rPr lang="en-SG" sz="2800" dirty="0"/>
              <a:t>/* This is a </a:t>
            </a:r>
          </a:p>
          <a:p>
            <a:pPr marL="0" indent="0">
              <a:buNone/>
              <a:defRPr/>
            </a:pPr>
            <a:r>
              <a:rPr lang="en-SG" sz="2800" dirty="0"/>
              <a:t>    multi-line </a:t>
            </a:r>
          </a:p>
          <a:p>
            <a:pPr marL="0" indent="0">
              <a:buNone/>
              <a:defRPr/>
            </a:pPr>
            <a:r>
              <a:rPr lang="en-SG" sz="2800" dirty="0"/>
              <a:t>    comment. */</a:t>
            </a:r>
          </a:p>
          <a:p>
            <a:pPr marL="0" indent="0">
              <a:buNone/>
              <a:defRPr/>
            </a:pP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364160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of JavaScript 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>
          <a:xfrm>
            <a:off x="1024128" y="2154575"/>
            <a:ext cx="9720071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en-GB" sz="2800" dirty="0"/>
              <a:t>JavaScript lines end with a semicolon.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GB" sz="2800" dirty="0"/>
              <a:t> Always put the text within " ".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GB" sz="2800" dirty="0"/>
              <a:t>Capital letters are different from lowercase letters.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GB" sz="2800" dirty="0"/>
              <a:t>There are keywords that carry special meaning for JavaScript. Programmers are not allowed to use them for different purpose.</a:t>
            </a:r>
          </a:p>
          <a:p>
            <a:pPr>
              <a:defRPr/>
            </a:pPr>
            <a:br>
              <a:rPr lang="en-GB" sz="2800" dirty="0"/>
            </a:br>
            <a:br>
              <a:rPr lang="en-GB" sz="2800" dirty="0"/>
            </a:br>
            <a:endParaRPr lang="en-GB" sz="2800" dirty="0"/>
          </a:p>
        </p:txBody>
      </p:sp>
      <p:sp>
        <p:nvSpPr>
          <p:cNvPr id="519172" name="Text Box 4"/>
          <p:cNvSpPr txBox="1">
            <a:spLocks noChangeArrowheads="1"/>
          </p:cNvSpPr>
          <p:nvPr/>
        </p:nvSpPr>
        <p:spPr bwMode="auto">
          <a:xfrm>
            <a:off x="1631504" y="4899899"/>
            <a:ext cx="6248400" cy="92333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dirty="0"/>
              <a:t>	  </a:t>
            </a:r>
            <a:r>
              <a:rPr lang="en-GB" dirty="0" err="1">
                <a:solidFill>
                  <a:schemeClr val="hlink"/>
                </a:solidFill>
              </a:rPr>
              <a:t>d</a:t>
            </a:r>
            <a:r>
              <a:rPr lang="en-GB" dirty="0" err="1"/>
              <a:t>ocument.write</a:t>
            </a:r>
            <a:r>
              <a:rPr lang="en-GB" dirty="0"/>
              <a:t>(</a:t>
            </a:r>
            <a:r>
              <a:rPr lang="en-GB" dirty="0">
                <a:solidFill>
                  <a:schemeClr val="hlink"/>
                </a:solidFill>
              </a:rPr>
              <a:t>“</a:t>
            </a:r>
            <a:r>
              <a:rPr lang="en-GB" dirty="0"/>
              <a:t>Hello World!</a:t>
            </a:r>
            <a:r>
              <a:rPr lang="en-GB" dirty="0">
                <a:solidFill>
                  <a:schemeClr val="hlink"/>
                </a:solidFill>
              </a:rPr>
              <a:t>”</a:t>
            </a:r>
            <a:r>
              <a:rPr lang="en-GB" dirty="0"/>
              <a:t>)</a:t>
            </a:r>
            <a:r>
              <a:rPr lang="en-GB" dirty="0">
                <a:solidFill>
                  <a:schemeClr val="hlink"/>
                </a:solidFill>
              </a:rPr>
              <a:t>;</a:t>
            </a:r>
          </a:p>
          <a:p>
            <a:endParaRPr lang="en-GB" dirty="0"/>
          </a:p>
          <a:p>
            <a:r>
              <a:rPr lang="en-GB" dirty="0"/>
              <a:t>	  </a:t>
            </a:r>
            <a:r>
              <a:rPr lang="en-GB" dirty="0" err="1"/>
              <a:t>Document.write</a:t>
            </a:r>
            <a:r>
              <a:rPr lang="en-GB" dirty="0"/>
              <a:t>(Hello World!)</a:t>
            </a:r>
          </a:p>
        </p:txBody>
      </p:sp>
      <p:sp>
        <p:nvSpPr>
          <p:cNvPr id="519173" name="Freeform 5"/>
          <p:cNvSpPr>
            <a:spLocks/>
          </p:cNvSpPr>
          <p:nvPr/>
        </p:nvSpPr>
        <p:spPr bwMode="auto">
          <a:xfrm rot="-50793">
            <a:off x="5420008" y="5395191"/>
            <a:ext cx="482600" cy="498475"/>
          </a:xfrm>
          <a:custGeom>
            <a:avLst/>
            <a:gdLst/>
            <a:ahLst/>
            <a:cxnLst>
              <a:cxn ang="0">
                <a:pos x="74" y="12"/>
              </a:cxn>
              <a:cxn ang="0">
                <a:pos x="152" y="12"/>
              </a:cxn>
              <a:cxn ang="0">
                <a:pos x="188" y="166"/>
              </a:cxn>
              <a:cxn ang="0">
                <a:pos x="288" y="0"/>
              </a:cxn>
              <a:cxn ang="0">
                <a:pos x="378" y="0"/>
              </a:cxn>
              <a:cxn ang="0">
                <a:pos x="214" y="214"/>
              </a:cxn>
              <a:cxn ang="0">
                <a:pos x="268" y="388"/>
              </a:cxn>
              <a:cxn ang="0">
                <a:pos x="190" y="386"/>
              </a:cxn>
              <a:cxn ang="0">
                <a:pos x="162" y="256"/>
              </a:cxn>
              <a:cxn ang="0">
                <a:pos x="68" y="398"/>
              </a:cxn>
              <a:cxn ang="0">
                <a:pos x="0" y="398"/>
              </a:cxn>
              <a:cxn ang="0">
                <a:pos x="128" y="220"/>
              </a:cxn>
              <a:cxn ang="0">
                <a:pos x="74" y="12"/>
              </a:cxn>
            </a:cxnLst>
            <a:rect l="0" t="0" r="r" b="b"/>
            <a:pathLst>
              <a:path w="378" h="398">
                <a:moveTo>
                  <a:pt x="74" y="12"/>
                </a:moveTo>
                <a:lnTo>
                  <a:pt x="152" y="12"/>
                </a:lnTo>
                <a:lnTo>
                  <a:pt x="188" y="166"/>
                </a:lnTo>
                <a:lnTo>
                  <a:pt x="288" y="0"/>
                </a:lnTo>
                <a:lnTo>
                  <a:pt x="378" y="0"/>
                </a:lnTo>
                <a:lnTo>
                  <a:pt x="214" y="214"/>
                </a:lnTo>
                <a:lnTo>
                  <a:pt x="268" y="388"/>
                </a:lnTo>
                <a:lnTo>
                  <a:pt x="190" y="386"/>
                </a:lnTo>
                <a:lnTo>
                  <a:pt x="162" y="256"/>
                </a:lnTo>
                <a:lnTo>
                  <a:pt x="68" y="398"/>
                </a:lnTo>
                <a:lnTo>
                  <a:pt x="0" y="398"/>
                </a:lnTo>
                <a:lnTo>
                  <a:pt x="128" y="220"/>
                </a:lnTo>
                <a:lnTo>
                  <a:pt x="74" y="12"/>
                </a:lnTo>
                <a:close/>
              </a:path>
            </a:pathLst>
          </a:custGeom>
          <a:solidFill>
            <a:srgbClr val="F6061D"/>
          </a:solidFill>
          <a:ln w="9525" cap="flat" cmpd="sng">
            <a:solidFill>
              <a:srgbClr val="F6061D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2363" dir="4557825" algn="ctr" rotWithShape="0">
              <a:schemeClr val="bg2"/>
            </a:outerShdw>
          </a:effectLst>
        </p:spPr>
        <p:txBody>
          <a:bodyPr wrap="none"/>
          <a:lstStyle/>
          <a:p>
            <a:endParaRPr lang="en-US"/>
          </a:p>
        </p:txBody>
      </p:sp>
      <p:sp>
        <p:nvSpPr>
          <p:cNvPr id="519174" name="Rectangle 6"/>
          <p:cNvSpPr>
            <a:spLocks noChangeArrowheads="1"/>
          </p:cNvSpPr>
          <p:nvPr/>
        </p:nvSpPr>
        <p:spPr bwMode="auto">
          <a:xfrm>
            <a:off x="1100854" y="502560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GB" dirty="0">
                <a:latin typeface="Trebuchet MS" pitchFamily="34" charset="0"/>
              </a:rPr>
              <a:t> </a:t>
            </a:r>
          </a:p>
          <a:p>
            <a:pPr marL="342900" indent="-342900"/>
            <a:endParaRPr lang="en-GB" sz="16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821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does JavaScript have?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200" dirty="0"/>
              <a:t>Variable – a place to hold information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dirty="0"/>
              <a:t>Statement</a:t>
            </a:r>
          </a:p>
          <a:p>
            <a:pPr lvl="1"/>
            <a:r>
              <a:rPr lang="en-GB" sz="2400" dirty="0"/>
              <a:t>Assign value to a variable</a:t>
            </a:r>
          </a:p>
          <a:p>
            <a:pPr lvl="1"/>
            <a:r>
              <a:rPr lang="en-GB" sz="2400" dirty="0"/>
              <a:t>Checking conditions for decision making</a:t>
            </a:r>
          </a:p>
          <a:p>
            <a:pPr lvl="2"/>
            <a:r>
              <a:rPr lang="en-GB" sz="1800" dirty="0"/>
              <a:t>If….else</a:t>
            </a:r>
          </a:p>
          <a:p>
            <a:pPr lvl="2"/>
            <a:r>
              <a:rPr lang="en-GB" sz="1800" dirty="0"/>
              <a:t>switch case</a:t>
            </a:r>
          </a:p>
          <a:p>
            <a:pPr lvl="1"/>
            <a:r>
              <a:rPr lang="en-GB" sz="2400" dirty="0"/>
              <a:t>Repeating a task (loop)</a:t>
            </a:r>
          </a:p>
          <a:p>
            <a:pPr lvl="2"/>
            <a:r>
              <a:rPr lang="en-GB" sz="1800" dirty="0"/>
              <a:t>do … while </a:t>
            </a:r>
          </a:p>
          <a:p>
            <a:pPr lvl="2"/>
            <a:r>
              <a:rPr lang="en-GB" sz="1800" dirty="0"/>
              <a:t>for ,  for.. In</a:t>
            </a:r>
          </a:p>
        </p:txBody>
      </p:sp>
      <p:sp>
        <p:nvSpPr>
          <p:cNvPr id="517124" name="Text Box 4"/>
          <p:cNvSpPr txBox="1">
            <a:spLocks noChangeArrowheads="1"/>
          </p:cNvSpPr>
          <p:nvPr/>
        </p:nvSpPr>
        <p:spPr bwMode="auto">
          <a:xfrm>
            <a:off x="5870744" y="4800143"/>
            <a:ext cx="2042226" cy="40011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 dirty="0"/>
              <a:t>Control statements</a:t>
            </a:r>
          </a:p>
        </p:txBody>
      </p:sp>
      <p:sp>
        <p:nvSpPr>
          <p:cNvPr id="517125" name="Line 5"/>
          <p:cNvSpPr>
            <a:spLocks noChangeShapeType="1"/>
          </p:cNvSpPr>
          <p:nvPr/>
        </p:nvSpPr>
        <p:spPr bwMode="auto">
          <a:xfrm flipH="1" flipV="1">
            <a:off x="3773837" y="4181991"/>
            <a:ext cx="1693168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26" name="Line 6"/>
          <p:cNvSpPr>
            <a:spLocks noChangeShapeType="1"/>
          </p:cNvSpPr>
          <p:nvPr/>
        </p:nvSpPr>
        <p:spPr bwMode="auto">
          <a:xfrm flipH="1">
            <a:off x="3562005" y="5169475"/>
            <a:ext cx="19050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49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does JavaScript have?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200" dirty="0"/>
              <a:t>Operators –  for example: + - * / % = == ===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dirty="0"/>
              <a:t>Function – statements can be grouped to accomplished certain task(s)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dirty="0"/>
              <a:t>Event Handlers – will be triggered when certain events happen. For example:</a:t>
            </a:r>
          </a:p>
          <a:p>
            <a:pPr lvl="1"/>
            <a:r>
              <a:rPr lang="en-GB" sz="2400" dirty="0" err="1"/>
              <a:t>onclick</a:t>
            </a:r>
            <a:r>
              <a:rPr lang="en-GB" sz="2400" dirty="0"/>
              <a:t>, </a:t>
            </a:r>
            <a:r>
              <a:rPr lang="en-GB" sz="2400" dirty="0" err="1"/>
              <a:t>onmouseover</a:t>
            </a:r>
            <a:r>
              <a:rPr lang="en-GB" sz="2400" dirty="0"/>
              <a:t>, </a:t>
            </a:r>
            <a:r>
              <a:rPr lang="en-GB" sz="2400" dirty="0" err="1"/>
              <a:t>onmouseout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85920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What does JavaScript have?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200" dirty="0"/>
              <a:t>Built-in Objects – there some objects which have been defined and can be used readily. For example: </a:t>
            </a:r>
          </a:p>
          <a:p>
            <a:pPr lvl="2"/>
            <a:r>
              <a:rPr lang="en-GB" sz="2000" dirty="0"/>
              <a:t>window, document, form, history, image, location, math, string, array, date …… </a:t>
            </a:r>
          </a:p>
          <a:p>
            <a:pPr lvl="1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96646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and Data Types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200" dirty="0"/>
              <a:t>What is variable ?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3200" dirty="0"/>
          </a:p>
          <a:p>
            <a:pPr lvl="1"/>
            <a:endParaRPr lang="en-GB" sz="2400" dirty="0"/>
          </a:p>
        </p:txBody>
      </p:sp>
      <p:grpSp>
        <p:nvGrpSpPr>
          <p:cNvPr id="552964" name="Group 4"/>
          <p:cNvGrpSpPr>
            <a:grpSpLocks/>
          </p:cNvGrpSpPr>
          <p:nvPr/>
        </p:nvGrpSpPr>
        <p:grpSpPr bwMode="auto">
          <a:xfrm>
            <a:off x="3848100" y="3429000"/>
            <a:ext cx="1447800" cy="990600"/>
            <a:chOff x="3216" y="1008"/>
            <a:chExt cx="912" cy="624"/>
          </a:xfrm>
        </p:grpSpPr>
        <p:sp>
          <p:nvSpPr>
            <p:cNvPr id="552965" name="Rectangle 5"/>
            <p:cNvSpPr>
              <a:spLocks noChangeArrowheads="1"/>
            </p:cNvSpPr>
            <p:nvPr/>
          </p:nvSpPr>
          <p:spPr bwMode="auto">
            <a:xfrm>
              <a:off x="3216" y="1200"/>
              <a:ext cx="672" cy="4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2966" name="Line 6"/>
            <p:cNvSpPr>
              <a:spLocks noChangeShapeType="1"/>
            </p:cNvSpPr>
            <p:nvPr/>
          </p:nvSpPr>
          <p:spPr bwMode="auto">
            <a:xfrm flipV="1">
              <a:off x="3216" y="1008"/>
              <a:ext cx="240" cy="19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2967" name="Line 7"/>
            <p:cNvSpPr>
              <a:spLocks noChangeShapeType="1"/>
            </p:cNvSpPr>
            <p:nvPr/>
          </p:nvSpPr>
          <p:spPr bwMode="auto">
            <a:xfrm flipV="1">
              <a:off x="3888" y="1008"/>
              <a:ext cx="240" cy="19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2968" name="Line 8"/>
            <p:cNvSpPr>
              <a:spLocks noChangeShapeType="1"/>
            </p:cNvSpPr>
            <p:nvPr/>
          </p:nvSpPr>
          <p:spPr bwMode="auto">
            <a:xfrm flipV="1">
              <a:off x="3888" y="1440"/>
              <a:ext cx="240" cy="19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2969" name="Line 9"/>
            <p:cNvSpPr>
              <a:spLocks noChangeShapeType="1"/>
            </p:cNvSpPr>
            <p:nvPr/>
          </p:nvSpPr>
          <p:spPr bwMode="auto">
            <a:xfrm>
              <a:off x="4128" y="1008"/>
              <a:ext cx="0" cy="43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2970" name="Line 10"/>
            <p:cNvSpPr>
              <a:spLocks noChangeShapeType="1"/>
            </p:cNvSpPr>
            <p:nvPr/>
          </p:nvSpPr>
          <p:spPr bwMode="auto">
            <a:xfrm>
              <a:off x="3456" y="1008"/>
              <a:ext cx="672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2971" name="Text Box 11"/>
          <p:cNvSpPr txBox="1">
            <a:spLocks noChangeArrowheads="1"/>
          </p:cNvSpPr>
          <p:nvPr/>
        </p:nvSpPr>
        <p:spPr bwMode="auto">
          <a:xfrm>
            <a:off x="5867400" y="3436749"/>
            <a:ext cx="2501006" cy="400110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 dirty="0"/>
              <a:t>Hold data/information</a:t>
            </a:r>
          </a:p>
        </p:txBody>
      </p:sp>
      <p:sp>
        <p:nvSpPr>
          <p:cNvPr id="552972" name="Text Box 12"/>
          <p:cNvSpPr txBox="1">
            <a:spLocks noChangeArrowheads="1"/>
          </p:cNvSpPr>
          <p:nvPr/>
        </p:nvSpPr>
        <p:spPr bwMode="auto">
          <a:xfrm>
            <a:off x="4229101" y="3469064"/>
            <a:ext cx="66877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hlink"/>
                </a:solidFill>
                <a:latin typeface="Comic Sans MS" pitchFamily="66" charset="0"/>
              </a:rPr>
              <a:t>name</a:t>
            </a:r>
          </a:p>
        </p:txBody>
      </p:sp>
      <p:sp>
        <p:nvSpPr>
          <p:cNvPr id="552973" name="Rectangle 13"/>
          <p:cNvSpPr>
            <a:spLocks noChangeArrowheads="1"/>
          </p:cNvSpPr>
          <p:nvPr/>
        </p:nvSpPr>
        <p:spPr bwMode="auto">
          <a:xfrm>
            <a:off x="2362200" y="4884549"/>
            <a:ext cx="2971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Blip>
                <a:blip r:embed="rId2"/>
              </a:buBlip>
            </a:pPr>
            <a:r>
              <a:rPr lang="en-GB" sz="3200" dirty="0"/>
              <a:t>Data types </a:t>
            </a:r>
          </a:p>
          <a:p>
            <a:pPr marL="342900" indent="-342900"/>
            <a:endParaRPr lang="en-GB" sz="3200" dirty="0"/>
          </a:p>
          <a:p>
            <a:pPr marL="742950" lvl="1" indent="-285750">
              <a:buSzPct val="75000"/>
              <a:buBlip>
                <a:blip r:embed="rId3"/>
              </a:buBlip>
            </a:pPr>
            <a:endParaRPr lang="en-GB" sz="2800" dirty="0"/>
          </a:p>
        </p:txBody>
      </p:sp>
      <p:sp>
        <p:nvSpPr>
          <p:cNvPr id="552975" name="Line 15"/>
          <p:cNvSpPr>
            <a:spLocks noChangeShapeType="1"/>
          </p:cNvSpPr>
          <p:nvPr/>
        </p:nvSpPr>
        <p:spPr bwMode="auto">
          <a:xfrm flipH="1" flipV="1">
            <a:off x="5029200" y="4046349"/>
            <a:ext cx="1295400" cy="1066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2976" name="Text Box 16"/>
          <p:cNvSpPr txBox="1">
            <a:spLocks noChangeArrowheads="1"/>
          </p:cNvSpPr>
          <p:nvPr/>
        </p:nvSpPr>
        <p:spPr bwMode="auto">
          <a:xfrm>
            <a:off x="6324600" y="4503549"/>
            <a:ext cx="3515816" cy="1938992"/>
          </a:xfrm>
          <a:prstGeom prst="rect">
            <a:avLst/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2000" dirty="0"/>
              <a:t>numbers ?</a:t>
            </a:r>
          </a:p>
          <a:p>
            <a:r>
              <a:rPr lang="en-GB" sz="2000" dirty="0"/>
              <a:t>String ?</a:t>
            </a:r>
          </a:p>
          <a:p>
            <a:r>
              <a:rPr lang="en-GB" sz="2000" dirty="0"/>
              <a:t>Boolean (true / false) ?</a:t>
            </a:r>
          </a:p>
          <a:p>
            <a:r>
              <a:rPr lang="en-GB" sz="2000" dirty="0"/>
              <a:t>Undefined ?</a:t>
            </a:r>
          </a:p>
          <a:p>
            <a:r>
              <a:rPr lang="en-GB" sz="2000" dirty="0"/>
              <a:t>Objects ? (e.g. Array, or self defined objects)</a:t>
            </a:r>
          </a:p>
        </p:txBody>
      </p:sp>
    </p:spTree>
    <p:extLst>
      <p:ext uri="{BB962C8B-B14F-4D97-AF65-F5344CB8AC3E}">
        <p14:creationId xmlns:p14="http://schemas.microsoft.com/office/powerpoint/2010/main" val="394730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3" grpId="0" build="p"/>
      <p:bldP spid="552971" grpId="0" animBg="1"/>
      <p:bldP spid="552972" grpId="0"/>
      <p:bldP spid="552973" grpId="0"/>
      <p:bldP spid="552975" grpId="0" animBg="1"/>
      <p:bldP spid="55297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Name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60000"/>
              </a:spcBef>
            </a:pPr>
            <a:r>
              <a:rPr lang="en-US" sz="2800" dirty="0"/>
              <a:t>Rules and conventions when naming a variable:</a:t>
            </a:r>
          </a:p>
          <a:p>
            <a:pPr lvl="1">
              <a:spcBef>
                <a:spcPct val="60000"/>
              </a:spcBef>
            </a:pPr>
            <a:r>
              <a:rPr lang="en-US" sz="2600" dirty="0"/>
              <a:t>Identifiers must begin with an uppercase or lowercase ASCII letter, dollar sign ($), or underscore ( _ )</a:t>
            </a:r>
          </a:p>
          <a:p>
            <a:pPr lvl="1">
              <a:spcBef>
                <a:spcPct val="60000"/>
              </a:spcBef>
            </a:pPr>
            <a:r>
              <a:rPr lang="en-US" sz="2600" dirty="0"/>
              <a:t>You can use numbers in an identifier, but not as the first character</a:t>
            </a:r>
          </a:p>
          <a:p>
            <a:pPr lvl="1">
              <a:spcBef>
                <a:spcPct val="60000"/>
              </a:spcBef>
            </a:pPr>
            <a:r>
              <a:rPr lang="en-US" sz="2600" dirty="0"/>
              <a:t>You cannot include spaces in an identifier</a:t>
            </a:r>
          </a:p>
          <a:p>
            <a:pPr lvl="1">
              <a:spcBef>
                <a:spcPct val="60000"/>
              </a:spcBef>
            </a:pPr>
            <a:r>
              <a:rPr lang="en-US" sz="2600" dirty="0"/>
              <a:t>You cannot use reserved words for identifiers</a:t>
            </a:r>
          </a:p>
        </p:txBody>
      </p:sp>
    </p:spTree>
    <p:extLst>
      <p:ext uri="{BB962C8B-B14F-4D97-AF65-F5344CB8AC3E}">
        <p14:creationId xmlns:p14="http://schemas.microsoft.com/office/powerpoint/2010/main" val="3201208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Keywords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1" cy="402336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Some keywords are reserved by browser</a:t>
            </a:r>
          </a:p>
          <a:p>
            <a:pPr marL="720000" lvl="1" indent="0">
              <a:buNone/>
            </a:pP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abstract as </a:t>
            </a:r>
            <a:r>
              <a:rPr lang="en-GB" sz="2700" b="1" dirty="0" err="1">
                <a:solidFill>
                  <a:srgbClr val="00B050"/>
                </a:solidFill>
                <a:latin typeface="Courier New" pitchFamily="49" charset="0"/>
              </a:rPr>
              <a:t>boolean</a:t>
            </a: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GB" sz="2700" b="1" dirty="0">
                <a:solidFill>
                  <a:srgbClr val="002060"/>
                </a:solidFill>
                <a:latin typeface="Courier New" pitchFamily="49" charset="0"/>
              </a:rPr>
              <a:t>break</a:t>
            </a: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 byte </a:t>
            </a:r>
          </a:p>
          <a:p>
            <a:pPr marL="720000" lvl="1" indent="0">
              <a:buNone/>
            </a:pPr>
            <a:r>
              <a:rPr lang="en-GB" sz="2700" b="1" dirty="0">
                <a:solidFill>
                  <a:srgbClr val="FF0000"/>
                </a:solidFill>
                <a:latin typeface="Courier New" pitchFamily="49" charset="0"/>
              </a:rPr>
              <a:t>case</a:t>
            </a: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GB" sz="2700" b="1" dirty="0">
                <a:solidFill>
                  <a:srgbClr val="002060"/>
                </a:solidFill>
                <a:latin typeface="Courier New" pitchFamily="49" charset="0"/>
              </a:rPr>
              <a:t>catch</a:t>
            </a: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GB" sz="2700" b="1" dirty="0">
                <a:solidFill>
                  <a:srgbClr val="00B050"/>
                </a:solidFill>
                <a:latin typeface="Courier New" pitchFamily="49" charset="0"/>
              </a:rPr>
              <a:t>char</a:t>
            </a: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 class continue </a:t>
            </a:r>
            <a:r>
              <a:rPr lang="en-GB" sz="2700" b="1" dirty="0" err="1">
                <a:solidFill>
                  <a:srgbClr val="C00000"/>
                </a:solidFill>
                <a:latin typeface="Courier New" pitchFamily="49" charset="0"/>
              </a:rPr>
              <a:t>const</a:t>
            </a: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</a:p>
          <a:p>
            <a:pPr marL="720000" lvl="1" indent="0">
              <a:buNone/>
            </a:pP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debugger default delete </a:t>
            </a:r>
            <a:r>
              <a:rPr lang="en-GB" sz="2700" b="1" dirty="0">
                <a:solidFill>
                  <a:srgbClr val="FF0000"/>
                </a:solidFill>
                <a:latin typeface="Courier New" pitchFamily="49" charset="0"/>
              </a:rPr>
              <a:t>do</a:t>
            </a: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GB" sz="2700" b="1" dirty="0">
                <a:solidFill>
                  <a:srgbClr val="00B050"/>
                </a:solidFill>
                <a:latin typeface="Courier New" pitchFamily="49" charset="0"/>
              </a:rPr>
              <a:t>double</a:t>
            </a:r>
          </a:p>
          <a:p>
            <a:pPr marL="720000" lvl="1" indent="0">
              <a:buNone/>
            </a:pPr>
            <a:r>
              <a:rPr lang="en-GB" sz="2700" b="1" dirty="0">
                <a:solidFill>
                  <a:srgbClr val="FF0000"/>
                </a:solidFill>
                <a:latin typeface="Courier New" pitchFamily="49" charset="0"/>
              </a:rPr>
              <a:t>else</a:t>
            </a: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GB" sz="2700" b="1" dirty="0" err="1">
                <a:solidFill>
                  <a:srgbClr val="C00000"/>
                </a:solidFill>
                <a:latin typeface="Courier New" pitchFamily="49" charset="0"/>
              </a:rPr>
              <a:t>enum</a:t>
            </a: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 export extends </a:t>
            </a:r>
            <a:r>
              <a:rPr lang="en-GB" sz="2700" b="1" dirty="0">
                <a:solidFill>
                  <a:srgbClr val="FF0000"/>
                </a:solidFill>
                <a:latin typeface="Courier New" pitchFamily="49" charset="0"/>
              </a:rPr>
              <a:t>false</a:t>
            </a: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 final</a:t>
            </a:r>
          </a:p>
          <a:p>
            <a:pPr marL="720000" lvl="1" indent="0">
              <a:buNone/>
            </a:pP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finally </a:t>
            </a:r>
            <a:r>
              <a:rPr lang="en-GB" sz="2700" b="1" dirty="0">
                <a:solidFill>
                  <a:srgbClr val="00B050"/>
                </a:solidFill>
                <a:latin typeface="Courier New" pitchFamily="49" charset="0"/>
              </a:rPr>
              <a:t>float</a:t>
            </a: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GB" sz="2700" b="1" dirty="0">
                <a:solidFill>
                  <a:srgbClr val="FF0000"/>
                </a:solidFill>
                <a:latin typeface="Courier New" pitchFamily="49" charset="0"/>
              </a:rPr>
              <a:t>for</a:t>
            </a: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GB" sz="2700" b="1" dirty="0">
                <a:solidFill>
                  <a:srgbClr val="FF0000"/>
                </a:solidFill>
                <a:latin typeface="Courier New" pitchFamily="49" charset="0"/>
              </a:rPr>
              <a:t>function</a:t>
            </a: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GB" sz="2700" b="1" dirty="0" err="1">
                <a:solidFill>
                  <a:srgbClr val="C00000"/>
                </a:solidFill>
                <a:latin typeface="Courier New" pitchFamily="49" charset="0"/>
              </a:rPr>
              <a:t>goto</a:t>
            </a: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GB" sz="2700" b="1" dirty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</a:p>
          <a:p>
            <a:pPr marL="720000" lvl="1" indent="0">
              <a:buNone/>
            </a:pP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implements import in </a:t>
            </a:r>
            <a:r>
              <a:rPr lang="en-GB" sz="2700" b="1" dirty="0" err="1">
                <a:solidFill>
                  <a:srgbClr val="C00000"/>
                </a:solidFill>
                <a:latin typeface="Courier New" pitchFamily="49" charset="0"/>
              </a:rPr>
              <a:t>instanceof</a:t>
            </a: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GB" sz="2700" b="1" dirty="0" err="1">
                <a:solidFill>
                  <a:srgbClr val="00B050"/>
                </a:solidFill>
                <a:latin typeface="Courier New" pitchFamily="49" charset="0"/>
              </a:rPr>
              <a:t>int</a:t>
            </a: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</a:p>
          <a:p>
            <a:pPr marL="720000" lvl="1" indent="0">
              <a:buNone/>
            </a:pP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interface is </a:t>
            </a:r>
            <a:r>
              <a:rPr lang="en-GB" sz="2700" b="1" dirty="0">
                <a:solidFill>
                  <a:srgbClr val="00B050"/>
                </a:solidFill>
                <a:latin typeface="Courier New" pitchFamily="49" charset="0"/>
              </a:rPr>
              <a:t>long</a:t>
            </a: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 namespace native new </a:t>
            </a:r>
          </a:p>
          <a:p>
            <a:pPr marL="720000" lvl="1" indent="0">
              <a:buNone/>
            </a:pP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null package private protected public </a:t>
            </a:r>
          </a:p>
          <a:p>
            <a:pPr marL="720000" lvl="1" indent="0">
              <a:buNone/>
            </a:pPr>
            <a:r>
              <a:rPr lang="en-GB" sz="2700" b="1" dirty="0">
                <a:solidFill>
                  <a:srgbClr val="FF0000"/>
                </a:solidFill>
                <a:latin typeface="Courier New" pitchFamily="49" charset="0"/>
              </a:rPr>
              <a:t>return</a:t>
            </a: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GB" sz="2700" b="1" dirty="0">
                <a:solidFill>
                  <a:srgbClr val="00B050"/>
                </a:solidFill>
                <a:latin typeface="Courier New" pitchFamily="49" charset="0"/>
              </a:rPr>
              <a:t>short</a:t>
            </a: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 static super switch synchronized this throw throws transient </a:t>
            </a:r>
            <a:r>
              <a:rPr lang="en-GB" sz="2700" b="1" dirty="0">
                <a:solidFill>
                  <a:srgbClr val="FF0000"/>
                </a:solidFill>
                <a:latin typeface="Courier New" pitchFamily="49" charset="0"/>
              </a:rPr>
              <a:t>true</a:t>
            </a: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 try </a:t>
            </a:r>
            <a:r>
              <a:rPr lang="en-GB" sz="2700" b="1" dirty="0" err="1">
                <a:solidFill>
                  <a:srgbClr val="C00000"/>
                </a:solidFill>
                <a:latin typeface="Courier New" pitchFamily="49" charset="0"/>
              </a:rPr>
              <a:t>typeof</a:t>
            </a: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 use </a:t>
            </a:r>
            <a:r>
              <a:rPr lang="en-GB" sz="2700" b="1" dirty="0" err="1">
                <a:solidFill>
                  <a:srgbClr val="FF0000"/>
                </a:solidFill>
                <a:latin typeface="Courier New" pitchFamily="49" charset="0"/>
              </a:rPr>
              <a:t>var</a:t>
            </a: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 void volatile </a:t>
            </a:r>
            <a:r>
              <a:rPr lang="en-GB" sz="2700" b="1" dirty="0">
                <a:solidFill>
                  <a:srgbClr val="FF0000"/>
                </a:solidFill>
                <a:latin typeface="Courier New" pitchFamily="49" charset="0"/>
              </a:rPr>
              <a:t>while</a:t>
            </a:r>
            <a:r>
              <a:rPr lang="en-GB" sz="2700" b="1" dirty="0">
                <a:solidFill>
                  <a:srgbClr val="C00000"/>
                </a:solidFill>
                <a:latin typeface="Courier New" pitchFamily="49" charset="0"/>
              </a:rPr>
              <a:t> with</a:t>
            </a:r>
            <a:endParaRPr lang="en-SG" sz="2700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9696" y="6165304"/>
            <a:ext cx="436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Refer  to http://www.ecma-international.org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75558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idx="1"/>
          </p:nvPr>
        </p:nvSpPr>
        <p:spPr>
          <a:xfrm>
            <a:off x="1024128" y="1767528"/>
            <a:ext cx="9720071" cy="497383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To use a variable, you have to </a:t>
            </a:r>
            <a:r>
              <a:rPr lang="en-US" sz="2400" dirty="0">
                <a:solidFill>
                  <a:schemeClr val="hlink"/>
                </a:solidFill>
              </a:rPr>
              <a:t>declare</a:t>
            </a:r>
            <a:r>
              <a:rPr lang="en-US" sz="2400" dirty="0"/>
              <a:t> it first.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>
                <a:solidFill>
                  <a:schemeClr val="hlink"/>
                </a:solidFill>
              </a:rPr>
              <a:t>   </a:t>
            </a:r>
            <a:r>
              <a:rPr lang="en-US" sz="2400" b="1" dirty="0" err="1">
                <a:solidFill>
                  <a:schemeClr val="hlink"/>
                </a:solidFill>
              </a:rPr>
              <a:t>var</a:t>
            </a:r>
            <a:r>
              <a:rPr lang="en-US" sz="2400" b="1" dirty="0"/>
              <a:t> </a:t>
            </a:r>
            <a:r>
              <a:rPr lang="en-US" sz="2400" i="1" dirty="0" err="1"/>
              <a:t>variable_name</a:t>
            </a:r>
            <a:r>
              <a:rPr lang="en-US" sz="2400" i="1" dirty="0"/>
              <a:t>;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dirty="0"/>
              <a:t>	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b="1" dirty="0"/>
              <a:t>Global variable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 it is known and available to all parts of your program.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 it should be </a:t>
            </a:r>
            <a:r>
              <a:rPr lang="en-US" sz="2400" dirty="0">
                <a:solidFill>
                  <a:srgbClr val="0070C0"/>
                </a:solidFill>
              </a:rPr>
              <a:t>declared outside a function</a:t>
            </a:r>
            <a:r>
              <a:rPr lang="en-US" sz="2400" dirty="0"/>
              <a:t>.</a:t>
            </a:r>
            <a:r>
              <a:rPr lang="en-US" sz="2000" dirty="0"/>
              <a:t>	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b="1" dirty="0"/>
              <a:t>Local variable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it is known within a function.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it is declared </a:t>
            </a:r>
            <a:r>
              <a:rPr lang="en-US" sz="2400" dirty="0">
                <a:solidFill>
                  <a:srgbClr val="0070C0"/>
                </a:solidFill>
              </a:rPr>
              <a:t>inside a function</a:t>
            </a:r>
            <a:r>
              <a:rPr lang="en-US" sz="2400" dirty="0"/>
              <a:t>.</a:t>
            </a:r>
          </a:p>
        </p:txBody>
      </p:sp>
      <p:sp>
        <p:nvSpPr>
          <p:cNvPr id="556037" name="Text Box 5"/>
          <p:cNvSpPr txBox="1">
            <a:spLocks noChangeArrowheads="1"/>
          </p:cNvSpPr>
          <p:nvPr/>
        </p:nvSpPr>
        <p:spPr bwMode="auto">
          <a:xfrm>
            <a:off x="7697485" y="4726389"/>
            <a:ext cx="2049151" cy="369298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Variable scope</a:t>
            </a:r>
          </a:p>
        </p:txBody>
      </p:sp>
      <p:sp>
        <p:nvSpPr>
          <p:cNvPr id="556038" name="Line 6"/>
          <p:cNvSpPr>
            <a:spLocks noChangeShapeType="1"/>
          </p:cNvSpPr>
          <p:nvPr/>
        </p:nvSpPr>
        <p:spPr bwMode="auto">
          <a:xfrm flipH="1" flipV="1">
            <a:off x="3791744" y="3645023"/>
            <a:ext cx="3819296" cy="126959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6040" name="Line 8"/>
          <p:cNvSpPr>
            <a:spLocks noChangeShapeType="1"/>
          </p:cNvSpPr>
          <p:nvPr/>
        </p:nvSpPr>
        <p:spPr bwMode="auto">
          <a:xfrm flipH="1">
            <a:off x="3791744" y="4993393"/>
            <a:ext cx="3855618" cy="263784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7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5" grpId="0" build="p"/>
      <p:bldP spid="5560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JavaScript?</a:t>
            </a:r>
          </a:p>
          <a:p>
            <a:r>
              <a:rPr lang="en-GB" dirty="0"/>
              <a:t>How to add JavaScript to a Page?</a:t>
            </a:r>
          </a:p>
          <a:p>
            <a:r>
              <a:rPr lang="en-GB" dirty="0"/>
              <a:t>Syntax of JavaScript</a:t>
            </a:r>
          </a:p>
          <a:p>
            <a:pPr lvl="1"/>
            <a:r>
              <a:rPr lang="en-GB" dirty="0"/>
              <a:t>Data Types</a:t>
            </a:r>
          </a:p>
          <a:p>
            <a:pPr lvl="1"/>
            <a:r>
              <a:rPr lang="en-GB" dirty="0"/>
              <a:t>Variables</a:t>
            </a:r>
          </a:p>
          <a:p>
            <a:pPr lvl="1"/>
            <a:r>
              <a:rPr lang="en-GB" dirty="0"/>
              <a:t>Statements</a:t>
            </a:r>
          </a:p>
          <a:p>
            <a:pPr lvl="1"/>
            <a:r>
              <a:rPr lang="en-GB" dirty="0"/>
              <a:t>Functions - Built-in functions, User-defined functions</a:t>
            </a:r>
          </a:p>
          <a:p>
            <a:pPr lvl="1"/>
            <a:r>
              <a:rPr lang="en-GB" dirty="0"/>
              <a:t>Events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26417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(Cont.)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idx="1"/>
          </p:nvPr>
        </p:nvSpPr>
        <p:spPr>
          <a:xfrm>
            <a:off x="1024129" y="2056654"/>
            <a:ext cx="9720071" cy="4023360"/>
          </a:xfrm>
        </p:spPr>
        <p:txBody>
          <a:bodyPr>
            <a:normAutofit/>
          </a:bodyPr>
          <a:lstStyle/>
          <a:p>
            <a:pPr>
              <a:spcBef>
                <a:spcPct val="60000"/>
              </a:spcBef>
              <a:buFontTx/>
              <a:buNone/>
            </a:pPr>
            <a:r>
              <a:rPr lang="en-US" sz="2800" dirty="0"/>
              <a:t>Examples: (declare and assign value to it)</a:t>
            </a:r>
          </a:p>
          <a:p>
            <a:pPr>
              <a:spcBef>
                <a:spcPct val="60000"/>
              </a:spcBef>
              <a:buFontTx/>
              <a:buNone/>
            </a:pPr>
            <a:r>
              <a:rPr lang="en-US" sz="2800" dirty="0"/>
              <a:t>	</a:t>
            </a:r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 err="1"/>
              <a:t>myVar</a:t>
            </a:r>
            <a:r>
              <a:rPr lang="en-US" sz="2800" dirty="0"/>
              <a:t>=</a:t>
            </a:r>
            <a:r>
              <a:rPr lang="en-SG" sz="2800" dirty="0"/>
              <a:t>"</a:t>
            </a:r>
            <a:r>
              <a:rPr lang="en-US" sz="2800" dirty="0"/>
              <a:t>Hello World</a:t>
            </a:r>
            <a:r>
              <a:rPr lang="en-SG" sz="2800" dirty="0"/>
              <a:t>"</a:t>
            </a:r>
            <a:r>
              <a:rPr lang="en-US" sz="2800" dirty="0"/>
              <a:t>;</a:t>
            </a:r>
          </a:p>
          <a:p>
            <a:pPr>
              <a:spcBef>
                <a:spcPct val="60000"/>
              </a:spcBef>
              <a:buFontTx/>
              <a:buNone/>
            </a:pPr>
            <a:r>
              <a:rPr lang="en-US" sz="2800" dirty="0"/>
              <a:t>    </a:t>
            </a:r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 err="1"/>
              <a:t>myVar</a:t>
            </a:r>
            <a:r>
              <a:rPr lang="en-US" sz="2800" dirty="0"/>
              <a:t>=8;</a:t>
            </a:r>
          </a:p>
          <a:p>
            <a:pPr>
              <a:spcBef>
                <a:spcPct val="60000"/>
              </a:spcBef>
              <a:buFontTx/>
              <a:buNone/>
            </a:pPr>
            <a:r>
              <a:rPr lang="en-US" sz="2800" dirty="0"/>
              <a:t>    </a:t>
            </a:r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 err="1"/>
              <a:t>myVar</a:t>
            </a:r>
            <a:r>
              <a:rPr lang="en-US" sz="2800" dirty="0"/>
              <a:t>=4.56;</a:t>
            </a:r>
          </a:p>
          <a:p>
            <a:pPr>
              <a:spcBef>
                <a:spcPct val="60000"/>
              </a:spcBef>
              <a:buFontTx/>
              <a:buNone/>
            </a:pPr>
            <a:r>
              <a:rPr lang="en-US" sz="2800" dirty="0"/>
              <a:t>    </a:t>
            </a:r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 err="1"/>
              <a:t>myVar</a:t>
            </a:r>
            <a:r>
              <a:rPr lang="en-US" sz="2800" dirty="0"/>
              <a:t>=true;</a:t>
            </a:r>
          </a:p>
          <a:p>
            <a:pPr>
              <a:spcBef>
                <a:spcPct val="60000"/>
              </a:spcBef>
              <a:buFontTx/>
              <a:buNone/>
            </a:pPr>
            <a:r>
              <a:rPr lang="en-US" sz="2800" dirty="0"/>
              <a:t>    </a:t>
            </a:r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 err="1"/>
              <a:t>myVar</a:t>
            </a:r>
            <a:r>
              <a:rPr lang="en-US" sz="2800" dirty="0"/>
              <a:t>=null;</a:t>
            </a:r>
          </a:p>
        </p:txBody>
      </p:sp>
    </p:spTree>
    <p:extLst>
      <p:ext uri="{BB962C8B-B14F-4D97-AF65-F5344CB8AC3E}">
        <p14:creationId xmlns:p14="http://schemas.microsoft.com/office/powerpoint/2010/main" val="2404678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Variables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>
          <a:xfrm>
            <a:off x="1024128" y="2056654"/>
            <a:ext cx="9720071" cy="4023360"/>
          </a:xfrm>
        </p:spPr>
        <p:txBody>
          <a:bodyPr>
            <a:normAutofit/>
          </a:bodyPr>
          <a:lstStyle/>
          <a:p>
            <a:pPr>
              <a:spcBef>
                <a:spcPct val="100000"/>
              </a:spcBef>
            </a:pPr>
            <a:r>
              <a:rPr lang="en-US" sz="3200" dirty="0"/>
              <a:t>You can change the variable’s value at any point in a script:</a:t>
            </a:r>
          </a:p>
          <a:p>
            <a:pPr lvl="1">
              <a:spcBef>
                <a:spcPct val="100000"/>
              </a:spcBef>
            </a:pPr>
            <a:r>
              <a:rPr lang="en-US" sz="2000" dirty="0"/>
              <a:t>Use a statement that includes variable’s name, followed by an equal sign, followed by the value to assign to the variable</a:t>
            </a:r>
          </a:p>
          <a:p>
            <a:pPr lvl="1">
              <a:spcBef>
                <a:spcPct val="100000"/>
              </a:spcBef>
              <a:buFontTx/>
              <a:buNone/>
            </a:pPr>
            <a:r>
              <a:rPr lang="en-US" sz="2000" dirty="0"/>
              <a:t>	e.g. </a:t>
            </a:r>
            <a:r>
              <a:rPr lang="en-US" sz="2000" dirty="0" err="1"/>
              <a:t>myNumber</a:t>
            </a:r>
            <a:r>
              <a:rPr lang="en-US" sz="2000" dirty="0"/>
              <a:t>=8;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324601"/>
            <a:ext cx="2133600" cy="365125"/>
          </a:xfrm>
        </p:spPr>
        <p:txBody>
          <a:bodyPr/>
          <a:lstStyle/>
          <a:p>
            <a:r>
              <a:rPr lang="en-GB"/>
              <a:t> </a:t>
            </a:r>
            <a:fld id="{29B003D6-CAA6-4771-8C74-624461853E39}" type="slidenum">
              <a:rPr lang="en-GB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868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Type ?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>
          <a:xfrm>
            <a:off x="1024128" y="2075704"/>
            <a:ext cx="9720071" cy="402336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1000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Specific category of information that a variable contains </a:t>
            </a:r>
          </a:p>
          <a:p>
            <a:pPr>
              <a:lnSpc>
                <a:spcPct val="80000"/>
              </a:lnSpc>
              <a:spcBef>
                <a:spcPct val="1000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Helps determine </a:t>
            </a:r>
            <a:r>
              <a:rPr lang="en-US" sz="2400" dirty="0">
                <a:solidFill>
                  <a:srgbClr val="0070C0"/>
                </a:solidFill>
              </a:rPr>
              <a:t>how much memory the computer allocates </a:t>
            </a:r>
            <a:r>
              <a:rPr lang="en-US" sz="2400" dirty="0"/>
              <a:t>for data stored in the variable</a:t>
            </a:r>
          </a:p>
          <a:p>
            <a:pPr>
              <a:lnSpc>
                <a:spcPct val="80000"/>
              </a:lnSpc>
              <a:spcBef>
                <a:spcPct val="1000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Data type also </a:t>
            </a:r>
            <a:r>
              <a:rPr lang="en-US" sz="2400" dirty="0">
                <a:solidFill>
                  <a:srgbClr val="0070C0"/>
                </a:solidFill>
              </a:rPr>
              <a:t>governs the kinds of operations </a:t>
            </a:r>
            <a:r>
              <a:rPr lang="en-US" sz="2400" dirty="0"/>
              <a:t>that can be performed on a variable</a:t>
            </a:r>
          </a:p>
          <a:p>
            <a:pPr>
              <a:lnSpc>
                <a:spcPct val="80000"/>
              </a:lnSpc>
              <a:spcBef>
                <a:spcPct val="100000"/>
              </a:spcBef>
              <a:buFont typeface="Wingdings" panose="05000000000000000000" pitchFamily="2" charset="2"/>
              <a:buChar char="§"/>
            </a:pPr>
            <a:r>
              <a:rPr lang="en-GB" sz="2400" dirty="0"/>
              <a:t>JavaScript is a loosely typed scripting language</a:t>
            </a:r>
          </a:p>
          <a:p>
            <a:pPr lvl="1">
              <a:lnSpc>
                <a:spcPct val="80000"/>
              </a:lnSpc>
              <a:spcBef>
                <a:spcPct val="100000"/>
              </a:spcBef>
              <a:buFont typeface="Wingdings" panose="05000000000000000000" pitchFamily="2" charset="2"/>
              <a:buChar char="§"/>
            </a:pPr>
            <a:r>
              <a:rPr lang="en-GB" sz="2000" dirty="0"/>
              <a:t>Variable declarations do not declare the type of data</a:t>
            </a:r>
          </a:p>
          <a:p>
            <a:pPr lvl="1">
              <a:lnSpc>
                <a:spcPct val="80000"/>
              </a:lnSpc>
              <a:spcBef>
                <a:spcPct val="100000"/>
              </a:spcBef>
              <a:buFont typeface="Wingdings" panose="05000000000000000000" pitchFamily="2" charset="2"/>
              <a:buChar char="§"/>
            </a:pPr>
            <a:r>
              <a:rPr lang="en-GB" sz="2000" dirty="0"/>
              <a:t>Type is determined dynamically as necessary</a:t>
            </a:r>
            <a:endParaRPr lang="en-US" sz="20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109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Type ?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100000"/>
              </a:spcBef>
              <a:buFont typeface="Wingdings" panose="05000000000000000000" pitchFamily="2" charset="2"/>
              <a:buChar char="§"/>
            </a:pPr>
            <a:r>
              <a:rPr lang="en-GB" sz="2800" dirty="0"/>
              <a:t>JavaScript is a loosely typed scripting language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324601"/>
            <a:ext cx="2133600" cy="365125"/>
          </a:xfrm>
        </p:spPr>
        <p:txBody>
          <a:bodyPr/>
          <a:lstStyle/>
          <a:p>
            <a:r>
              <a:rPr lang="en-GB"/>
              <a:t> </a:t>
            </a:r>
            <a:fld id="{4D6A8F42-2207-4032-97C5-CABD8D789388}" type="slidenum">
              <a:rPr lang="en-GB"/>
              <a:pPr/>
              <a:t>23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6816081" y="5013176"/>
            <a:ext cx="625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 action="ppaction://hlinkfile"/>
              </a:rPr>
              <a:t>show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1561345" y="2742392"/>
            <a:ext cx="102232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Variables can have the same value </a:t>
            </a:r>
            <a:r>
              <a:rPr lang="en-SG" sz="2800" b="1" dirty="0">
                <a:solidFill>
                  <a:srgbClr val="FF0000"/>
                </a:solidFill>
              </a:rPr>
              <a:t>==</a:t>
            </a:r>
            <a:r>
              <a:rPr lang="en-SG" sz="2800" dirty="0"/>
              <a:t> (to compare if same value)</a:t>
            </a:r>
          </a:p>
          <a:p>
            <a:r>
              <a:rPr lang="en-SG" sz="2800" dirty="0"/>
              <a:t>But are of different types </a:t>
            </a:r>
            <a:r>
              <a:rPr lang="en-SG" sz="2800" b="1" dirty="0">
                <a:solidFill>
                  <a:srgbClr val="FF0000"/>
                </a:solidFill>
              </a:rPr>
              <a:t>=== </a:t>
            </a:r>
            <a:r>
              <a:rPr lang="en-SG" sz="2800" dirty="0"/>
              <a:t>(to compare if same type and same value)</a:t>
            </a:r>
          </a:p>
        </p:txBody>
      </p:sp>
    </p:spTree>
    <p:extLst>
      <p:ext uri="{BB962C8B-B14F-4D97-AF65-F5344CB8AC3E}">
        <p14:creationId xmlns:p14="http://schemas.microsoft.com/office/powerpoint/2010/main" val="206519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(Cont.)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324601"/>
            <a:ext cx="2133600" cy="365125"/>
          </a:xfrm>
        </p:spPr>
        <p:txBody>
          <a:bodyPr/>
          <a:lstStyle/>
          <a:p>
            <a:r>
              <a:rPr lang="en-GB" dirty="0"/>
              <a:t> </a:t>
            </a:r>
            <a:fld id="{D35A9408-A58A-46AB-8C24-CCA7E7E0E990}" type="slidenum">
              <a:rPr lang="en-GB"/>
              <a:pPr/>
              <a:t>24</a:t>
            </a:fld>
            <a:endParaRPr lang="en-GB" dirty="0"/>
          </a:p>
        </p:txBody>
      </p:sp>
      <p:sp>
        <p:nvSpPr>
          <p:cNvPr id="560131" name="Rectangle 3"/>
          <p:cNvSpPr>
            <a:spLocks noChangeArrowheads="1"/>
          </p:cNvSpPr>
          <p:nvPr/>
        </p:nvSpPr>
        <p:spPr bwMode="auto">
          <a:xfrm>
            <a:off x="1986049" y="1916832"/>
            <a:ext cx="82296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0"/>
              </a:spcBef>
              <a:buBlip>
                <a:blip r:embed="rId2"/>
              </a:buBlip>
            </a:pPr>
            <a:r>
              <a:rPr lang="en-US" sz="2800" dirty="0"/>
              <a:t>String</a:t>
            </a:r>
          </a:p>
          <a:p>
            <a:pPr marL="712788" lvl="1" indent="-1778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Example: </a:t>
            </a:r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 err="1"/>
              <a:t>str</a:t>
            </a:r>
            <a:r>
              <a:rPr lang="en-US" sz="2800" dirty="0"/>
              <a:t>=</a:t>
            </a:r>
            <a:r>
              <a:rPr lang="en-US" sz="2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"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happy birthday</a:t>
            </a:r>
            <a:r>
              <a:rPr lang="en-US" sz="2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"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8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2800" dirty="0"/>
          </a:p>
          <a:p>
            <a:pPr marL="342900" indent="-342900">
              <a:spcBef>
                <a:spcPct val="0"/>
              </a:spcBef>
              <a:buBlip>
                <a:blip r:embed="rId2"/>
              </a:buBlip>
            </a:pPr>
            <a:r>
              <a:rPr lang="en-US" sz="2800" dirty="0"/>
              <a:t>Number</a:t>
            </a:r>
          </a:p>
          <a:p>
            <a:pPr marL="712788" lvl="1" indent="-1778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Example: </a:t>
            </a:r>
            <a:r>
              <a:rPr lang="en-US" sz="2800" dirty="0" err="1"/>
              <a:t>var</a:t>
            </a:r>
            <a:r>
              <a:rPr lang="en-US" sz="2800" dirty="0"/>
              <a:t> n=23.5;</a:t>
            </a:r>
          </a:p>
          <a:p>
            <a:pPr marL="1906588" lvl="4">
              <a:spcBef>
                <a:spcPct val="0"/>
              </a:spcBef>
            </a:pPr>
            <a:r>
              <a:rPr lang="en-US" sz="2800" dirty="0"/>
              <a:t>   </a:t>
            </a:r>
            <a:r>
              <a:rPr lang="en-US" sz="2800" dirty="0" err="1"/>
              <a:t>var</a:t>
            </a:r>
            <a:r>
              <a:rPr lang="en-US" sz="2800" dirty="0"/>
              <a:t> n1=12e-3; // 0.012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2800" dirty="0"/>
          </a:p>
          <a:p>
            <a:pPr marL="342900" indent="-342900">
              <a:spcBef>
                <a:spcPct val="0"/>
              </a:spcBef>
              <a:buBlip>
                <a:blip r:embed="rId2"/>
              </a:buBlip>
            </a:pPr>
            <a:r>
              <a:rPr lang="en-US" sz="2800" dirty="0"/>
              <a:t>Boolean</a:t>
            </a:r>
          </a:p>
          <a:p>
            <a:pPr marL="712788" lvl="1" indent="-1778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Example: </a:t>
            </a:r>
            <a:r>
              <a:rPr lang="en-US" sz="2800" dirty="0" err="1"/>
              <a:t>var</a:t>
            </a:r>
            <a:r>
              <a:rPr lang="en-US" sz="2800" dirty="0"/>
              <a:t> answer=true;</a:t>
            </a:r>
          </a:p>
          <a:p>
            <a:pPr marL="992188" lvl="2">
              <a:spcBef>
                <a:spcPct val="0"/>
              </a:spcBef>
            </a:pPr>
            <a:r>
              <a:rPr lang="en-US" sz="2800" dirty="0"/>
              <a:t>              </a:t>
            </a:r>
            <a:r>
              <a:rPr lang="en-US" sz="2800" dirty="0" err="1"/>
              <a:t>var</a:t>
            </a:r>
            <a:r>
              <a:rPr lang="en-US" sz="2800" dirty="0"/>
              <a:t> guess=false;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2657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(Cont.)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324601"/>
            <a:ext cx="2133600" cy="365125"/>
          </a:xfrm>
        </p:spPr>
        <p:txBody>
          <a:bodyPr/>
          <a:lstStyle/>
          <a:p>
            <a:r>
              <a:rPr lang="en-GB"/>
              <a:t> </a:t>
            </a:r>
            <a:fld id="{D35A9408-A58A-46AB-8C24-CCA7E7E0E990}" type="slidenum">
              <a:rPr lang="en-GB"/>
              <a:pPr/>
              <a:t>25</a:t>
            </a:fld>
            <a:endParaRPr lang="en-GB"/>
          </a:p>
        </p:txBody>
      </p:sp>
      <p:sp>
        <p:nvSpPr>
          <p:cNvPr id="560131" name="Rectangle 3"/>
          <p:cNvSpPr>
            <a:spLocks noChangeArrowheads="1"/>
          </p:cNvSpPr>
          <p:nvPr/>
        </p:nvSpPr>
        <p:spPr bwMode="auto">
          <a:xfrm>
            <a:off x="1775521" y="1988840"/>
            <a:ext cx="9937103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0"/>
              </a:spcBef>
              <a:buBlip>
                <a:blip r:embed="rId3"/>
              </a:buBlip>
            </a:pPr>
            <a:r>
              <a:rPr lang="en-US" sz="3200" dirty="0"/>
              <a:t>Array</a:t>
            </a:r>
          </a:p>
          <a:p>
            <a:pPr marL="712788" lvl="1" indent="-1778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 Example: </a:t>
            </a:r>
          </a:p>
          <a:p>
            <a:pPr marL="534988" lvl="1">
              <a:spcBef>
                <a:spcPct val="0"/>
              </a:spcBef>
            </a:pPr>
            <a:r>
              <a:rPr lang="en-US" sz="2400" dirty="0" err="1"/>
              <a:t>var</a:t>
            </a:r>
            <a:r>
              <a:rPr lang="en-US" sz="2400" dirty="0"/>
              <a:t> marks=[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70, 83, 64, 55, 96]</a:t>
            </a:r>
          </a:p>
          <a:p>
            <a:pPr marL="534988" lvl="1">
              <a:spcBef>
                <a:spcPct val="0"/>
              </a:spcBef>
            </a:pPr>
            <a:r>
              <a:rPr lang="en-US" sz="2400" dirty="0" err="1"/>
              <a:t>var</a:t>
            </a:r>
            <a:r>
              <a:rPr lang="en-US" sz="2400" dirty="0"/>
              <a:t> names=["ah </a:t>
            </a:r>
            <a:r>
              <a:rPr lang="en-US" sz="2400" dirty="0" err="1"/>
              <a:t>mei</a:t>
            </a:r>
            <a:r>
              <a:rPr lang="en-US" sz="2400" dirty="0"/>
              <a:t>", "ah john", "ah </a:t>
            </a:r>
            <a:r>
              <a:rPr lang="en-US" sz="2400" dirty="0" err="1"/>
              <a:t>meng</a:t>
            </a:r>
            <a:r>
              <a:rPr lang="en-US" sz="2400" dirty="0"/>
              <a:t>"]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32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3200" dirty="0"/>
          </a:p>
          <a:p>
            <a:pPr marL="342900" indent="-342900">
              <a:spcBef>
                <a:spcPct val="0"/>
              </a:spcBef>
              <a:buBlip>
                <a:blip r:embed="rId3"/>
              </a:buBlip>
            </a:pPr>
            <a:r>
              <a:rPr lang="en-US" sz="3200" dirty="0"/>
              <a:t>Object</a:t>
            </a:r>
          </a:p>
          <a:p>
            <a:pPr marL="457200" indent="77788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  Example: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3200" dirty="0"/>
              <a:t>       </a:t>
            </a:r>
            <a:r>
              <a:rPr lang="en-US" sz="2400" dirty="0" err="1"/>
              <a:t>var</a:t>
            </a:r>
            <a:r>
              <a:rPr lang="en-US" sz="2400" dirty="0"/>
              <a:t> student={ </a:t>
            </a:r>
            <a:r>
              <a:rPr lang="en-US" sz="2400" dirty="0" err="1"/>
              <a:t>name:"Ah</a:t>
            </a:r>
            <a:r>
              <a:rPr lang="en-US" sz="2400" dirty="0"/>
              <a:t> Meng", adminNo:"153434T", </a:t>
            </a:r>
            <a:r>
              <a:rPr lang="en-US" sz="2400" dirty="0" err="1"/>
              <a:t>gender:"Male</a:t>
            </a:r>
            <a:r>
              <a:rPr lang="en-US" sz="2400" dirty="0"/>
              <a:t>"};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24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0652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(Cont.)</a:t>
            </a:r>
          </a:p>
        </p:txBody>
      </p:sp>
      <p:sp>
        <p:nvSpPr>
          <p:cNvPr id="560131" name="Rectangle 3"/>
          <p:cNvSpPr>
            <a:spLocks noChangeArrowheads="1"/>
          </p:cNvSpPr>
          <p:nvPr/>
        </p:nvSpPr>
        <p:spPr bwMode="auto">
          <a:xfrm>
            <a:off x="1340096" y="1641761"/>
            <a:ext cx="8681951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en-US" sz="2400" dirty="0"/>
          </a:p>
          <a:p>
            <a:pPr marL="342900" indent="-342900">
              <a:spcBef>
                <a:spcPct val="0"/>
              </a:spcBef>
              <a:buBlip>
                <a:blip r:embed="rId3"/>
              </a:buBlip>
            </a:pPr>
            <a:r>
              <a:rPr lang="en-US" sz="3200" dirty="0"/>
              <a:t>Undefined</a:t>
            </a:r>
          </a:p>
          <a:p>
            <a:pPr>
              <a:spcBef>
                <a:spcPct val="0"/>
              </a:spcBef>
            </a:pPr>
            <a:endParaRPr lang="en-US" sz="3200" dirty="0"/>
          </a:p>
          <a:p>
            <a:pPr marL="355600">
              <a:spcBef>
                <a:spcPct val="0"/>
              </a:spcBef>
            </a:pPr>
            <a:r>
              <a:rPr lang="en-SG" sz="2800" dirty="0"/>
              <a:t>A variable that </a:t>
            </a:r>
            <a:r>
              <a:rPr lang="en-SG" sz="2800" dirty="0">
                <a:solidFill>
                  <a:srgbClr val="0070C0"/>
                </a:solidFill>
              </a:rPr>
              <a:t>has not been assigned a value </a:t>
            </a:r>
            <a:r>
              <a:rPr lang="en-SG" sz="2800" dirty="0"/>
              <a:t>is of </a:t>
            </a:r>
            <a:r>
              <a:rPr lang="en-SG" sz="2800" dirty="0">
                <a:solidFill>
                  <a:srgbClr val="0070C0"/>
                </a:solidFill>
              </a:rPr>
              <a:t>type undefined</a:t>
            </a:r>
            <a:r>
              <a:rPr lang="en-SG" sz="2800" dirty="0"/>
              <a:t>. </a:t>
            </a:r>
          </a:p>
          <a:p>
            <a:pPr marL="355600">
              <a:spcBef>
                <a:spcPct val="0"/>
              </a:spcBef>
            </a:pP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3503712" y="3907302"/>
            <a:ext cx="56431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/>
              <a:t>var</a:t>
            </a:r>
            <a:r>
              <a:rPr lang="en-GB" sz="2000" dirty="0"/>
              <a:t> nothing;</a:t>
            </a:r>
          </a:p>
          <a:p>
            <a:r>
              <a:rPr lang="en-GB" sz="2000" dirty="0"/>
              <a:t> </a:t>
            </a:r>
            <a:endParaRPr lang="en-SG" sz="2000" dirty="0"/>
          </a:p>
          <a:p>
            <a:r>
              <a:rPr lang="en-SG" sz="2000" dirty="0"/>
              <a:t>if ( </a:t>
            </a:r>
            <a:r>
              <a:rPr lang="en-SG" sz="2000" dirty="0" err="1"/>
              <a:t>typeof</a:t>
            </a:r>
            <a:r>
              <a:rPr lang="en-SG" sz="2000" dirty="0"/>
              <a:t> nothing === </a:t>
            </a:r>
            <a:r>
              <a:rPr lang="en-SG" sz="2000" dirty="0" err="1"/>
              <a:t>typeof</a:t>
            </a:r>
            <a:r>
              <a:rPr lang="en-SG" sz="2000" dirty="0"/>
              <a:t> undefined){</a:t>
            </a:r>
          </a:p>
          <a:p>
            <a:r>
              <a:rPr lang="en-SG" sz="2000" dirty="0"/>
              <a:t>	alert("It is undefined");</a:t>
            </a:r>
          </a:p>
          <a:p>
            <a:r>
              <a:rPr lang="en-SG" sz="2000" dirty="0"/>
              <a:t>}</a:t>
            </a:r>
          </a:p>
          <a:p>
            <a:r>
              <a:rPr lang="en-GB" sz="2000" dirty="0"/>
              <a:t>else {</a:t>
            </a:r>
            <a:endParaRPr lang="en-SG" sz="2000" dirty="0"/>
          </a:p>
          <a:p>
            <a:r>
              <a:rPr lang="en-GB" sz="2000" dirty="0"/>
              <a:t>	</a:t>
            </a:r>
            <a:r>
              <a:rPr lang="en-SG" sz="2000" dirty="0"/>
              <a:t>alert("nothing is ="+nothing);</a:t>
            </a:r>
          </a:p>
          <a:p>
            <a:r>
              <a:rPr lang="en-GB" sz="2000" dirty="0"/>
              <a:t>}</a:t>
            </a:r>
            <a:endParaRPr lang="en-SG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0042957" y="6092515"/>
            <a:ext cx="625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4" action="ppaction://hlinkfile"/>
              </a:rPr>
              <a:t>show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3544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464360" cy="1499616"/>
          </a:xfrm>
        </p:spPr>
        <p:txBody>
          <a:bodyPr>
            <a:normAutofit/>
          </a:bodyPr>
          <a:lstStyle/>
          <a:p>
            <a:r>
              <a:rPr lang="en-SG" dirty="0"/>
              <a:t>Undefined variable vs Not Defined reference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5287896" cy="4023360"/>
          </a:xfrm>
        </p:spPr>
        <p:txBody>
          <a:bodyPr>
            <a:normAutofit/>
          </a:bodyPr>
          <a:lstStyle/>
          <a:p>
            <a:r>
              <a:rPr lang="en-SG" sz="2400" dirty="0"/>
              <a:t>A variable which has been declare, e.g. </a:t>
            </a:r>
          </a:p>
          <a:p>
            <a:pPr marL="800100" lvl="1" indent="-342900"/>
            <a:r>
              <a:rPr lang="en-SG" sz="2000" dirty="0" err="1"/>
              <a:t>var</a:t>
            </a:r>
            <a:r>
              <a:rPr lang="en-SG" sz="2000" dirty="0"/>
              <a:t> happy; </a:t>
            </a:r>
          </a:p>
          <a:p>
            <a:pPr marL="800100" lvl="1" indent="-342900"/>
            <a:r>
              <a:rPr lang="en-SG" sz="2000" dirty="0"/>
              <a:t>with no value assigned is of </a:t>
            </a:r>
            <a:r>
              <a:rPr lang="en-SG" sz="2000" b="1" i="1" dirty="0">
                <a:solidFill>
                  <a:schemeClr val="accent6">
                    <a:lumMod val="50000"/>
                  </a:schemeClr>
                </a:solidFill>
              </a:rPr>
              <a:t>type undefined</a:t>
            </a:r>
            <a:r>
              <a:rPr lang="en-SG" sz="2000" dirty="0"/>
              <a:t>.</a:t>
            </a:r>
          </a:p>
          <a:p>
            <a:r>
              <a:rPr lang="en-SG" sz="2400" dirty="0"/>
              <a:t>When access a “</a:t>
            </a:r>
            <a:r>
              <a:rPr lang="en-SG" sz="2400" u="sng" dirty="0"/>
              <a:t>never declared</a:t>
            </a:r>
            <a:r>
              <a:rPr lang="en-SG" sz="2400" dirty="0"/>
              <a:t>” variable, a </a:t>
            </a:r>
            <a:r>
              <a:rPr lang="en-SG" sz="2400" b="1" i="1" dirty="0">
                <a:solidFill>
                  <a:schemeClr val="accent6">
                    <a:lumMod val="50000"/>
                  </a:schemeClr>
                </a:solidFill>
              </a:rPr>
              <a:t>reference error </a:t>
            </a:r>
            <a:r>
              <a:rPr lang="en-SG" sz="2400" dirty="0"/>
              <a:t>will be caught; indicating it as not defined variable.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1782" t="36216" r="670" b="22432"/>
          <a:stretch/>
        </p:blipFill>
        <p:spPr>
          <a:xfrm>
            <a:off x="6816080" y="2269604"/>
            <a:ext cx="4215866" cy="382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44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4000" dirty="0"/>
              <a:t>Control Statements (</a:t>
            </a:r>
            <a:r>
              <a:rPr lang="en-GB" sz="4000" dirty="0">
                <a:solidFill>
                  <a:schemeClr val="hlink"/>
                </a:solidFill>
              </a:rPr>
              <a:t>making decision</a:t>
            </a:r>
            <a:r>
              <a:rPr lang="en-GB" sz="4000" dirty="0"/>
              <a:t>)</a:t>
            </a:r>
          </a:p>
        </p:txBody>
      </p:sp>
      <p:pic>
        <p:nvPicPr>
          <p:cNvPr id="583685" name="Picture 5" descr="MPj01828340000[1]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09800" y="2225675"/>
            <a:ext cx="2438400" cy="3657600"/>
          </a:xfrm>
          <a:noFill/>
        </p:spPr>
      </p:pic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648200" y="1988840"/>
            <a:ext cx="4495800" cy="1676400"/>
            <a:chOff x="1488" y="816"/>
            <a:chExt cx="2832" cy="1056"/>
          </a:xfrm>
          <a:noFill/>
        </p:grpSpPr>
        <p:sp>
          <p:nvSpPr>
            <p:cNvPr id="8203" name="Oval 7"/>
            <p:cNvSpPr>
              <a:spLocks noChangeArrowheads="1"/>
            </p:cNvSpPr>
            <p:nvPr/>
          </p:nvSpPr>
          <p:spPr bwMode="auto">
            <a:xfrm>
              <a:off x="1488" y="816"/>
              <a:ext cx="2832" cy="1056"/>
            </a:xfrm>
            <a:prstGeom prst="ellipse">
              <a:avLst/>
            </a:prstGeom>
            <a:grpFill/>
            <a:ln w="9525" algn="ctr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Text Box 9"/>
            <p:cNvSpPr txBox="1">
              <a:spLocks noChangeArrowheads="1"/>
            </p:cNvSpPr>
            <p:nvPr/>
          </p:nvSpPr>
          <p:spPr bwMode="auto">
            <a:xfrm>
              <a:off x="1716" y="1179"/>
              <a:ext cx="2194" cy="33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800" b="1" dirty="0">
                  <a:solidFill>
                    <a:srgbClr val="FF0000"/>
                  </a:solidFill>
                  <a:latin typeface="Comic Sans MS" pitchFamily="66" charset="0"/>
                </a:rPr>
                <a:t>if</a:t>
              </a:r>
              <a:r>
                <a:rPr lang="en-GB" dirty="0">
                  <a:solidFill>
                    <a:schemeClr val="hlink"/>
                  </a:solidFill>
                  <a:latin typeface="Comic Sans MS" pitchFamily="66" charset="0"/>
                </a:rPr>
                <a:t> </a:t>
              </a:r>
              <a:r>
                <a:rPr lang="en-GB" dirty="0">
                  <a:latin typeface="Comic Sans MS" pitchFamily="66" charset="0"/>
                </a:rPr>
                <a:t>I have more than $100,000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629615" y="3825876"/>
            <a:ext cx="5715000" cy="1082675"/>
            <a:chOff x="1968" y="2160"/>
            <a:chExt cx="3600" cy="682"/>
          </a:xfrm>
        </p:grpSpPr>
        <p:pic>
          <p:nvPicPr>
            <p:cNvPr id="8200" name="Picture 10" descr="MCTN00551_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68" y="2160"/>
              <a:ext cx="2400" cy="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01" name="Oval 12"/>
            <p:cNvSpPr>
              <a:spLocks noChangeArrowheads="1"/>
            </p:cNvSpPr>
            <p:nvPr/>
          </p:nvSpPr>
          <p:spPr bwMode="auto">
            <a:xfrm>
              <a:off x="1968" y="2208"/>
              <a:ext cx="1200" cy="384"/>
            </a:xfrm>
            <a:prstGeom prst="ellipse">
              <a:avLst/>
            </a:prstGeom>
            <a:noFill/>
            <a:ln w="9525" algn="ctr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" name="Text Box 13"/>
            <p:cNvSpPr txBox="1">
              <a:spLocks noChangeArrowheads="1"/>
            </p:cNvSpPr>
            <p:nvPr/>
          </p:nvSpPr>
          <p:spPr bwMode="auto">
            <a:xfrm>
              <a:off x="2208" y="2304"/>
              <a:ext cx="809" cy="252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000" dirty="0">
                  <a:latin typeface="Comic Sans MS" pitchFamily="66" charset="0"/>
                </a:rPr>
                <a:t>Buy a car</a:t>
              </a:r>
            </a:p>
          </p:txBody>
        </p:sp>
      </p:grpSp>
      <p:sp>
        <p:nvSpPr>
          <p:cNvPr id="583696" name="Text Box 16"/>
          <p:cNvSpPr txBox="1">
            <a:spLocks noChangeArrowheads="1"/>
          </p:cNvSpPr>
          <p:nvPr/>
        </p:nvSpPr>
        <p:spPr bwMode="auto">
          <a:xfrm>
            <a:off x="4800600" y="5085185"/>
            <a:ext cx="2719014" cy="1015663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itchFamily="66" charset="0"/>
              </a:rPr>
              <a:t>if ( money&gt;100000 ) {</a:t>
            </a:r>
          </a:p>
          <a:p>
            <a:r>
              <a:rPr lang="en-GB" sz="2000" dirty="0">
                <a:latin typeface="Comic Sans MS" pitchFamily="66" charset="0"/>
              </a:rPr>
              <a:t>        </a:t>
            </a:r>
            <a:r>
              <a:rPr lang="en-GB" sz="2000" dirty="0" err="1">
                <a:latin typeface="Comic Sans MS" pitchFamily="66" charset="0"/>
              </a:rPr>
              <a:t>buyCar</a:t>
            </a:r>
            <a:r>
              <a:rPr lang="en-GB" sz="2000" dirty="0">
                <a:latin typeface="Comic Sans MS" pitchFamily="66" charset="0"/>
              </a:rPr>
              <a:t>=true;</a:t>
            </a:r>
          </a:p>
          <a:p>
            <a:r>
              <a:rPr lang="en-GB" sz="2000" dirty="0">
                <a:latin typeface="Comic Sans MS" pitchFamily="66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5ADE3-7264-47B5-B79C-0B2CAC168058}"/>
              </a:ext>
            </a:extLst>
          </p:cNvPr>
          <p:cNvSpPr txBox="1"/>
          <p:nvPr/>
        </p:nvSpPr>
        <p:spPr>
          <a:xfrm rot="1161089">
            <a:off x="7946576" y="1063012"/>
            <a:ext cx="4243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 err="1">
                <a:solidFill>
                  <a:srgbClr val="FF0000"/>
                </a:solidFill>
              </a:rPr>
              <a:t>Elearning</a:t>
            </a:r>
            <a:r>
              <a:rPr lang="en-US" sz="4000" b="1" i="1" dirty="0">
                <a:solidFill>
                  <a:srgbClr val="FF0000"/>
                </a:solidFill>
              </a:rPr>
              <a:t> next week!</a:t>
            </a:r>
            <a:endParaRPr lang="en-SG" sz="4000" b="1" i="1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7A948B-9537-4618-B70C-1692E6B0615E}"/>
              </a:ext>
            </a:extLst>
          </p:cNvPr>
          <p:cNvSpPr/>
          <p:nvPr/>
        </p:nvSpPr>
        <p:spPr>
          <a:xfrm rot="1188623">
            <a:off x="7922546" y="1082565"/>
            <a:ext cx="4236934" cy="6223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374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9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4000" dirty="0"/>
              <a:t>Control Statements (</a:t>
            </a:r>
            <a:r>
              <a:rPr lang="en-GB" sz="4000" dirty="0">
                <a:solidFill>
                  <a:schemeClr val="hlink"/>
                </a:solidFill>
              </a:rPr>
              <a:t>making decision</a:t>
            </a:r>
            <a:r>
              <a:rPr lang="en-GB" sz="4000" dirty="0"/>
              <a:t>)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003520" y="1751102"/>
            <a:ext cx="7761288" cy="3889375"/>
            <a:chOff x="864" y="1058"/>
            <a:chExt cx="4889" cy="2450"/>
          </a:xfrm>
        </p:grpSpPr>
        <p:pic>
          <p:nvPicPr>
            <p:cNvPr id="9229" name="Picture 3" descr="MPj0182834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4" y="1204"/>
              <a:ext cx="1536" cy="2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30" name="Picture 7" descr="MCTN00551_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53" y="2273"/>
              <a:ext cx="2400" cy="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9231" name="Group 4"/>
            <p:cNvGrpSpPr>
              <a:grpSpLocks/>
            </p:cNvGrpSpPr>
            <p:nvPr/>
          </p:nvGrpSpPr>
          <p:grpSpPr bwMode="auto">
            <a:xfrm>
              <a:off x="2606" y="1058"/>
              <a:ext cx="2832" cy="1056"/>
              <a:chOff x="2222" y="1010"/>
              <a:chExt cx="2832" cy="1056"/>
            </a:xfrm>
          </p:grpSpPr>
          <p:sp>
            <p:nvSpPr>
              <p:cNvPr id="9234" name="Oval 5"/>
              <p:cNvSpPr>
                <a:spLocks noChangeArrowheads="1"/>
              </p:cNvSpPr>
              <p:nvPr/>
            </p:nvSpPr>
            <p:spPr bwMode="auto">
              <a:xfrm>
                <a:off x="2222" y="1010"/>
                <a:ext cx="2832" cy="1056"/>
              </a:xfrm>
              <a:prstGeom prst="ellipse">
                <a:avLst/>
              </a:prstGeom>
              <a:noFill/>
              <a:ln w="9525" algn="ctr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5" name="Text Box 6"/>
              <p:cNvSpPr txBox="1">
                <a:spLocks noChangeArrowheads="1"/>
              </p:cNvSpPr>
              <p:nvPr/>
            </p:nvSpPr>
            <p:spPr bwMode="auto">
              <a:xfrm>
                <a:off x="2278" y="1417"/>
                <a:ext cx="2347" cy="33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2800" b="1" dirty="0">
                    <a:solidFill>
                      <a:srgbClr val="FF0000"/>
                    </a:solidFill>
                    <a:latin typeface="Comic Sans MS" pitchFamily="66" charset="0"/>
                  </a:rPr>
                  <a:t>if </a:t>
                </a:r>
                <a:r>
                  <a:rPr lang="en-GB" dirty="0">
                    <a:latin typeface="Comic Sans MS" pitchFamily="66" charset="0"/>
                  </a:rPr>
                  <a:t>I</a:t>
                </a:r>
                <a:r>
                  <a:rPr lang="en-GB" sz="2800" b="1" dirty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en-GB" dirty="0">
                    <a:latin typeface="Comic Sans MS" pitchFamily="66" charset="0"/>
                  </a:rPr>
                  <a:t>have more than $100,000</a:t>
                </a:r>
              </a:p>
            </p:txBody>
          </p:sp>
        </p:grpSp>
        <p:sp>
          <p:nvSpPr>
            <p:cNvPr id="9232" name="Oval 8"/>
            <p:cNvSpPr>
              <a:spLocks noChangeArrowheads="1"/>
            </p:cNvSpPr>
            <p:nvPr/>
          </p:nvSpPr>
          <p:spPr bwMode="auto">
            <a:xfrm>
              <a:off x="2184" y="2218"/>
              <a:ext cx="1200" cy="384"/>
            </a:xfrm>
            <a:prstGeom prst="ellipse">
              <a:avLst/>
            </a:prstGeom>
            <a:noFill/>
            <a:ln w="9525" algn="ctr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Text Box 9"/>
            <p:cNvSpPr txBox="1">
              <a:spLocks noChangeArrowheads="1"/>
            </p:cNvSpPr>
            <p:nvPr/>
          </p:nvSpPr>
          <p:spPr bwMode="auto">
            <a:xfrm>
              <a:off x="2393" y="2305"/>
              <a:ext cx="809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000" dirty="0">
                  <a:latin typeface="Comic Sans MS" pitchFamily="66" charset="0"/>
                </a:rPr>
                <a:t>Buy a car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230404" y="4831824"/>
            <a:ext cx="4781550" cy="1565275"/>
            <a:chOff x="1392" y="2976"/>
            <a:chExt cx="3542" cy="986"/>
          </a:xfrm>
        </p:grpSpPr>
        <p:sp>
          <p:nvSpPr>
            <p:cNvPr id="9224" name="Oval 11"/>
            <p:cNvSpPr>
              <a:spLocks noChangeArrowheads="1"/>
            </p:cNvSpPr>
            <p:nvPr/>
          </p:nvSpPr>
          <p:spPr bwMode="auto">
            <a:xfrm>
              <a:off x="1392" y="2976"/>
              <a:ext cx="1824" cy="525"/>
            </a:xfrm>
            <a:prstGeom prst="ellipse">
              <a:avLst/>
            </a:prstGeom>
            <a:noFill/>
            <a:ln w="9525" algn="ctr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Text Box 12"/>
            <p:cNvSpPr txBox="1">
              <a:spLocks noChangeArrowheads="1"/>
            </p:cNvSpPr>
            <p:nvPr/>
          </p:nvSpPr>
          <p:spPr bwMode="auto">
            <a:xfrm>
              <a:off x="2049" y="3082"/>
              <a:ext cx="71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GB" sz="2800" b="1" dirty="0">
                  <a:solidFill>
                    <a:srgbClr val="FF0000"/>
                  </a:solidFill>
                  <a:latin typeface="Comic Sans MS" pitchFamily="66" charset="0"/>
                </a:rPr>
                <a:t>else</a:t>
              </a:r>
            </a:p>
          </p:txBody>
        </p:sp>
        <p:sp>
          <p:nvSpPr>
            <p:cNvPr id="9226" name="Oval 13"/>
            <p:cNvSpPr>
              <a:spLocks noChangeArrowheads="1"/>
            </p:cNvSpPr>
            <p:nvPr/>
          </p:nvSpPr>
          <p:spPr bwMode="auto">
            <a:xfrm>
              <a:off x="3335" y="3344"/>
              <a:ext cx="1200" cy="384"/>
            </a:xfrm>
            <a:prstGeom prst="ellipse">
              <a:avLst/>
            </a:prstGeom>
            <a:noFill/>
            <a:ln w="9525" algn="ctr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7" name="Text Box 14"/>
            <p:cNvSpPr txBox="1">
              <a:spLocks noChangeArrowheads="1"/>
            </p:cNvSpPr>
            <p:nvPr/>
          </p:nvSpPr>
          <p:spPr bwMode="auto">
            <a:xfrm>
              <a:off x="3552" y="3408"/>
              <a:ext cx="762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get a toy</a:t>
              </a:r>
            </a:p>
          </p:txBody>
        </p:sp>
        <p:pic>
          <p:nvPicPr>
            <p:cNvPr id="9228" name="Picture 15" descr="MCj0245919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68" y="3456"/>
              <a:ext cx="566" cy="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222" name="Text Box 20"/>
          <p:cNvSpPr txBox="1">
            <a:spLocks noChangeArrowheads="1"/>
          </p:cNvSpPr>
          <p:nvPr/>
        </p:nvSpPr>
        <p:spPr bwMode="auto">
          <a:xfrm>
            <a:off x="2041526" y="5508625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8821" name="Text Box 21"/>
          <p:cNvSpPr txBox="1">
            <a:spLocks noChangeArrowheads="1"/>
          </p:cNvSpPr>
          <p:nvPr/>
        </p:nvSpPr>
        <p:spPr bwMode="auto">
          <a:xfrm>
            <a:off x="2170105" y="4624328"/>
            <a:ext cx="2972949" cy="1938992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000" dirty="0">
                <a:latin typeface="Comic Sans MS" pitchFamily="66" charset="0"/>
              </a:rPr>
              <a:t>if ( money&gt;100000 ) {</a:t>
            </a:r>
          </a:p>
          <a:p>
            <a:r>
              <a:rPr lang="en-GB" sz="2000" dirty="0">
                <a:latin typeface="Comic Sans MS" pitchFamily="66" charset="0"/>
              </a:rPr>
              <a:t>        </a:t>
            </a:r>
            <a:r>
              <a:rPr lang="en-GB" sz="2000" dirty="0" err="1">
                <a:latin typeface="Comic Sans MS" pitchFamily="66" charset="0"/>
              </a:rPr>
              <a:t>buyCar</a:t>
            </a:r>
            <a:r>
              <a:rPr lang="en-GB" sz="2000" dirty="0">
                <a:latin typeface="Comic Sans MS" pitchFamily="66" charset="0"/>
              </a:rPr>
              <a:t>=true;</a:t>
            </a:r>
          </a:p>
          <a:p>
            <a:r>
              <a:rPr lang="en-GB" sz="2000" dirty="0">
                <a:latin typeface="Comic Sans MS" pitchFamily="66" charset="0"/>
              </a:rPr>
              <a:t>}</a:t>
            </a:r>
          </a:p>
          <a:p>
            <a:r>
              <a:rPr lang="en-GB" sz="2000" dirty="0">
                <a:latin typeface="Comic Sans MS" pitchFamily="66" charset="0"/>
              </a:rPr>
              <a:t>else {</a:t>
            </a:r>
          </a:p>
          <a:p>
            <a:r>
              <a:rPr lang="en-GB" sz="2000" dirty="0">
                <a:latin typeface="Comic Sans MS" pitchFamily="66" charset="0"/>
              </a:rPr>
              <a:t>        </a:t>
            </a:r>
            <a:r>
              <a:rPr lang="en-GB" sz="2000" dirty="0" err="1">
                <a:latin typeface="Comic Sans MS" pitchFamily="66" charset="0"/>
              </a:rPr>
              <a:t>buyToy</a:t>
            </a:r>
            <a:r>
              <a:rPr lang="en-GB" sz="2000" dirty="0">
                <a:latin typeface="Comic Sans MS" pitchFamily="66" charset="0"/>
              </a:rPr>
              <a:t>=true;</a:t>
            </a:r>
          </a:p>
          <a:p>
            <a:r>
              <a:rPr lang="en-GB" sz="2000" dirty="0">
                <a:latin typeface="Comic Sans MS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05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32" y="836712"/>
            <a:ext cx="8229600" cy="1143000"/>
          </a:xfrm>
        </p:spPr>
        <p:txBody>
          <a:bodyPr/>
          <a:lstStyle/>
          <a:p>
            <a:r>
              <a:rPr lang="en-GB" dirty="0"/>
              <a:t>What is JavaScript ?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1971254"/>
            <a:ext cx="10009112" cy="471847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SG" sz="2400" dirty="0"/>
              <a:t>It is a </a:t>
            </a:r>
            <a:r>
              <a:rPr lang="en-SG" sz="2400" dirty="0">
                <a:solidFill>
                  <a:srgbClr val="0070C0"/>
                </a:solidFill>
              </a:rPr>
              <a:t>programming language</a:t>
            </a:r>
            <a:r>
              <a:rPr lang="en-SG" sz="2400" dirty="0">
                <a:solidFill>
                  <a:srgbClr val="002060"/>
                </a:solidFill>
              </a:rPr>
              <a:t> </a:t>
            </a:r>
            <a:r>
              <a:rPr lang="en-SG" sz="2400" dirty="0"/>
              <a:t>that enables you to interact with users such as dynamically updating content, control multimedia and animate images. </a:t>
            </a: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GB" sz="2400" dirty="0"/>
              <a:t>It has some similarity in syntax with Java, but it is not related to Java.</a:t>
            </a: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GB" sz="2400" dirty="0"/>
              <a:t>It is a scripting language which do not need to be fully compiled before execution.</a:t>
            </a: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GB" sz="2400" dirty="0"/>
              <a:t>It was created in the year of 1995 and it is still evolving. It’s standard is ECMAScript. Currently ECMAScript 2018.</a:t>
            </a:r>
          </a:p>
          <a:p>
            <a:pPr>
              <a:lnSpc>
                <a:spcPct val="11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GB" sz="2400" dirty="0"/>
              <a:t>In this module, we mainly focused at its basics and usage in Web API and DOM (usage in browser environment)</a:t>
            </a:r>
          </a:p>
        </p:txBody>
      </p:sp>
    </p:spTree>
    <p:extLst>
      <p:ext uri="{BB962C8B-B14F-4D97-AF65-F5344CB8AC3E}">
        <p14:creationId xmlns:p14="http://schemas.microsoft.com/office/powerpoint/2010/main" val="157356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4000" dirty="0"/>
              <a:t>Control Statements (</a:t>
            </a:r>
            <a:r>
              <a:rPr lang="en-GB" sz="4000" dirty="0">
                <a:solidFill>
                  <a:schemeClr val="hlink"/>
                </a:solidFill>
              </a:rPr>
              <a:t>making decision</a:t>
            </a:r>
            <a:r>
              <a:rPr lang="en-GB" sz="4000" dirty="0"/>
              <a:t>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024129" y="2286000"/>
            <a:ext cx="3055648" cy="402336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800" dirty="0"/>
              <a:t>There are other </a:t>
            </a:r>
            <a:r>
              <a:rPr lang="en-GB" sz="2800" dirty="0">
                <a:solidFill>
                  <a:schemeClr val="hlink"/>
                </a:solidFill>
              </a:rPr>
              <a:t>decision making</a:t>
            </a:r>
            <a:r>
              <a:rPr lang="en-GB" sz="2800" dirty="0"/>
              <a:t> statements such as,</a:t>
            </a:r>
          </a:p>
          <a:p>
            <a:pPr lvl="1" eaLnBrk="1" hangingPunct="1"/>
            <a:r>
              <a:rPr lang="en-GB" sz="2400" dirty="0"/>
              <a:t>nested if</a:t>
            </a:r>
          </a:p>
          <a:p>
            <a:pPr lvl="1" eaLnBrk="1" hangingPunct="1"/>
            <a:r>
              <a:rPr lang="en-GB" sz="2400" dirty="0"/>
              <a:t>switch .. Case</a:t>
            </a:r>
          </a:p>
          <a:p>
            <a:pPr eaLnBrk="1" hangingPunct="1">
              <a:buFontTx/>
              <a:buNone/>
            </a:pPr>
            <a:endParaRPr lang="en-GB" sz="2800" dirty="0"/>
          </a:p>
          <a:p>
            <a:pPr lvl="1" eaLnBrk="1" hangingPunct="1">
              <a:buFontTx/>
              <a:buNone/>
            </a:pPr>
            <a:endParaRPr lang="en-GB" sz="2400" dirty="0"/>
          </a:p>
          <a:p>
            <a:pPr lvl="1" eaLnBrk="1" hangingPunct="1"/>
            <a:endParaRPr lang="en-GB" sz="2400" dirty="0"/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7536160" y="2081058"/>
            <a:ext cx="3736723" cy="4247317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dirty="0">
                <a:latin typeface="Comic Sans MS" pitchFamily="66" charset="0"/>
              </a:rPr>
              <a:t>if ( marks &gt;= 50) {</a:t>
            </a:r>
          </a:p>
          <a:p>
            <a:r>
              <a:rPr lang="en-GB" dirty="0">
                <a:latin typeface="Comic Sans MS" pitchFamily="66" charset="0"/>
              </a:rPr>
              <a:t>    pass=true;</a:t>
            </a:r>
          </a:p>
          <a:p>
            <a:r>
              <a:rPr lang="en-GB" dirty="0">
                <a:latin typeface="Comic Sans MS" pitchFamily="66" charset="0"/>
              </a:rPr>
              <a:t>    if (marks&gt;=90)</a:t>
            </a:r>
          </a:p>
          <a:p>
            <a:r>
              <a:rPr lang="en-GB" dirty="0">
                <a:latin typeface="Comic Sans MS" pitchFamily="66" charset="0"/>
              </a:rPr>
              <a:t>        grade=“distinction”;</a:t>
            </a:r>
          </a:p>
          <a:p>
            <a:r>
              <a:rPr lang="en-GB" dirty="0">
                <a:latin typeface="Comic Sans MS" pitchFamily="66" charset="0"/>
              </a:rPr>
              <a:t>     else if (marks&gt;=80) {</a:t>
            </a:r>
          </a:p>
          <a:p>
            <a:r>
              <a:rPr lang="en-GB" dirty="0">
                <a:latin typeface="Comic Sans MS" pitchFamily="66" charset="0"/>
              </a:rPr>
              <a:t>          grade=“A”;</a:t>
            </a:r>
          </a:p>
          <a:p>
            <a:r>
              <a:rPr lang="en-GB" dirty="0">
                <a:latin typeface="Comic Sans MS" pitchFamily="66" charset="0"/>
              </a:rPr>
              <a:t>     }</a:t>
            </a:r>
          </a:p>
          <a:p>
            <a:r>
              <a:rPr lang="en-GB" dirty="0">
                <a:latin typeface="Comic Sans MS" pitchFamily="66" charset="0"/>
              </a:rPr>
              <a:t>     else if (marks&gt;=70) {</a:t>
            </a:r>
          </a:p>
          <a:p>
            <a:r>
              <a:rPr lang="en-GB" dirty="0">
                <a:latin typeface="Comic Sans MS" pitchFamily="66" charset="0"/>
              </a:rPr>
              <a:t>          grade=“B”;</a:t>
            </a:r>
          </a:p>
          <a:p>
            <a:r>
              <a:rPr lang="en-GB" dirty="0">
                <a:latin typeface="Comic Sans MS" pitchFamily="66" charset="0"/>
              </a:rPr>
              <a:t>     }</a:t>
            </a:r>
          </a:p>
          <a:p>
            <a:r>
              <a:rPr lang="en-GB" dirty="0">
                <a:latin typeface="Comic Sans MS" pitchFamily="66" charset="0"/>
              </a:rPr>
              <a:t>     ……</a:t>
            </a:r>
          </a:p>
          <a:p>
            <a:r>
              <a:rPr lang="en-GB" dirty="0">
                <a:latin typeface="Comic Sans MS" pitchFamily="66" charset="0"/>
              </a:rPr>
              <a:t>}</a:t>
            </a:r>
          </a:p>
          <a:p>
            <a:r>
              <a:rPr lang="en-GB" dirty="0">
                <a:latin typeface="Comic Sans MS" pitchFamily="66" charset="0"/>
              </a:rPr>
              <a:t>else {</a:t>
            </a:r>
          </a:p>
          <a:p>
            <a:r>
              <a:rPr lang="en-GB" dirty="0">
                <a:latin typeface="Comic Sans MS" pitchFamily="66" charset="0"/>
              </a:rPr>
              <a:t>     pass=false;</a:t>
            </a:r>
          </a:p>
          <a:p>
            <a:r>
              <a:rPr lang="en-GB" dirty="0">
                <a:latin typeface="Comic Sans MS" pitchFamily="66" charset="0"/>
              </a:rPr>
              <a:t>}</a:t>
            </a: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4367808" y="2286000"/>
            <a:ext cx="2632452" cy="3170099"/>
          </a:xfrm>
          <a:prstGeom prst="rect">
            <a:avLst/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itchFamily="66" charset="0"/>
              </a:rPr>
              <a:t>switch (day) {</a:t>
            </a:r>
          </a:p>
          <a:p>
            <a:r>
              <a:rPr lang="en-GB" sz="2000" dirty="0">
                <a:latin typeface="Comic Sans MS" pitchFamily="66" charset="0"/>
              </a:rPr>
              <a:t>      case “Sunday”:</a:t>
            </a:r>
          </a:p>
          <a:p>
            <a:r>
              <a:rPr lang="en-GB" sz="2000" dirty="0">
                <a:latin typeface="Comic Sans MS" pitchFamily="66" charset="0"/>
              </a:rPr>
              <a:t>	</a:t>
            </a:r>
            <a:r>
              <a:rPr lang="en-GB" sz="2000" dirty="0" err="1">
                <a:latin typeface="Comic Sans MS" pitchFamily="66" charset="0"/>
              </a:rPr>
              <a:t>seeMovie</a:t>
            </a:r>
            <a:r>
              <a:rPr lang="en-GB" sz="2000" dirty="0">
                <a:latin typeface="Comic Sans MS" pitchFamily="66" charset="0"/>
              </a:rPr>
              <a:t>();</a:t>
            </a:r>
          </a:p>
          <a:p>
            <a:r>
              <a:rPr lang="en-GB" sz="2000" dirty="0">
                <a:latin typeface="Comic Sans MS" pitchFamily="66" charset="0"/>
              </a:rPr>
              <a:t>	break;</a:t>
            </a:r>
          </a:p>
          <a:p>
            <a:r>
              <a:rPr lang="en-GB" sz="2000" dirty="0">
                <a:latin typeface="Comic Sans MS" pitchFamily="66" charset="0"/>
              </a:rPr>
              <a:t>      case “Saturday”:</a:t>
            </a:r>
          </a:p>
          <a:p>
            <a:r>
              <a:rPr lang="en-GB" sz="2000" dirty="0">
                <a:latin typeface="Comic Sans MS" pitchFamily="66" charset="0"/>
              </a:rPr>
              <a:t>            </a:t>
            </a:r>
            <a:r>
              <a:rPr lang="en-GB" sz="2000" dirty="0" err="1">
                <a:latin typeface="Comic Sans MS" pitchFamily="66" charset="0"/>
              </a:rPr>
              <a:t>sleeplah</a:t>
            </a:r>
            <a:r>
              <a:rPr lang="en-GB" sz="2000" dirty="0">
                <a:latin typeface="Comic Sans MS" pitchFamily="66" charset="0"/>
              </a:rPr>
              <a:t>();</a:t>
            </a:r>
          </a:p>
          <a:p>
            <a:r>
              <a:rPr lang="en-GB" sz="2000" dirty="0">
                <a:latin typeface="Comic Sans MS" pitchFamily="66" charset="0"/>
              </a:rPr>
              <a:t>            break;</a:t>
            </a:r>
          </a:p>
          <a:p>
            <a:r>
              <a:rPr lang="en-GB" sz="2000" dirty="0">
                <a:latin typeface="Comic Sans MS" pitchFamily="66" charset="0"/>
              </a:rPr>
              <a:t>      default:</a:t>
            </a:r>
          </a:p>
          <a:p>
            <a:r>
              <a:rPr lang="en-GB" sz="2000" dirty="0">
                <a:latin typeface="Comic Sans MS" pitchFamily="66" charset="0"/>
              </a:rPr>
              <a:t>            study();</a:t>
            </a:r>
          </a:p>
          <a:p>
            <a:r>
              <a:rPr lang="en-GB" sz="2000" dirty="0">
                <a:latin typeface="Comic Sans MS" pitchFamily="66" charset="0"/>
              </a:rPr>
              <a:t>}     </a:t>
            </a:r>
          </a:p>
        </p:txBody>
      </p:sp>
    </p:spTree>
    <p:extLst>
      <p:ext uri="{BB962C8B-B14F-4D97-AF65-F5344CB8AC3E}">
        <p14:creationId xmlns:p14="http://schemas.microsoft.com/office/powerpoint/2010/main" val="3318547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Control Statements (</a:t>
            </a:r>
            <a:r>
              <a:rPr lang="en-GB" dirty="0">
                <a:solidFill>
                  <a:schemeClr val="hlink"/>
                </a:solidFill>
              </a:rPr>
              <a:t>repeat</a:t>
            </a:r>
            <a:r>
              <a:rPr lang="en-GB" dirty="0"/>
              <a:t>)</a:t>
            </a:r>
          </a:p>
        </p:txBody>
      </p:sp>
      <p:pic>
        <p:nvPicPr>
          <p:cNvPr id="11268" name="Picture 3" descr="bear%2520eating%2520chokolate%2520-%2520custom%2520clipart%2520drawing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776949" y="2257748"/>
            <a:ext cx="2705779" cy="2251373"/>
          </a:xfrm>
        </p:spPr>
      </p:pic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6229465" y="3068960"/>
            <a:ext cx="1826847" cy="46166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hungry !! EAT!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6203953" y="3893923"/>
            <a:ext cx="2402324" cy="461665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Still hungry ?! EAT!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6208714" y="4645025"/>
            <a:ext cx="2402324" cy="461665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Still hungry ?! EAT!</a:t>
            </a: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2958780" y="4622899"/>
            <a:ext cx="2342116" cy="1200329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/>
              <a:t>while ( hungry</a:t>
            </a:r>
            <a:r>
              <a:rPr lang="en-GB" dirty="0">
                <a:solidFill>
                  <a:schemeClr val="hlink"/>
                </a:solidFill>
              </a:rPr>
              <a:t>==</a:t>
            </a:r>
            <a:r>
              <a:rPr lang="en-GB" dirty="0"/>
              <a:t>true) {</a:t>
            </a:r>
          </a:p>
          <a:p>
            <a:r>
              <a:rPr lang="en-GB" dirty="0"/>
              <a:t>    food=food+1;</a:t>
            </a:r>
          </a:p>
          <a:p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08135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Control Statements (</a:t>
            </a:r>
            <a:r>
              <a:rPr lang="en-GB" dirty="0">
                <a:solidFill>
                  <a:schemeClr val="hlink"/>
                </a:solidFill>
              </a:rPr>
              <a:t>repeat</a:t>
            </a:r>
            <a:r>
              <a:rPr lang="en-GB" dirty="0"/>
              <a:t>)</a:t>
            </a:r>
          </a:p>
        </p:txBody>
      </p:sp>
      <p:pic>
        <p:nvPicPr>
          <p:cNvPr id="12293" name="Picture 32" descr="hardwork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295801" y="1784674"/>
            <a:ext cx="2511425" cy="1872927"/>
          </a:xfrm>
        </p:spPr>
      </p:pic>
      <p:sp>
        <p:nvSpPr>
          <p:cNvPr id="12292" name="Text Box 25"/>
          <p:cNvSpPr txBox="1">
            <a:spLocks noChangeArrowheads="1"/>
          </p:cNvSpPr>
          <p:nvPr/>
        </p:nvSpPr>
        <p:spPr bwMode="auto">
          <a:xfrm>
            <a:off x="2438400" y="4572001"/>
            <a:ext cx="7131050" cy="1569660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400" dirty="0"/>
              <a:t>for ( </a:t>
            </a:r>
            <a:r>
              <a:rPr lang="en-GB" sz="2400" dirty="0" err="1"/>
              <a:t>noOfhours</a:t>
            </a:r>
            <a:r>
              <a:rPr lang="en-GB" sz="2400" dirty="0"/>
              <a:t>=0; </a:t>
            </a:r>
            <a:r>
              <a:rPr lang="en-GB" sz="2400" dirty="0" err="1"/>
              <a:t>noOfhours</a:t>
            </a:r>
            <a:r>
              <a:rPr lang="en-GB" sz="2400" dirty="0"/>
              <a:t> &lt; 8; </a:t>
            </a:r>
            <a:r>
              <a:rPr lang="en-GB" sz="2400" dirty="0" err="1"/>
              <a:t>noOfhours</a:t>
            </a:r>
            <a:r>
              <a:rPr lang="en-GB" sz="2400" dirty="0"/>
              <a:t>++) {</a:t>
            </a:r>
          </a:p>
          <a:p>
            <a:r>
              <a:rPr lang="en-GB" sz="2400" dirty="0"/>
              <a:t>    working=true;</a:t>
            </a:r>
          </a:p>
          <a:p>
            <a:r>
              <a:rPr lang="en-GB" sz="2400" dirty="0"/>
              <a:t>}</a:t>
            </a:r>
          </a:p>
          <a:p>
            <a:endParaRPr lang="en-GB" sz="2400" dirty="0"/>
          </a:p>
        </p:txBody>
      </p:sp>
      <p:sp>
        <p:nvSpPr>
          <p:cNvPr id="12294" name="Text Box 35"/>
          <p:cNvSpPr txBox="1">
            <a:spLocks noChangeArrowheads="1"/>
          </p:cNvSpPr>
          <p:nvPr/>
        </p:nvSpPr>
        <p:spPr bwMode="auto">
          <a:xfrm>
            <a:off x="1828801" y="3657600"/>
            <a:ext cx="2678938" cy="400110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itchFamily="66" charset="0"/>
              </a:rPr>
              <a:t>Counter initialization</a:t>
            </a:r>
          </a:p>
        </p:txBody>
      </p:sp>
      <p:sp>
        <p:nvSpPr>
          <p:cNvPr id="12295" name="Text Box 36"/>
          <p:cNvSpPr txBox="1">
            <a:spLocks noChangeArrowheads="1"/>
          </p:cNvSpPr>
          <p:nvPr/>
        </p:nvSpPr>
        <p:spPr bwMode="auto">
          <a:xfrm>
            <a:off x="4619734" y="5943600"/>
            <a:ext cx="2401619" cy="400110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itchFamily="66" charset="0"/>
              </a:rPr>
              <a:t>Condition checking</a:t>
            </a:r>
          </a:p>
        </p:txBody>
      </p:sp>
      <p:sp>
        <p:nvSpPr>
          <p:cNvPr id="12296" name="Text Box 37"/>
          <p:cNvSpPr txBox="1">
            <a:spLocks noChangeArrowheads="1"/>
          </p:cNvSpPr>
          <p:nvPr/>
        </p:nvSpPr>
        <p:spPr bwMode="auto">
          <a:xfrm>
            <a:off x="7248129" y="3806031"/>
            <a:ext cx="2016899" cy="400110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itchFamily="66" charset="0"/>
              </a:rPr>
              <a:t>Counter update</a:t>
            </a:r>
          </a:p>
        </p:txBody>
      </p:sp>
      <p:sp>
        <p:nvSpPr>
          <p:cNvPr id="12297" name="Line 38"/>
          <p:cNvSpPr>
            <a:spLocks noChangeShapeType="1"/>
          </p:cNvSpPr>
          <p:nvPr/>
        </p:nvSpPr>
        <p:spPr bwMode="auto">
          <a:xfrm>
            <a:off x="3200400" y="3962400"/>
            <a:ext cx="304800" cy="762744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8" name="Line 39"/>
          <p:cNvSpPr>
            <a:spLocks noChangeShapeType="1"/>
          </p:cNvSpPr>
          <p:nvPr/>
        </p:nvSpPr>
        <p:spPr bwMode="auto">
          <a:xfrm flipH="1">
            <a:off x="7464152" y="4102894"/>
            <a:ext cx="72008" cy="6175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9" name="Line 40"/>
          <p:cNvSpPr>
            <a:spLocks noChangeShapeType="1"/>
          </p:cNvSpPr>
          <p:nvPr/>
        </p:nvSpPr>
        <p:spPr bwMode="auto">
          <a:xfrm flipH="1" flipV="1">
            <a:off x="5591944" y="4941168"/>
            <a:ext cx="228600" cy="100243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10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Control Statements (</a:t>
            </a:r>
            <a:r>
              <a:rPr lang="en-GB" dirty="0">
                <a:solidFill>
                  <a:schemeClr val="hlink"/>
                </a:solidFill>
              </a:rPr>
              <a:t>repeat</a:t>
            </a:r>
            <a:r>
              <a:rPr lang="en-GB" dirty="0"/>
              <a:t>)</a:t>
            </a:r>
          </a:p>
        </p:txBody>
      </p:sp>
      <p:sp>
        <p:nvSpPr>
          <p:cNvPr id="13319" name="Content Placeholder 11"/>
          <p:cNvSpPr>
            <a:spLocks noGrp="1"/>
          </p:cNvSpPr>
          <p:nvPr>
            <p:ph idx="1"/>
          </p:nvPr>
        </p:nvSpPr>
        <p:spPr>
          <a:xfrm>
            <a:off x="1991544" y="1772817"/>
            <a:ext cx="8219256" cy="4353347"/>
          </a:xfrm>
        </p:spPr>
        <p:txBody>
          <a:bodyPr>
            <a:normAutofit/>
          </a:bodyPr>
          <a:lstStyle/>
          <a:p>
            <a:r>
              <a:rPr lang="en-GB" sz="2800" dirty="0"/>
              <a:t>dancers is an array of dancer objects</a:t>
            </a:r>
            <a:endParaRPr lang="en-US" sz="2800" dirty="0"/>
          </a:p>
        </p:txBody>
      </p:sp>
      <p:sp>
        <p:nvSpPr>
          <p:cNvPr id="13316" name="Text Box 25"/>
          <p:cNvSpPr txBox="1">
            <a:spLocks noChangeArrowheads="1"/>
          </p:cNvSpPr>
          <p:nvPr/>
        </p:nvSpPr>
        <p:spPr bwMode="auto">
          <a:xfrm>
            <a:off x="2461647" y="4448176"/>
            <a:ext cx="6248400" cy="1569660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 dirty="0"/>
              <a:t>for ( </a:t>
            </a:r>
            <a:r>
              <a:rPr lang="en-GB" sz="2400" dirty="0" err="1"/>
              <a:t>i</a:t>
            </a:r>
            <a:r>
              <a:rPr lang="en-GB" sz="2400" dirty="0"/>
              <a:t>=0; </a:t>
            </a:r>
            <a:r>
              <a:rPr lang="en-GB" sz="2400" dirty="0" err="1"/>
              <a:t>i</a:t>
            </a:r>
            <a:r>
              <a:rPr lang="en-GB" sz="2400" dirty="0"/>
              <a:t> &lt; </a:t>
            </a:r>
            <a:r>
              <a:rPr lang="en-GB" sz="2400" dirty="0" err="1"/>
              <a:t>dancers.length</a:t>
            </a:r>
            <a:r>
              <a:rPr lang="en-GB" sz="2400" dirty="0"/>
              <a:t>; </a:t>
            </a:r>
            <a:r>
              <a:rPr lang="en-GB" sz="2400" dirty="0" err="1"/>
              <a:t>i</a:t>
            </a:r>
            <a:r>
              <a:rPr lang="en-GB" sz="2400" dirty="0"/>
              <a:t>++) {</a:t>
            </a:r>
          </a:p>
          <a:p>
            <a:r>
              <a:rPr lang="en-GB" sz="2400" dirty="0"/>
              <a:t>    dancers[</a:t>
            </a:r>
            <a:r>
              <a:rPr lang="en-GB" sz="2400" dirty="0" err="1"/>
              <a:t>i</a:t>
            </a:r>
            <a:r>
              <a:rPr lang="en-GB" sz="2400" dirty="0"/>
              <a:t>].dance();</a:t>
            </a:r>
          </a:p>
          <a:p>
            <a:r>
              <a:rPr lang="en-GB" sz="2400" dirty="0"/>
              <a:t>}</a:t>
            </a:r>
          </a:p>
          <a:p>
            <a:endParaRPr lang="en-GB" sz="2400" dirty="0"/>
          </a:p>
        </p:txBody>
      </p:sp>
      <p:sp>
        <p:nvSpPr>
          <p:cNvPr id="13317" name="Text Box 36"/>
          <p:cNvSpPr txBox="1">
            <a:spLocks noChangeArrowheads="1"/>
          </p:cNvSpPr>
          <p:nvPr/>
        </p:nvSpPr>
        <p:spPr bwMode="auto">
          <a:xfrm>
            <a:off x="5955830" y="6168609"/>
            <a:ext cx="1539204" cy="338554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9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No of dancers</a:t>
            </a:r>
          </a:p>
        </p:txBody>
      </p:sp>
      <p:sp>
        <p:nvSpPr>
          <p:cNvPr id="13318" name="Line 40"/>
          <p:cNvSpPr>
            <a:spLocks noChangeShapeType="1"/>
          </p:cNvSpPr>
          <p:nvPr/>
        </p:nvSpPr>
        <p:spPr bwMode="auto">
          <a:xfrm flipH="1" flipV="1">
            <a:off x="5422430" y="4800600"/>
            <a:ext cx="836908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55298" name="Picture 2" descr="C:\temp\Temporary Internet Files\Content.IE5\1YVHHAOE\MCj0438185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5498" y="2278789"/>
            <a:ext cx="1373337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9" name="Picture 3" descr="C:\temp\Temporary Internet Files\Content.IE5\S8WBQL6T\MCj027855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0650" y="2251075"/>
            <a:ext cx="10795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5" descr="http://tbn3.google.com/images?q=tbn:17XbE6RWu-ISEM:http://www.ladyblue.net/graphics/other/crc_teddybea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09847" y="2422525"/>
            <a:ext cx="16002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3" name="TextBox 15"/>
          <p:cNvSpPr txBox="1">
            <a:spLocks noChangeArrowheads="1"/>
          </p:cNvSpPr>
          <p:nvPr/>
        </p:nvSpPr>
        <p:spPr bwMode="auto">
          <a:xfrm>
            <a:off x="2514600" y="3733800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i=0</a:t>
            </a:r>
            <a:endParaRPr lang="en-US"/>
          </a:p>
        </p:txBody>
      </p:sp>
      <p:sp>
        <p:nvSpPr>
          <p:cNvPr id="13324" name="TextBox 16"/>
          <p:cNvSpPr txBox="1">
            <a:spLocks noChangeArrowheads="1"/>
          </p:cNvSpPr>
          <p:nvPr/>
        </p:nvSpPr>
        <p:spPr bwMode="auto">
          <a:xfrm>
            <a:off x="4953000" y="3810000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i=1</a:t>
            </a:r>
            <a:endParaRPr lang="en-US"/>
          </a:p>
        </p:txBody>
      </p:sp>
      <p:sp>
        <p:nvSpPr>
          <p:cNvPr id="13325" name="TextBox 17"/>
          <p:cNvSpPr txBox="1">
            <a:spLocks noChangeArrowheads="1"/>
          </p:cNvSpPr>
          <p:nvPr/>
        </p:nvSpPr>
        <p:spPr bwMode="auto">
          <a:xfrm>
            <a:off x="7467600" y="3733800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i=2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3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2948E-6 C -0.06597 0.00809 -0.11493 0.02797 -0.11493 0.04393 C -0.11493 0.05849 -0.06702 0.06936 -0.00295 0.06936 C 0.06094 0.06936 0.11493 0.05849 0.11493 0.04393 C 0.11493 0.02797 0.05903 0.02404 -0.00504 0.03468 C -0.06806 0.0467 -0.11493 0.06659 -0.11493 0.08115 C -0.11493 0.09595 -0.06597 0.10797 -0.00295 0.10797 C 0.06094 0.10797 0.11493 0.09595 0.11493 0.08115 C 0.11493 0.06659 0.05903 0.06266 -0.004 0.07329 C -0.06806 0.08393 -0.11493 0.10381 -0.11493 0.11861 C -0.11493 0.13456 -0.06597 0.14659 -0.00209 0.14659 C 0.06094 0.14659 0.11493 0.13456 0.11493 0.11861 C 0.11493 0.1052 0.05903 0.10127 -0.004 0.11052 C -0.06702 0.12115 -0.11493 0.14242 -0.11493 0.15722 C -0.11493 0.17179 -0.06493 0.18381 -0.00209 0.18381 C 0.06302 0.18381 0.11493 0.17179 0.11493 0.15722 C 0.11493 0.14242 0.06007 0.13849 -0.00295 0.14913 C -0.06597 0.15977 -0.11493 0.17988 -0.11493 0.19445 C -0.11493 0.2104 -0.06493 0.22104 -0.00104 0.22104 C 0.06302 0.22104 0.11493 0.20901 0.11493 0.19445 C 0.11493 0.17988 0.06007 0.17572 -0.00295 0.18636 C -0.06597 0.19722 -0.11493 0.21849 -0.11493 0.23167 C -0.11493 0.24647 -0.06406 0.25826 -0.00104 0.25826 C 0.06302 0.25826 0.11493 0.24647 0.11493 0.23167 C 0.11493 0.21849 0.06094 0.21433 -0.00295 0.22381 C -0.06597 0.23445 -0.11493 0.25572 -0.11493 0.27029 C -0.11493 0.2837 -0.06406 0.29688 2.22222E-6 0.29688 C 0.06406 0.29688 0.11493 0.28508 0.11493 0.27029 C 0.11493 0.25572 0.06094 0.25179 -0.00209 0.26242 C -0.06493 0.27306 -0.11597 0.29294 -0.11493 0.30774 C -0.11406 0.32231 -0.06406 0.33294 2.22222E-6 0.33294 C 0.06406 0.33294 0.11493 0.32092 0.11493 0.30636 C 0.11493 0.29294 0.06302 0.28901 2.22222E-6 0.30104 C 2.22222E-6 0.30104 2.22222E-6 3.2948E-6 2.22222E-6 3.2948E-6 Z " pathEditMode="relative" rAng="0" ptsTypes="ffffffffffffffffffffffffffffffffff">
                                      <p:cBhvr>
                                        <p:cTn id="6" dur="20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16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0.033 0  0.06 0.03596  0.06 0.07991  C 0.06 0.13185  0.03 0.15049  0.012 0.15848  L -0.012 0.16647  C -0.03 0.17446  -0.06 0.19444  -0.06 0.25304  C -0.06 0.29033  -0.033 0.33295  0 0.33295  C 0.033 0.33295  0.06 0.29033  0.06 0.25304  C 0.06 0.19444  0.03 0.17446  0.012 0.16647  L -0.012 0.15848  C -0.03 0.15049  -0.06 0.13185  -0.06 0.07991  C -0.06 0.03596  -0.033 0  0 0  Z" pathEditMode="relative" ptsTypes="">
                                      <p:cBhvr>
                                        <p:cTn id="9" dur="20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38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44509E-6 L 0.01597 0.13179 L 0.03108 1.44509E-6 L 0.04705 0.13179 L 0.06302 1.44509E-6 L 0.07795 0.13179 L 0.09392 1.44509E-6 L 0.10903 0.13179 L 0.125 1.44509E-6 L 0.14097 0.13179 L 0.15608 1.44509E-6 L 0.17205 0.13179 L 0.18698 1.44509E-6 L 0.20295 0.13179 L 0.21892 1.44509E-6 L 0.23403 0.13179 L 0.25 1.44509E-6 L 1.11022E-16 1.44509E-6 Z " pathEditMode="relative" rAng="0" ptsTypes="FFFFFFFFFFFFFFFFFF">
                                      <p:cBhvr>
                                        <p:cTn id="12" dur="20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6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Control Statements (</a:t>
            </a:r>
            <a:r>
              <a:rPr lang="en-GB" dirty="0">
                <a:solidFill>
                  <a:schemeClr val="hlink"/>
                </a:solidFill>
              </a:rPr>
              <a:t>repeat</a:t>
            </a:r>
            <a:r>
              <a:rPr lang="en-GB" dirty="0"/>
              <a:t>)</a:t>
            </a:r>
          </a:p>
        </p:txBody>
      </p:sp>
      <p:sp>
        <p:nvSpPr>
          <p:cNvPr id="14341" name="Content Placeholder 11"/>
          <p:cNvSpPr>
            <a:spLocks noGrp="1"/>
          </p:cNvSpPr>
          <p:nvPr>
            <p:ph idx="1"/>
          </p:nvPr>
        </p:nvSpPr>
        <p:spPr>
          <a:xfrm>
            <a:off x="1024128" y="2193036"/>
            <a:ext cx="9720071" cy="4023360"/>
          </a:xfrm>
        </p:spPr>
        <p:txBody>
          <a:bodyPr>
            <a:normAutofit/>
          </a:bodyPr>
          <a:lstStyle/>
          <a:p>
            <a:r>
              <a:rPr lang="en-GB" sz="3200" dirty="0"/>
              <a:t>Total marks for a student</a:t>
            </a:r>
          </a:p>
          <a:p>
            <a:pPr lvl="1"/>
            <a:r>
              <a:rPr lang="en-GB" sz="2800" dirty="0"/>
              <a:t>marks is an array of float</a:t>
            </a:r>
          </a:p>
          <a:p>
            <a:pPr lvl="2"/>
            <a:r>
              <a:rPr lang="en-GB" sz="2000" dirty="0" err="1"/>
              <a:t>var</a:t>
            </a:r>
            <a:r>
              <a:rPr lang="en-GB" sz="2000" dirty="0"/>
              <a:t> marks = [60.5,100,78];</a:t>
            </a:r>
            <a:endParaRPr lang="en-US" sz="2000" dirty="0"/>
          </a:p>
        </p:txBody>
      </p:sp>
      <p:sp>
        <p:nvSpPr>
          <p:cNvPr id="14340" name="Text Box 25"/>
          <p:cNvSpPr txBox="1">
            <a:spLocks noChangeArrowheads="1"/>
          </p:cNvSpPr>
          <p:nvPr/>
        </p:nvSpPr>
        <p:spPr bwMode="auto">
          <a:xfrm>
            <a:off x="2567608" y="3789041"/>
            <a:ext cx="6781800" cy="2677656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 dirty="0" err="1"/>
              <a:t>var</a:t>
            </a:r>
            <a:r>
              <a:rPr lang="en-GB" sz="2400" dirty="0"/>
              <a:t> total=0;</a:t>
            </a:r>
          </a:p>
          <a:p>
            <a:r>
              <a:rPr lang="en-GB" sz="2400" dirty="0"/>
              <a:t>for ( </a:t>
            </a:r>
            <a:r>
              <a:rPr lang="en-GB" sz="2400" dirty="0" err="1"/>
              <a:t>i</a:t>
            </a:r>
            <a:r>
              <a:rPr lang="en-GB" sz="2400" dirty="0"/>
              <a:t>=0; </a:t>
            </a:r>
            <a:r>
              <a:rPr lang="en-GB" sz="2400" dirty="0" err="1"/>
              <a:t>i</a:t>
            </a:r>
            <a:r>
              <a:rPr lang="en-GB" sz="2400" dirty="0"/>
              <a:t> &lt; </a:t>
            </a:r>
            <a:r>
              <a:rPr lang="en-GB" sz="2400" dirty="0" err="1"/>
              <a:t>marks.length</a:t>
            </a:r>
            <a:r>
              <a:rPr lang="en-GB" sz="2400" dirty="0"/>
              <a:t>; </a:t>
            </a:r>
            <a:r>
              <a:rPr lang="en-GB" sz="2400" dirty="0" err="1"/>
              <a:t>i</a:t>
            </a:r>
            <a:r>
              <a:rPr lang="en-GB" sz="2400" dirty="0"/>
              <a:t>++) {</a:t>
            </a:r>
          </a:p>
          <a:p>
            <a:r>
              <a:rPr lang="en-GB" sz="2400" dirty="0"/>
              <a:t>    total=</a:t>
            </a:r>
            <a:r>
              <a:rPr lang="en-GB" sz="2400" dirty="0" err="1"/>
              <a:t>total+marks</a:t>
            </a:r>
            <a:r>
              <a:rPr lang="en-GB" sz="2400" dirty="0"/>
              <a:t>[</a:t>
            </a:r>
            <a:r>
              <a:rPr lang="en-GB" sz="2400" dirty="0" err="1"/>
              <a:t>i</a:t>
            </a:r>
            <a:r>
              <a:rPr lang="en-GB" sz="2400" dirty="0"/>
              <a:t>];</a:t>
            </a:r>
          </a:p>
          <a:p>
            <a:r>
              <a:rPr lang="en-GB" sz="2400" dirty="0"/>
              <a:t>}</a:t>
            </a:r>
          </a:p>
          <a:p>
            <a:endParaRPr lang="en-GB" sz="2400" dirty="0"/>
          </a:p>
          <a:p>
            <a:r>
              <a:rPr lang="en-GB" sz="2400" dirty="0"/>
              <a:t>alert(“total =“+total);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998225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Control Statements (</a:t>
            </a:r>
            <a:r>
              <a:rPr lang="en-GB" dirty="0">
                <a:solidFill>
                  <a:schemeClr val="hlink"/>
                </a:solidFill>
              </a:rPr>
              <a:t>repeat</a:t>
            </a:r>
            <a:r>
              <a:rPr lang="en-GB" dirty="0"/>
              <a:t>) 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800" dirty="0"/>
              <a:t>There are other </a:t>
            </a:r>
            <a:r>
              <a:rPr lang="en-GB" sz="2800" dirty="0">
                <a:solidFill>
                  <a:schemeClr val="hlink"/>
                </a:solidFill>
              </a:rPr>
              <a:t>iteration/loop</a:t>
            </a:r>
            <a:r>
              <a:rPr lang="en-GB" sz="2800" dirty="0"/>
              <a:t> statements such as,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400" dirty="0"/>
              <a:t>do.. while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2800" dirty="0"/>
          </a:p>
          <a:p>
            <a:pPr eaLnBrk="1" hangingPunct="1">
              <a:lnSpc>
                <a:spcPct val="80000"/>
              </a:lnSpc>
              <a:spcBef>
                <a:spcPct val="60000"/>
              </a:spcBef>
              <a:buFontTx/>
              <a:buNone/>
            </a:pP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    </a:t>
            </a:r>
            <a:endParaRPr lang="en-GB" sz="2800" dirty="0"/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429001" y="3205163"/>
            <a:ext cx="4395191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mic Sans MS" pitchFamily="66" charset="0"/>
              </a:rPr>
              <a:t>do</a:t>
            </a:r>
            <a:r>
              <a:rPr lang="en-US" sz="2000" b="1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mic Sans MS" pitchFamily="66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sz="2000" i="1" dirty="0">
                <a:solidFill>
                  <a:srgbClr val="000000"/>
                </a:solidFill>
                <a:latin typeface="Comic Sans MS" pitchFamily="66" charset="0"/>
              </a:rPr>
              <a:t>statement</a:t>
            </a:r>
            <a:r>
              <a:rPr lang="en-US" sz="2000" dirty="0">
                <a:solidFill>
                  <a:srgbClr val="000000"/>
                </a:solidFill>
                <a:latin typeface="Comic Sans MS" pitchFamily="66" charset="0"/>
              </a:rPr>
              <a:t>(s)</a:t>
            </a:r>
          </a:p>
          <a:p>
            <a:endParaRPr lang="en-US" sz="2000" dirty="0">
              <a:solidFill>
                <a:srgbClr val="000000"/>
              </a:solidFill>
              <a:latin typeface="Comic Sans MS" pitchFamily="66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mic Sans MS" pitchFamily="66" charset="0"/>
              </a:rPr>
              <a:t>}while(</a:t>
            </a:r>
            <a:r>
              <a:rPr lang="en-US" sz="2000" i="1" dirty="0">
                <a:solidFill>
                  <a:srgbClr val="000000"/>
                </a:solidFill>
                <a:latin typeface="Comic Sans MS" pitchFamily="66" charset="0"/>
              </a:rPr>
              <a:t>conditional expression</a:t>
            </a:r>
            <a:r>
              <a:rPr lang="en-US" sz="2000" dirty="0">
                <a:solidFill>
                  <a:srgbClr val="000000"/>
                </a:solidFill>
                <a:latin typeface="Comic Sans MS" pitchFamily="66" charset="0"/>
              </a:rPr>
              <a:t>);</a:t>
            </a:r>
          </a:p>
          <a:p>
            <a:pPr lvl="1"/>
            <a:endParaRPr lang="en-GB" sz="2000" dirty="0">
              <a:latin typeface="Comic Sans MS" pitchFamily="66" charset="0"/>
            </a:endParaRPr>
          </a:p>
          <a:p>
            <a:endParaRPr lang="en-GB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3674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Functions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dirty="0"/>
          </a:p>
          <a:p>
            <a:pPr lvl="1" eaLnBrk="1" hangingPunct="1">
              <a:buFontTx/>
              <a:buNone/>
            </a:pPr>
            <a:endParaRPr lang="en-GB" dirty="0"/>
          </a:p>
          <a:p>
            <a:pPr lvl="1" eaLnBrk="1" hangingPunct="1">
              <a:buFontTx/>
              <a:buNone/>
            </a:pPr>
            <a:endParaRPr lang="en-GB" dirty="0"/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3236914" y="4154304"/>
            <a:ext cx="6081710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function</a:t>
            </a:r>
            <a:r>
              <a:rPr lang="en-GB" sz="2400" dirty="0"/>
              <a:t> add(num1, num2) {</a:t>
            </a:r>
          </a:p>
          <a:p>
            <a:r>
              <a:rPr lang="en-GB" sz="2400" dirty="0"/>
              <a:t>     </a:t>
            </a:r>
            <a:r>
              <a:rPr lang="en-GB" sz="2400" dirty="0" err="1"/>
              <a:t>var</a:t>
            </a:r>
            <a:r>
              <a:rPr lang="en-GB" sz="2400" dirty="0"/>
              <a:t> total;</a:t>
            </a:r>
          </a:p>
          <a:p>
            <a:r>
              <a:rPr lang="en-GB" sz="2400" dirty="0"/>
              <a:t>     total=num1+num2;</a:t>
            </a:r>
          </a:p>
          <a:p>
            <a:r>
              <a:rPr lang="en-GB" sz="2400" dirty="0"/>
              <a:t>     return total;</a:t>
            </a:r>
          </a:p>
          <a:p>
            <a:r>
              <a:rPr lang="en-GB" sz="2400" dirty="0"/>
              <a:t>}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4470906" y="3556690"/>
            <a:ext cx="1858201" cy="400110"/>
          </a:xfrm>
          <a:prstGeom prst="rect">
            <a:avLst/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itchFamily="66" charset="0"/>
              </a:rPr>
              <a:t>function name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7464152" y="3523754"/>
            <a:ext cx="1558440" cy="400110"/>
          </a:xfrm>
          <a:prstGeom prst="rect">
            <a:avLst/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itchFamily="66" charset="0"/>
              </a:rPr>
              <a:t>parameters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5361480" y="6237312"/>
            <a:ext cx="3049233" cy="400110"/>
          </a:xfrm>
          <a:prstGeom prst="rect">
            <a:avLst/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itchFamily="66" charset="0"/>
              </a:rPr>
              <a:t>return a value </a:t>
            </a:r>
            <a:r>
              <a:rPr lang="en-GB" sz="2000" i="1" dirty="0">
                <a:latin typeface="Comic Sans MS" pitchFamily="66" charset="0"/>
              </a:rPr>
              <a:t>(optional)</a:t>
            </a:r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flipH="1">
            <a:off x="4779936" y="3893240"/>
            <a:ext cx="2667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4" name="Line 11"/>
          <p:cNvSpPr>
            <a:spLocks noChangeShapeType="1"/>
          </p:cNvSpPr>
          <p:nvPr/>
        </p:nvSpPr>
        <p:spPr bwMode="auto">
          <a:xfrm flipH="1">
            <a:off x="6245172" y="3697104"/>
            <a:ext cx="1218980" cy="5715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5" name="Line 12"/>
          <p:cNvSpPr>
            <a:spLocks noChangeShapeType="1"/>
          </p:cNvSpPr>
          <p:nvPr/>
        </p:nvSpPr>
        <p:spPr bwMode="auto">
          <a:xfrm flipH="1" flipV="1">
            <a:off x="5029200" y="5646148"/>
            <a:ext cx="706760" cy="59116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6" name="Text Box 8"/>
          <p:cNvSpPr txBox="1">
            <a:spLocks noChangeArrowheads="1"/>
          </p:cNvSpPr>
          <p:nvPr/>
        </p:nvSpPr>
        <p:spPr bwMode="auto">
          <a:xfrm>
            <a:off x="1792288" y="3698691"/>
            <a:ext cx="1180131" cy="400110"/>
          </a:xfrm>
          <a:prstGeom prst="rect">
            <a:avLst/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itchFamily="66" charset="0"/>
              </a:rPr>
              <a:t>keyword</a:t>
            </a:r>
            <a:endParaRPr lang="en-GB" sz="2000" i="1" dirty="0">
              <a:latin typeface="Comic Sans MS" pitchFamily="66" charset="0"/>
            </a:endParaRPr>
          </a:p>
        </p:txBody>
      </p:sp>
      <p:sp>
        <p:nvSpPr>
          <p:cNvPr id="16397" name="Line 9"/>
          <p:cNvSpPr>
            <a:spLocks noChangeShapeType="1"/>
          </p:cNvSpPr>
          <p:nvPr/>
        </p:nvSpPr>
        <p:spPr bwMode="auto">
          <a:xfrm>
            <a:off x="2971800" y="4040004"/>
            <a:ext cx="6096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17524" y="1852484"/>
            <a:ext cx="9803012" cy="130599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457200" indent="-457200" defTabSz="9144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800" dirty="0"/>
              <a:t>Function is a block of reusable code for a particular purpose.</a:t>
            </a:r>
          </a:p>
          <a:p>
            <a:pPr marL="457200" indent="-457200" defTabSz="9144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800" dirty="0"/>
              <a:t>Example of defining a function:</a:t>
            </a:r>
          </a:p>
        </p:txBody>
      </p:sp>
    </p:spTree>
    <p:extLst>
      <p:ext uri="{BB962C8B-B14F-4D97-AF65-F5344CB8AC3E}">
        <p14:creationId xmlns:p14="http://schemas.microsoft.com/office/powerpoint/2010/main" val="33072045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Functions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1054372" y="2000670"/>
            <a:ext cx="9434116" cy="4353347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400" dirty="0"/>
              <a:t>Once a function is </a:t>
            </a:r>
            <a:r>
              <a:rPr lang="en-GB" sz="2400" b="1" dirty="0">
                <a:solidFill>
                  <a:srgbClr val="FF0000"/>
                </a:solidFill>
              </a:rPr>
              <a:t>defined</a:t>
            </a:r>
            <a:r>
              <a:rPr lang="en-GB" sz="2400" dirty="0"/>
              <a:t>, it can be executed many times as required by </a:t>
            </a:r>
            <a:r>
              <a:rPr lang="en-GB" sz="2400" b="1" dirty="0">
                <a:solidFill>
                  <a:srgbClr val="FF0000"/>
                </a:solidFill>
              </a:rPr>
              <a:t>calling</a:t>
            </a:r>
            <a:r>
              <a:rPr lang="en-GB" sz="2400" dirty="0"/>
              <a:t> the function. </a:t>
            </a:r>
          </a:p>
          <a:p>
            <a:pPr lvl="1" eaLnBrk="1" hangingPunct="1">
              <a:buFontTx/>
              <a:buNone/>
            </a:pPr>
            <a:endParaRPr lang="en-GB" sz="2000" dirty="0"/>
          </a:p>
          <a:p>
            <a:pPr lvl="1" eaLnBrk="1" hangingPunct="1">
              <a:buFontTx/>
              <a:buNone/>
            </a:pPr>
            <a:endParaRPr lang="en-GB" sz="2000" dirty="0"/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2711624" y="3830678"/>
            <a:ext cx="66070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400" dirty="0" err="1"/>
              <a:t>var</a:t>
            </a:r>
            <a:r>
              <a:rPr lang="en-GB" sz="2400" dirty="0"/>
              <a:t> sum=add(2, 3);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094115" y="5064833"/>
            <a:ext cx="1858201" cy="400110"/>
          </a:xfrm>
          <a:prstGeom prst="rect">
            <a:avLst/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itchFamily="66" charset="0"/>
              </a:rPr>
              <a:t>function name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5304717" y="4866336"/>
            <a:ext cx="1303562" cy="400110"/>
          </a:xfrm>
          <a:prstGeom prst="rect">
            <a:avLst/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itchFamily="66" charset="0"/>
              </a:rPr>
              <a:t>argument</a:t>
            </a:r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flipV="1">
            <a:off x="3894609" y="4215450"/>
            <a:ext cx="240513" cy="84938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4" name="Line 11"/>
          <p:cNvSpPr>
            <a:spLocks noChangeShapeType="1"/>
          </p:cNvSpPr>
          <p:nvPr/>
        </p:nvSpPr>
        <p:spPr bwMode="auto">
          <a:xfrm flipH="1" flipV="1">
            <a:off x="4583833" y="4215444"/>
            <a:ext cx="720885" cy="65089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6" name="Text Box 8"/>
          <p:cNvSpPr txBox="1">
            <a:spLocks noChangeArrowheads="1"/>
          </p:cNvSpPr>
          <p:nvPr/>
        </p:nvSpPr>
        <p:spPr bwMode="auto">
          <a:xfrm>
            <a:off x="1762176" y="3140893"/>
            <a:ext cx="3616696" cy="400110"/>
          </a:xfrm>
          <a:prstGeom prst="rect">
            <a:avLst/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dirty="0">
                <a:latin typeface="Comic Sans MS" pitchFamily="66" charset="0"/>
              </a:rPr>
              <a:t>Variable to hold return value</a:t>
            </a:r>
            <a:endParaRPr lang="en-GB" sz="2000" i="1" dirty="0">
              <a:latin typeface="Comic Sans MS" pitchFamily="66" charset="0"/>
            </a:endParaRPr>
          </a:p>
        </p:txBody>
      </p:sp>
      <p:sp>
        <p:nvSpPr>
          <p:cNvPr id="16397" name="Line 9"/>
          <p:cNvSpPr>
            <a:spLocks noChangeShapeType="1"/>
          </p:cNvSpPr>
          <p:nvPr/>
        </p:nvSpPr>
        <p:spPr bwMode="auto">
          <a:xfrm flipH="1">
            <a:off x="3431704" y="3569613"/>
            <a:ext cx="72008" cy="4191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 flipV="1">
            <a:off x="4891223" y="4177344"/>
            <a:ext cx="664714" cy="68899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7816728" y="5066392"/>
            <a:ext cx="2927472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function</a:t>
            </a:r>
            <a:r>
              <a:rPr lang="en-GB" dirty="0"/>
              <a:t> add(num1, num2) {</a:t>
            </a:r>
          </a:p>
          <a:p>
            <a:r>
              <a:rPr lang="en-GB" dirty="0"/>
              <a:t>     </a:t>
            </a:r>
            <a:r>
              <a:rPr lang="en-GB" dirty="0" err="1"/>
              <a:t>var</a:t>
            </a:r>
            <a:r>
              <a:rPr lang="en-GB" dirty="0"/>
              <a:t> total;</a:t>
            </a:r>
          </a:p>
          <a:p>
            <a:r>
              <a:rPr lang="en-GB" dirty="0"/>
              <a:t>     total=num1+num2;</a:t>
            </a:r>
          </a:p>
          <a:p>
            <a:r>
              <a:rPr lang="en-GB" dirty="0"/>
              <a:t>     return total;</a:t>
            </a:r>
          </a:p>
          <a:p>
            <a:r>
              <a:rPr lang="en-GB" dirty="0"/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32989" y="3526357"/>
            <a:ext cx="30649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GB" b="1" dirty="0"/>
              <a:t>2</a:t>
            </a:r>
            <a:endParaRPr lang="en-SG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830487" y="3526357"/>
            <a:ext cx="30649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GB" b="1" dirty="0"/>
              <a:t>3</a:t>
            </a:r>
            <a:endParaRPr lang="en-SG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345636" y="6222058"/>
            <a:ext cx="30649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b="1" dirty="0"/>
              <a:t>5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41217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78538E-6 L 0.25191 -1.78538E-6 C 0.36493 -1.78538E-6 0.50399 0.05504 0.50399 0.10014 L 0.50399 0.20028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91" y="10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78538E-6 L 0.26962 -1.78538E-6 C 0.39046 -1.78538E-6 0.53924 0.05504 0.53924 0.10014 L 0.53924 0.20028 " pathEditMode="relative" rAng="0" ptsTypes="FfFF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62" y="10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08233E-6 L -0.29514 -1.08233E-6 C -0.42743 -1.08233E-6 -0.59011 -0.08557 -0.59011 -0.15518 L -0.59011 -0.3099 " pathEditMode="relative" rAng="0" ptsTypes="FfFF">
                                      <p:cBhvr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4" y="-15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9" grpId="0" animBg="1"/>
      <p:bldP spid="19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Functions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1049702" y="2084832"/>
            <a:ext cx="9720071" cy="402336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800" dirty="0"/>
              <a:t>User defined functions </a:t>
            </a:r>
          </a:p>
          <a:p>
            <a:pPr lvl="1" eaLnBrk="1" hangingPunct="1"/>
            <a:r>
              <a:rPr lang="en-GB" sz="2400" dirty="0"/>
              <a:t>Defined by users </a:t>
            </a:r>
          </a:p>
          <a:p>
            <a:pPr lvl="1" eaLnBrk="1" hangingPunct="1">
              <a:buFontTx/>
              <a:buNone/>
            </a:pPr>
            <a:endParaRPr lang="en-GB" sz="2400" dirty="0"/>
          </a:p>
          <a:p>
            <a:pPr eaLnBrk="1" hangingPunct="1"/>
            <a:r>
              <a:rPr lang="en-GB" sz="2800" dirty="0"/>
              <a:t>Built-in functions</a:t>
            </a:r>
          </a:p>
          <a:p>
            <a:pPr lvl="1" eaLnBrk="1" hangingPunct="1">
              <a:buFontTx/>
              <a:buNone/>
            </a:pPr>
            <a:r>
              <a:rPr lang="en-GB" sz="2400" dirty="0"/>
              <a:t>For example:</a:t>
            </a:r>
          </a:p>
          <a:p>
            <a:pPr lvl="1" eaLnBrk="1" hangingPunct="1"/>
            <a:r>
              <a:rPr lang="en-GB" sz="2400" dirty="0" err="1"/>
              <a:t>eval</a:t>
            </a:r>
            <a:r>
              <a:rPr lang="en-GB" sz="2400" dirty="0"/>
              <a:t>() – evaluate the value</a:t>
            </a:r>
          </a:p>
          <a:p>
            <a:pPr lvl="1" eaLnBrk="1" hangingPunct="1"/>
            <a:r>
              <a:rPr lang="en-GB" sz="2400" dirty="0" err="1"/>
              <a:t>parseInt</a:t>
            </a:r>
            <a:r>
              <a:rPr lang="en-GB" sz="2400" dirty="0"/>
              <a:t>() – convert to integer</a:t>
            </a:r>
          </a:p>
          <a:p>
            <a:pPr lvl="1" eaLnBrk="1" hangingPunct="1"/>
            <a:r>
              <a:rPr lang="en-GB" sz="2400" dirty="0" err="1"/>
              <a:t>isNaN</a:t>
            </a:r>
            <a:r>
              <a:rPr lang="en-GB" sz="2400" dirty="0"/>
              <a:t>() – is not a number ?</a:t>
            </a:r>
          </a:p>
          <a:p>
            <a:pPr lvl="1" eaLnBrk="1" hangingPunct="1"/>
            <a:endParaRPr lang="en-GB" sz="2400" dirty="0"/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324601"/>
            <a:ext cx="2133600" cy="365125"/>
          </a:xfrm>
          <a:noFill/>
        </p:spPr>
        <p:txBody>
          <a:bodyPr/>
          <a:lstStyle/>
          <a:p>
            <a:r>
              <a:rPr lang="en-GB"/>
              <a:t> </a:t>
            </a:r>
            <a:fld id="{EA455E2D-0718-40C8-B0D2-D4627FA18084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4560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User Defined Function – 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2193038"/>
            <a:ext cx="8229600" cy="1799456"/>
          </a:xfrm>
        </p:spPr>
        <p:txBody>
          <a:bodyPr>
            <a:noAutofit/>
          </a:bodyPr>
          <a:lstStyle/>
          <a:p>
            <a:r>
              <a:rPr lang="en-GB" sz="2400" dirty="0"/>
              <a:t>The name of the function: _______________</a:t>
            </a:r>
          </a:p>
          <a:p>
            <a:r>
              <a:rPr lang="en-GB" sz="2400" dirty="0"/>
              <a:t>Number of  parameter expected: ____</a:t>
            </a:r>
          </a:p>
          <a:p>
            <a:r>
              <a:rPr lang="en-GB" sz="2400" dirty="0"/>
              <a:t>Purpose of the function: ______________</a:t>
            </a:r>
          </a:p>
          <a:p>
            <a:r>
              <a:rPr lang="en-GB" sz="2400" dirty="0"/>
              <a:t>What does the function return? __________</a:t>
            </a:r>
            <a:endParaRPr lang="en-SG" sz="2400" dirty="0"/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1749860" y="4639004"/>
            <a:ext cx="7128792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dirty="0"/>
              <a:t>function </a:t>
            </a:r>
            <a:r>
              <a:rPr lang="en-GB" dirty="0" err="1"/>
              <a:t>getSquareArea</a:t>
            </a:r>
            <a:r>
              <a:rPr lang="en-GB" dirty="0"/>
              <a:t>(side) {</a:t>
            </a:r>
          </a:p>
          <a:p>
            <a:r>
              <a:rPr lang="en-GB" dirty="0"/>
              <a:t>	</a:t>
            </a:r>
            <a:r>
              <a:rPr lang="en-GB" dirty="0" err="1"/>
              <a:t>var</a:t>
            </a:r>
            <a:r>
              <a:rPr lang="en-GB" dirty="0"/>
              <a:t> area=side*side;</a:t>
            </a:r>
          </a:p>
          <a:p>
            <a:r>
              <a:rPr lang="en-GB" dirty="0"/>
              <a:t>	return area;</a:t>
            </a:r>
          </a:p>
          <a:p>
            <a:r>
              <a:rPr lang="en-GB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869" y="4414172"/>
            <a:ext cx="169783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b="1" dirty="0"/>
              <a:t>Define Function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59543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7448" y="816522"/>
            <a:ext cx="8229600" cy="1143000"/>
          </a:xfrm>
        </p:spPr>
        <p:txBody>
          <a:bodyPr/>
          <a:lstStyle/>
          <a:p>
            <a:r>
              <a:rPr lang="en-GB" dirty="0"/>
              <a:t>What is JavaScript ?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>
          <a:xfrm>
            <a:off x="1127448" y="1987676"/>
            <a:ext cx="8229600" cy="435334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300"/>
              </a:spcAft>
            </a:pPr>
            <a:endParaRPr lang="en-GB" sz="2800" dirty="0">
              <a:latin typeface="Trebuchet MS" pitchFamily="34" charset="0"/>
            </a:endParaRPr>
          </a:p>
          <a:p>
            <a:pPr>
              <a:lnSpc>
                <a:spcPct val="80000"/>
              </a:lnSpc>
            </a:pPr>
            <a:r>
              <a:rPr lang="en-GB" sz="2800" dirty="0">
                <a:latin typeface="Trebuchet MS" pitchFamily="34" charset="0"/>
              </a:rPr>
              <a:t>examples: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Trebuchet MS" pitchFamily="34" charset="0"/>
                <a:hlinkClick r:id="rId2" action="ppaction://hlinkfile"/>
              </a:rPr>
              <a:t>validates forms</a:t>
            </a:r>
            <a:endParaRPr lang="en-US" sz="2000" dirty="0">
              <a:latin typeface="Trebuchet MS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GB" sz="2000" dirty="0">
                <a:latin typeface="Trebuchet MS" pitchFamily="34" charset="0"/>
                <a:hlinkClick r:id="rId3" action="ppaction://hlinkfile"/>
              </a:rPr>
              <a:t>react to events </a:t>
            </a:r>
            <a:endParaRPr lang="en-US" sz="2000" dirty="0">
              <a:latin typeface="Trebuchet MS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GB" sz="2000" dirty="0">
                <a:latin typeface="Trebuchet MS" pitchFamily="34" charset="0"/>
                <a:hlinkClick r:id="rId4"/>
              </a:rPr>
              <a:t>change the content of an HTML element</a:t>
            </a:r>
            <a:r>
              <a:rPr lang="en-GB" sz="2000" dirty="0">
                <a:hlinkClick r:id="rId4"/>
              </a:rPr>
              <a:t> </a:t>
            </a:r>
            <a:r>
              <a:rPr lang="en-GB" sz="2000" dirty="0">
                <a:latin typeface="Trebuchet MS" pitchFamily="34" charset="0"/>
                <a:hlinkClick r:id="rId4"/>
              </a:rPr>
              <a:t>dynamically</a:t>
            </a:r>
            <a:endParaRPr lang="en-US" sz="2000" dirty="0">
              <a:latin typeface="Trebuchet MS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Trebuchet MS" pitchFamily="34" charset="0"/>
                <a:hlinkClick r:id="rId5" action="ppaction://hlinkfile"/>
              </a:rPr>
              <a:t>control Web browser window</a:t>
            </a:r>
            <a:endParaRPr lang="en-GB" sz="2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2830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User Defined Function – 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196" y="2276872"/>
            <a:ext cx="8229600" cy="179945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name of the function: ___</a:t>
            </a:r>
            <a:r>
              <a:rPr lang="en-GB" b="1" u="sng" dirty="0" err="1">
                <a:solidFill>
                  <a:srgbClr val="C00000"/>
                </a:solidFill>
              </a:rPr>
              <a:t>getSquareArea</a:t>
            </a:r>
            <a:r>
              <a:rPr lang="en-GB" dirty="0"/>
              <a:t>______</a:t>
            </a:r>
          </a:p>
          <a:p>
            <a:r>
              <a:rPr lang="en-GB" dirty="0"/>
              <a:t>Number of  parameter expected: _</a:t>
            </a:r>
            <a:r>
              <a:rPr lang="en-GB" b="1" u="sng" dirty="0">
                <a:solidFill>
                  <a:srgbClr val="C00000"/>
                </a:solidFill>
              </a:rPr>
              <a:t>1</a:t>
            </a:r>
            <a:r>
              <a:rPr lang="en-GB" u="sng" dirty="0"/>
              <a:t>_</a:t>
            </a:r>
          </a:p>
          <a:p>
            <a:r>
              <a:rPr lang="en-GB" dirty="0"/>
              <a:t>Purpose of the function: _</a:t>
            </a:r>
            <a:r>
              <a:rPr lang="en-GB" b="1" u="sng" dirty="0">
                <a:solidFill>
                  <a:srgbClr val="C00000"/>
                </a:solidFill>
              </a:rPr>
              <a:t>calculate area of square</a:t>
            </a:r>
            <a:r>
              <a:rPr lang="en-GB" dirty="0"/>
              <a:t>_______</a:t>
            </a:r>
          </a:p>
          <a:p>
            <a:r>
              <a:rPr lang="en-GB" dirty="0"/>
              <a:t>What does the function return? _</a:t>
            </a:r>
            <a:r>
              <a:rPr lang="en-GB" b="1" u="sng" dirty="0">
                <a:solidFill>
                  <a:srgbClr val="C00000"/>
                </a:solidFill>
              </a:rPr>
              <a:t>area of square</a:t>
            </a:r>
            <a:r>
              <a:rPr lang="en-GB" dirty="0"/>
              <a:t>______</a:t>
            </a:r>
            <a:endParaRPr lang="en-SG" dirty="0"/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2495600" y="4293097"/>
            <a:ext cx="7128792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dirty="0"/>
              <a:t>function </a:t>
            </a:r>
            <a:r>
              <a:rPr lang="en-GB" dirty="0" err="1"/>
              <a:t>getSquareArea</a:t>
            </a:r>
            <a:r>
              <a:rPr lang="en-GB" dirty="0"/>
              <a:t>(side) {</a:t>
            </a:r>
          </a:p>
          <a:p>
            <a:r>
              <a:rPr lang="en-GB" dirty="0"/>
              <a:t>	</a:t>
            </a:r>
            <a:r>
              <a:rPr lang="en-GB" dirty="0" err="1"/>
              <a:t>var</a:t>
            </a:r>
            <a:r>
              <a:rPr lang="en-GB" dirty="0"/>
              <a:t> area=side*side;</a:t>
            </a:r>
          </a:p>
          <a:p>
            <a:r>
              <a:rPr lang="en-GB" dirty="0"/>
              <a:t>	return area;</a:t>
            </a:r>
          </a:p>
          <a:p>
            <a:r>
              <a:rPr lang="en-GB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12225" y="4108430"/>
            <a:ext cx="169783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b="1" dirty="0"/>
              <a:t>Define Function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46005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User Defined Function – 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3645024"/>
            <a:ext cx="8229600" cy="2520280"/>
          </a:xfrm>
        </p:spPr>
        <p:txBody>
          <a:bodyPr>
            <a:normAutofit/>
          </a:bodyPr>
          <a:lstStyle/>
          <a:p>
            <a:r>
              <a:rPr lang="en-GB" sz="2400" dirty="0"/>
              <a:t>Name of function called: _____________</a:t>
            </a:r>
          </a:p>
          <a:p>
            <a:r>
              <a:rPr lang="en-GB" sz="2400" dirty="0"/>
              <a:t>Number of  argument passing in: ___</a:t>
            </a:r>
          </a:p>
          <a:p>
            <a:r>
              <a:rPr lang="en-GB" sz="2400" dirty="0"/>
              <a:t>Value of argument: ___</a:t>
            </a:r>
          </a:p>
          <a:p>
            <a:r>
              <a:rPr lang="en-GB" sz="2400" dirty="0"/>
              <a:t>Value returned by the function _____</a:t>
            </a:r>
          </a:p>
          <a:p>
            <a:r>
              <a:rPr lang="en-GB" sz="2400" dirty="0"/>
              <a:t>Where the value is being stored? ___________</a:t>
            </a:r>
            <a:endParaRPr lang="en-SG" sz="2400" dirty="0"/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2358378" y="2708921"/>
            <a:ext cx="7128792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000" dirty="0" err="1"/>
              <a:t>var</a:t>
            </a:r>
            <a:r>
              <a:rPr lang="en-GB" sz="2000" dirty="0"/>
              <a:t> side=2;</a:t>
            </a:r>
          </a:p>
          <a:p>
            <a:r>
              <a:rPr lang="en-GB" sz="2000" dirty="0" err="1"/>
              <a:t>var</a:t>
            </a:r>
            <a:r>
              <a:rPr lang="en-GB" sz="2000" dirty="0"/>
              <a:t> </a:t>
            </a:r>
            <a:r>
              <a:rPr lang="en-GB" sz="2000" dirty="0" err="1"/>
              <a:t>areaOfSquare</a:t>
            </a:r>
            <a:r>
              <a:rPr lang="en-GB" sz="2000" dirty="0"/>
              <a:t>=</a:t>
            </a:r>
            <a:r>
              <a:rPr lang="en-GB" sz="2000" dirty="0" err="1"/>
              <a:t>getSquareArea</a:t>
            </a:r>
            <a:r>
              <a:rPr lang="en-GB" sz="2000" dirty="0"/>
              <a:t>(side);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4192" y="2524254"/>
            <a:ext cx="141737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b="1" dirty="0"/>
              <a:t>Call Function</a:t>
            </a:r>
            <a:endParaRPr lang="en-SG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490507" y="5980638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 action="ppaction://hlinkfile"/>
              </a:rPr>
              <a:t>Example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527410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User Defined Function – 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3645024"/>
            <a:ext cx="8229600" cy="2520280"/>
          </a:xfrm>
        </p:spPr>
        <p:txBody>
          <a:bodyPr>
            <a:normAutofit/>
          </a:bodyPr>
          <a:lstStyle/>
          <a:p>
            <a:r>
              <a:rPr lang="en-GB" sz="2400" dirty="0"/>
              <a:t>Name of function called: _</a:t>
            </a:r>
            <a:r>
              <a:rPr lang="en-GB" sz="2400" b="1" u="sng" dirty="0" err="1">
                <a:solidFill>
                  <a:srgbClr val="C00000"/>
                </a:solidFill>
              </a:rPr>
              <a:t>getSquareArea</a:t>
            </a:r>
            <a:r>
              <a:rPr lang="en-GB" sz="2400" dirty="0"/>
              <a:t>____</a:t>
            </a:r>
          </a:p>
          <a:p>
            <a:r>
              <a:rPr lang="en-GB" sz="2400" dirty="0"/>
              <a:t>Number of  argument passing in: _</a:t>
            </a:r>
            <a:r>
              <a:rPr lang="en-GB" sz="2400" b="1" u="sng" dirty="0">
                <a:solidFill>
                  <a:srgbClr val="C00000"/>
                </a:solidFill>
              </a:rPr>
              <a:t>1</a:t>
            </a:r>
            <a:r>
              <a:rPr lang="en-GB" sz="2400" dirty="0"/>
              <a:t>_</a:t>
            </a:r>
          </a:p>
          <a:p>
            <a:r>
              <a:rPr lang="en-GB" sz="2400" dirty="0"/>
              <a:t>Value of argument: _</a:t>
            </a:r>
            <a:r>
              <a:rPr lang="en-GB" sz="2400" b="1" u="sng" dirty="0">
                <a:solidFill>
                  <a:srgbClr val="C00000"/>
                </a:solidFill>
              </a:rPr>
              <a:t>2</a:t>
            </a:r>
            <a:r>
              <a:rPr lang="en-GB" sz="2400" dirty="0"/>
              <a:t>_</a:t>
            </a:r>
          </a:p>
          <a:p>
            <a:r>
              <a:rPr lang="en-GB" sz="2400" dirty="0"/>
              <a:t>Value returned by the function __</a:t>
            </a:r>
            <a:r>
              <a:rPr lang="en-GB" sz="2400" b="1" u="sng" dirty="0">
                <a:solidFill>
                  <a:srgbClr val="C00000"/>
                </a:solidFill>
              </a:rPr>
              <a:t>4</a:t>
            </a:r>
            <a:r>
              <a:rPr lang="en-GB" sz="2400" dirty="0"/>
              <a:t>__</a:t>
            </a:r>
          </a:p>
          <a:p>
            <a:r>
              <a:rPr lang="en-GB" sz="2400" dirty="0"/>
              <a:t>Where the value is being stored? _</a:t>
            </a:r>
            <a:r>
              <a:rPr lang="en-GB" sz="2400" b="1" u="sng" dirty="0" err="1">
                <a:solidFill>
                  <a:srgbClr val="C00000"/>
                </a:solidFill>
              </a:rPr>
              <a:t>areaOfSquare</a:t>
            </a:r>
            <a:r>
              <a:rPr lang="en-GB" sz="2400" dirty="0"/>
              <a:t>___</a:t>
            </a:r>
            <a:endParaRPr lang="en-SG" sz="2400" dirty="0"/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324601"/>
            <a:ext cx="2133600" cy="365125"/>
          </a:xfrm>
          <a:noFill/>
        </p:spPr>
        <p:txBody>
          <a:bodyPr/>
          <a:lstStyle/>
          <a:p>
            <a:r>
              <a:rPr lang="en-GB"/>
              <a:t> </a:t>
            </a:r>
            <a:fld id="{BB894F4B-12B5-4D59-BC9E-49C73DB2A974}" type="slidenum">
              <a:rPr lang="en-GB" smtClean="0"/>
              <a:pPr/>
              <a:t>42</a:t>
            </a:fld>
            <a:endParaRPr lang="en-GB"/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2358378" y="2708921"/>
            <a:ext cx="7128792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000" dirty="0" err="1"/>
              <a:t>var</a:t>
            </a:r>
            <a:r>
              <a:rPr lang="en-GB" sz="2000" dirty="0"/>
              <a:t> side=2;</a:t>
            </a:r>
          </a:p>
          <a:p>
            <a:r>
              <a:rPr lang="en-GB" sz="2000" dirty="0" err="1"/>
              <a:t>var</a:t>
            </a:r>
            <a:r>
              <a:rPr lang="en-GB" sz="2000" dirty="0"/>
              <a:t> </a:t>
            </a:r>
            <a:r>
              <a:rPr lang="en-GB" sz="2000" dirty="0" err="1"/>
              <a:t>areaOfSquare</a:t>
            </a:r>
            <a:r>
              <a:rPr lang="en-GB" sz="2000" dirty="0"/>
              <a:t>=</a:t>
            </a:r>
            <a:r>
              <a:rPr lang="en-GB" sz="2000" dirty="0" err="1"/>
              <a:t>getSquareArea</a:t>
            </a:r>
            <a:r>
              <a:rPr lang="en-GB" sz="2000" dirty="0"/>
              <a:t>(side);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4192" y="2524254"/>
            <a:ext cx="141737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b="1" dirty="0"/>
              <a:t>Call Function</a:t>
            </a:r>
            <a:endParaRPr lang="en-SG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328249" y="6525344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 action="ppaction://hlinkfile"/>
              </a:rPr>
              <a:t>Example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4702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Built-in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97597"/>
            <a:ext cx="8722804" cy="1799456"/>
          </a:xfrm>
        </p:spPr>
        <p:txBody>
          <a:bodyPr>
            <a:normAutofit/>
          </a:bodyPr>
          <a:lstStyle/>
          <a:p>
            <a:r>
              <a:rPr lang="en-GB" sz="2400" dirty="0"/>
              <a:t>Functions which are already defined. Examples: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324601"/>
            <a:ext cx="2133600" cy="365125"/>
          </a:xfrm>
          <a:noFill/>
        </p:spPr>
        <p:txBody>
          <a:bodyPr/>
          <a:lstStyle/>
          <a:p>
            <a:r>
              <a:rPr lang="en-GB"/>
              <a:t> </a:t>
            </a:r>
            <a:fld id="{BB894F4B-12B5-4D59-BC9E-49C73DB2A974}" type="slidenum">
              <a:rPr lang="en-GB" smtClean="0"/>
              <a:pPr/>
              <a:t>43</a:t>
            </a:fld>
            <a:endParaRPr lang="en-GB"/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2319768" y="2897325"/>
            <a:ext cx="7427164" cy="3477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alert(“Yeah!”);</a:t>
            </a:r>
          </a:p>
          <a:p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name=prompt(“What is your name”,””);</a:t>
            </a:r>
          </a:p>
          <a:p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isSure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=confirm(“Are you sure?”); </a:t>
            </a:r>
          </a:p>
          <a:p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number=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(“123”);  //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</a:p>
          <a:p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isNotNumber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(“88”); //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357684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Built-in Function (Examples)</a:t>
            </a:r>
          </a:p>
        </p:txBody>
      </p:sp>
      <p:pic>
        <p:nvPicPr>
          <p:cNvPr id="52429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34764" y="2640004"/>
            <a:ext cx="4648849" cy="1267002"/>
          </a:xfrm>
          <a:noFill/>
          <a:ln/>
        </p:spPr>
      </p:pic>
      <p:sp>
        <p:nvSpPr>
          <p:cNvPr id="52429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28583" y="1969442"/>
            <a:ext cx="7010400" cy="914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GB" dirty="0">
                <a:latin typeface="Comic Sans MS" pitchFamily="66" charset="0"/>
              </a:rPr>
              <a:t>The 3 different kinds of popup dialog boxes. </a:t>
            </a:r>
            <a:br>
              <a:rPr lang="en-GB" dirty="0">
                <a:latin typeface="Comic Sans MS" pitchFamily="66" charset="0"/>
              </a:rPr>
            </a:br>
            <a:endParaRPr lang="en-GB" dirty="0">
              <a:latin typeface="Comic Sans MS" pitchFamily="66" charset="0"/>
            </a:endParaRPr>
          </a:p>
        </p:txBody>
      </p:sp>
      <p:pic>
        <p:nvPicPr>
          <p:cNvPr id="524295" name="Picture 7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13469" y="4187825"/>
            <a:ext cx="2438400" cy="1470025"/>
          </a:xfrm>
          <a:noFill/>
          <a:ln/>
        </p:spPr>
      </p:pic>
      <p:pic>
        <p:nvPicPr>
          <p:cNvPr id="52429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59575" y="4191000"/>
            <a:ext cx="2514600" cy="1466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524298" name="Text Box 10"/>
          <p:cNvSpPr txBox="1">
            <a:spLocks noChangeArrowheads="1"/>
          </p:cNvSpPr>
          <p:nvPr/>
        </p:nvSpPr>
        <p:spPr bwMode="auto">
          <a:xfrm>
            <a:off x="2711624" y="2780928"/>
            <a:ext cx="842090" cy="369332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prompt</a:t>
            </a:r>
          </a:p>
        </p:txBody>
      </p:sp>
      <p:sp>
        <p:nvSpPr>
          <p:cNvPr id="524299" name="Text Box 11"/>
          <p:cNvSpPr txBox="1">
            <a:spLocks noChangeArrowheads="1"/>
          </p:cNvSpPr>
          <p:nvPr/>
        </p:nvSpPr>
        <p:spPr bwMode="auto">
          <a:xfrm>
            <a:off x="2711876" y="5754003"/>
            <a:ext cx="852926" cy="369332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confirm</a:t>
            </a:r>
          </a:p>
        </p:txBody>
      </p:sp>
      <p:sp>
        <p:nvSpPr>
          <p:cNvPr id="524300" name="Text Box 12"/>
          <p:cNvSpPr txBox="1">
            <a:spLocks noChangeArrowheads="1"/>
          </p:cNvSpPr>
          <p:nvPr/>
        </p:nvSpPr>
        <p:spPr bwMode="auto">
          <a:xfrm>
            <a:off x="7627937" y="5715348"/>
            <a:ext cx="622093" cy="369332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alert</a:t>
            </a:r>
          </a:p>
        </p:txBody>
      </p:sp>
    </p:spTree>
    <p:extLst>
      <p:ext uri="{BB962C8B-B14F-4D97-AF65-F5344CB8AC3E}">
        <p14:creationId xmlns:p14="http://schemas.microsoft.com/office/powerpoint/2010/main" val="26068814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Built-in Function (Examples)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>
          <a:xfrm>
            <a:off x="1024129" y="1829900"/>
            <a:ext cx="2623600" cy="402336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GB" sz="2400" dirty="0">
                <a:solidFill>
                  <a:schemeClr val="hlink"/>
                </a:solidFill>
              </a:rPr>
              <a:t>Example 1: </a:t>
            </a:r>
            <a:r>
              <a:rPr lang="en-GB" sz="2400" dirty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dirty="0"/>
              <a:t>Experience with 3 different kinds of popup dialog boxes</a:t>
            </a:r>
            <a:r>
              <a:rPr lang="en-GB" sz="2400" dirty="0">
                <a:latin typeface="Comic Sans MS" pitchFamily="66" charset="0"/>
              </a:rPr>
              <a:t>. </a:t>
            </a:r>
            <a:br>
              <a:rPr lang="en-GB" sz="2400" dirty="0">
                <a:latin typeface="Comic Sans MS" pitchFamily="66" charset="0"/>
              </a:rPr>
            </a:br>
            <a:endParaRPr lang="en-GB" sz="2400" dirty="0">
              <a:latin typeface="Comic Sans MS" pitchFamily="66" charset="0"/>
            </a:endParaRPr>
          </a:p>
        </p:txBody>
      </p:sp>
      <p:sp>
        <p:nvSpPr>
          <p:cNvPr id="521220" name="Text Box 4"/>
          <p:cNvSpPr txBox="1">
            <a:spLocks noChangeArrowheads="1"/>
          </p:cNvSpPr>
          <p:nvPr/>
        </p:nvSpPr>
        <p:spPr bwMode="auto">
          <a:xfrm>
            <a:off x="3863752" y="1829900"/>
            <a:ext cx="7952818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>
                <a:latin typeface="Courier New" pitchFamily="49" charset="0"/>
              </a:rPr>
              <a:t>&lt;html&gt;</a:t>
            </a:r>
          </a:p>
          <a:p>
            <a:r>
              <a:rPr lang="en-GB" dirty="0">
                <a:latin typeface="Courier New" pitchFamily="49" charset="0"/>
              </a:rPr>
              <a:t>&lt;body&gt;</a:t>
            </a:r>
          </a:p>
          <a:p>
            <a:r>
              <a:rPr lang="en-GB" dirty="0">
                <a:latin typeface="Courier New" pitchFamily="49" charset="0"/>
              </a:rPr>
              <a:t>&lt;script type="text/</a:t>
            </a:r>
            <a:r>
              <a:rPr lang="en-GB" dirty="0" err="1">
                <a:latin typeface="Courier New" pitchFamily="49" charset="0"/>
              </a:rPr>
              <a:t>javascript</a:t>
            </a:r>
            <a:r>
              <a:rPr lang="en-GB" dirty="0">
                <a:latin typeface="Courier New" pitchFamily="49" charset="0"/>
              </a:rPr>
              <a:t>"&gt;</a:t>
            </a:r>
          </a:p>
          <a:p>
            <a:r>
              <a:rPr lang="en-GB" dirty="0">
                <a:latin typeface="Courier New" pitchFamily="49" charset="0"/>
              </a:rPr>
              <a:t>&lt;!--</a:t>
            </a:r>
          </a:p>
          <a:p>
            <a:r>
              <a:rPr lang="en-GB" dirty="0" err="1">
                <a:latin typeface="Courier New" pitchFamily="49" charset="0"/>
              </a:rPr>
              <a:t>var</a:t>
            </a:r>
            <a:r>
              <a:rPr lang="en-GB" dirty="0">
                <a:latin typeface="Courier New" pitchFamily="49" charset="0"/>
              </a:rPr>
              <a:t> name=prompt("What is your name ?");</a:t>
            </a:r>
          </a:p>
          <a:p>
            <a:r>
              <a:rPr lang="en-GB" dirty="0" err="1">
                <a:latin typeface="Courier New" pitchFamily="49" charset="0"/>
              </a:rPr>
              <a:t>var</a:t>
            </a:r>
            <a:r>
              <a:rPr lang="en-GB" dirty="0">
                <a:latin typeface="Courier New" pitchFamily="49" charset="0"/>
              </a:rPr>
              <a:t> answer=confirm("Are you sure ?");</a:t>
            </a:r>
          </a:p>
          <a:p>
            <a:r>
              <a:rPr lang="en-GB" dirty="0">
                <a:latin typeface="Courier New" pitchFamily="49" charset="0"/>
              </a:rPr>
              <a:t>if (answer==true) {</a:t>
            </a:r>
          </a:p>
          <a:p>
            <a:r>
              <a:rPr lang="en-GB" dirty="0">
                <a:latin typeface="Courier New" pitchFamily="49" charset="0"/>
              </a:rPr>
              <a:t>	alert("Hi "+name+", nice to meet you");</a:t>
            </a:r>
          </a:p>
          <a:p>
            <a:r>
              <a:rPr lang="en-GB" dirty="0">
                <a:latin typeface="Courier New" pitchFamily="49" charset="0"/>
              </a:rPr>
              <a:t>} else {</a:t>
            </a:r>
          </a:p>
          <a:p>
            <a:r>
              <a:rPr lang="en-GB" dirty="0">
                <a:latin typeface="Courier New" pitchFamily="49" charset="0"/>
              </a:rPr>
              <a:t>	alert("Can't remember your name?! That's ok! Relax");</a:t>
            </a:r>
          </a:p>
          <a:p>
            <a:r>
              <a:rPr lang="en-GB" dirty="0">
                <a:latin typeface="Courier New" pitchFamily="49" charset="0"/>
              </a:rPr>
              <a:t>}</a:t>
            </a:r>
          </a:p>
          <a:p>
            <a:r>
              <a:rPr lang="en-GB" dirty="0" err="1">
                <a:latin typeface="Courier New" pitchFamily="49" charset="0"/>
              </a:rPr>
              <a:t>window.close</a:t>
            </a:r>
            <a:r>
              <a:rPr lang="en-GB" dirty="0">
                <a:latin typeface="Courier New" pitchFamily="49" charset="0"/>
              </a:rPr>
              <a:t>();</a:t>
            </a:r>
          </a:p>
          <a:p>
            <a:r>
              <a:rPr lang="en-GB" dirty="0">
                <a:latin typeface="Courier New" pitchFamily="49" charset="0"/>
              </a:rPr>
              <a:t>--&gt;</a:t>
            </a:r>
          </a:p>
          <a:p>
            <a:r>
              <a:rPr lang="en-GB" dirty="0">
                <a:latin typeface="Courier New" pitchFamily="49" charset="0"/>
              </a:rPr>
              <a:t>&lt;/script&gt;</a:t>
            </a:r>
          </a:p>
          <a:p>
            <a:r>
              <a:rPr lang="en-GB" dirty="0">
                <a:latin typeface="Courier New" pitchFamily="49" charset="0"/>
              </a:rPr>
              <a:t>&lt;/body&gt;</a:t>
            </a:r>
          </a:p>
          <a:p>
            <a:r>
              <a:rPr lang="en-GB" dirty="0">
                <a:latin typeface="Courier New" pitchFamily="49" charset="0"/>
              </a:rPr>
              <a:t>&lt;/html&gt;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400257" y="6525344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 action="ppaction://hlinkfile"/>
              </a:rPr>
              <a:t>Example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703695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Built-in Function of JavaScript defined Objects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8769" y="2293194"/>
            <a:ext cx="8229600" cy="1799456"/>
          </a:xfrm>
        </p:spPr>
        <p:txBody>
          <a:bodyPr>
            <a:normAutofit/>
          </a:bodyPr>
          <a:lstStyle/>
          <a:p>
            <a:r>
              <a:rPr lang="en-GB" sz="2400" dirty="0"/>
              <a:t>There are some useful JavaScript defined objects which come with useful functions: Examples:</a:t>
            </a:r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1369133" y="3294005"/>
            <a:ext cx="7848872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.write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World!!”); //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Hello World</a:t>
            </a:r>
          </a:p>
          <a:p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randomNumber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.random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en-SG" sz="1400" dirty="0"/>
              <a:t>A Number from 0 to &lt; 1</a:t>
            </a:r>
          </a:p>
          <a:p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now=new </a:t>
            </a:r>
            <a:r>
              <a:rPr lang="en-GB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thisYear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now.getFullYear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=8; </a:t>
            </a:r>
          </a:p>
          <a:p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numberBinary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myNumber.toString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 //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08369" y="6488668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 action="ppaction://hlinkfile"/>
              </a:rPr>
              <a:t>Example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234667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JavaScript Object: </a:t>
            </a:r>
            <a:r>
              <a:rPr lang="en-GB" dirty="0">
                <a:solidFill>
                  <a:schemeClr val="hlink"/>
                </a:solidFill>
              </a:rPr>
              <a:t>String</a:t>
            </a:r>
            <a:endParaRPr lang="en-US" dirty="0">
              <a:solidFill>
                <a:schemeClr val="hlink"/>
              </a:solidFill>
            </a:endParaRPr>
          </a:p>
        </p:txBody>
      </p:sp>
      <p:sp>
        <p:nvSpPr>
          <p:cNvPr id="572419" name="Rectangle 3"/>
          <p:cNvSpPr>
            <a:spLocks noChangeArrowheads="1"/>
          </p:cNvSpPr>
          <p:nvPr/>
        </p:nvSpPr>
        <p:spPr bwMode="auto">
          <a:xfrm>
            <a:off x="1054266" y="2084832"/>
            <a:ext cx="950623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0"/>
              </a:spcBef>
              <a:buBlip>
                <a:blip r:embed="rId2"/>
              </a:buBlip>
            </a:pPr>
            <a:r>
              <a:rPr lang="en-US" sz="3600" dirty="0"/>
              <a:t>To assign a string to a variable</a:t>
            </a:r>
          </a:p>
          <a:p>
            <a:pPr marL="742950" lvl="1" indent="-285750">
              <a:spcBef>
                <a:spcPct val="0"/>
              </a:spcBef>
              <a:buSzPct val="75000"/>
              <a:buBlip>
                <a:blip r:embed="rId3"/>
              </a:buBlip>
            </a:pPr>
            <a:r>
              <a:rPr lang="en-GB" sz="2400" dirty="0" err="1"/>
              <a:t>myFeeling</a:t>
            </a:r>
            <a:r>
              <a:rPr lang="en-GB" sz="2400" dirty="0"/>
              <a:t>=“sleepy”</a:t>
            </a:r>
          </a:p>
          <a:p>
            <a:pPr marL="742950" lvl="1" indent="-285750">
              <a:spcBef>
                <a:spcPct val="0"/>
              </a:spcBef>
              <a:buSzPct val="75000"/>
              <a:buBlip>
                <a:blip r:embed="rId3"/>
              </a:buBlip>
            </a:pPr>
            <a:r>
              <a:rPr lang="en-GB" sz="2400" dirty="0"/>
              <a:t>degree=“extremely” </a:t>
            </a:r>
          </a:p>
          <a:p>
            <a:pPr marL="742950" lvl="1" indent="-285750">
              <a:spcBef>
                <a:spcPct val="0"/>
              </a:spcBef>
              <a:buSzPct val="75000"/>
              <a:buBlip>
                <a:blip r:embed="rId3"/>
              </a:buBlip>
            </a:pPr>
            <a:endParaRPr lang="en-GB" sz="2400" dirty="0"/>
          </a:p>
          <a:p>
            <a:pPr marL="742950" lvl="1" indent="-285750">
              <a:spcBef>
                <a:spcPct val="0"/>
              </a:spcBef>
              <a:buSzPct val="75000"/>
            </a:pPr>
            <a:endParaRPr lang="en-US" sz="2400" dirty="0"/>
          </a:p>
          <a:p>
            <a:pPr marL="342900" indent="-342900">
              <a:spcBef>
                <a:spcPct val="0"/>
              </a:spcBef>
              <a:buBlip>
                <a:blip r:embed="rId2"/>
              </a:buBlip>
            </a:pPr>
            <a:r>
              <a:rPr lang="en-US" sz="3600" dirty="0"/>
              <a:t>To join (concatenate) two strings</a:t>
            </a:r>
          </a:p>
          <a:p>
            <a:pPr marL="742950" lvl="1" indent="-285750">
              <a:spcBef>
                <a:spcPct val="0"/>
              </a:spcBef>
              <a:buSzPct val="75000"/>
              <a:buBlip>
                <a:blip r:embed="rId3"/>
              </a:buBlip>
            </a:pPr>
            <a:r>
              <a:rPr lang="en-GB" sz="2400" dirty="0"/>
              <a:t>mode = degree +”  “+ </a:t>
            </a:r>
            <a:r>
              <a:rPr lang="en-GB" sz="2400" dirty="0" err="1"/>
              <a:t>myFeeling</a:t>
            </a:r>
            <a:r>
              <a:rPr lang="en-GB" sz="2400" dirty="0"/>
              <a:t> </a:t>
            </a:r>
          </a:p>
          <a:p>
            <a:pPr marL="742950" lvl="1" indent="-285750">
              <a:spcBef>
                <a:spcPct val="0"/>
              </a:spcBef>
              <a:buSzPct val="75000"/>
            </a:pPr>
            <a:r>
              <a:rPr lang="en-GB" sz="2400" dirty="0"/>
              <a:t>   (the value of mode is “extremely sleepy”)</a:t>
            </a:r>
          </a:p>
          <a:p>
            <a:pPr marL="742950" lvl="1" indent="-285750">
              <a:spcBef>
                <a:spcPct val="0"/>
              </a:spcBef>
              <a:buSzPct val="75000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04996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7839" y="820992"/>
            <a:ext cx="8229600" cy="1143000"/>
          </a:xfrm>
        </p:spPr>
        <p:txBody>
          <a:bodyPr/>
          <a:lstStyle/>
          <a:p>
            <a:r>
              <a:rPr lang="en-GB" dirty="0"/>
              <a:t>The JavaScript Object: </a:t>
            </a:r>
            <a:r>
              <a:rPr lang="en-GB" dirty="0">
                <a:solidFill>
                  <a:schemeClr val="hlink"/>
                </a:solidFill>
              </a:rPr>
              <a:t>String</a:t>
            </a:r>
            <a:endParaRPr lang="en-US" dirty="0">
              <a:solidFill>
                <a:schemeClr val="hlink"/>
              </a:solidFill>
            </a:endParaRPr>
          </a:p>
        </p:txBody>
      </p:sp>
      <p:pic>
        <p:nvPicPr>
          <p:cNvPr id="573445" name="Picture 5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tretch/>
        </p:blipFill>
        <p:spPr>
          <a:xfrm>
            <a:off x="8667656" y="961013"/>
            <a:ext cx="2314600" cy="2148082"/>
          </a:xfrm>
          <a:noFill/>
          <a:ln/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324601"/>
            <a:ext cx="2133600" cy="365125"/>
          </a:xfrm>
        </p:spPr>
        <p:txBody>
          <a:bodyPr/>
          <a:lstStyle/>
          <a:p>
            <a:r>
              <a:rPr lang="en-GB"/>
              <a:t> </a:t>
            </a:r>
            <a:fld id="{ADC91EC1-6853-4737-BF21-62D34DB3CFA1}" type="slidenum">
              <a:rPr lang="en-GB"/>
              <a:pPr/>
              <a:t>48</a:t>
            </a:fld>
            <a:endParaRPr lang="en-GB"/>
          </a:p>
        </p:txBody>
      </p:sp>
      <p:sp>
        <p:nvSpPr>
          <p:cNvPr id="573443" name="Rectangle 3"/>
          <p:cNvSpPr>
            <a:spLocks noChangeArrowheads="1"/>
          </p:cNvSpPr>
          <p:nvPr/>
        </p:nvSpPr>
        <p:spPr bwMode="auto">
          <a:xfrm>
            <a:off x="1257738" y="1736444"/>
            <a:ext cx="8229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0"/>
              </a:spcBef>
              <a:buBlip>
                <a:blip r:embed="rId3"/>
              </a:buBlip>
            </a:pPr>
            <a:r>
              <a:rPr lang="en-US" sz="2800" dirty="0"/>
              <a:t>What other ways can we manipulate String ?</a:t>
            </a:r>
          </a:p>
          <a:p>
            <a:pPr marL="742950" lvl="1" indent="-285750">
              <a:spcBef>
                <a:spcPct val="0"/>
              </a:spcBef>
              <a:buSzPct val="75000"/>
              <a:buBlip>
                <a:blip r:embed="rId4"/>
              </a:buBlip>
            </a:pPr>
            <a:r>
              <a:rPr lang="en-GB" dirty="0"/>
              <a:t>Built-in function </a:t>
            </a:r>
            <a:r>
              <a:rPr lang="en-GB" sz="1400" i="1" dirty="0">
                <a:solidFill>
                  <a:schemeClr val="hlink"/>
                </a:solidFill>
              </a:rPr>
              <a:t>(not limited to these)</a:t>
            </a:r>
          </a:p>
          <a:p>
            <a:pPr marL="1143000" lvl="2" indent="-228600">
              <a:spcBef>
                <a:spcPct val="0"/>
              </a:spcBef>
              <a:buFontTx/>
              <a:buChar char="•"/>
            </a:pPr>
            <a:r>
              <a:rPr lang="en-GB" sz="2000" dirty="0" err="1"/>
              <a:t>charAt</a:t>
            </a:r>
            <a:r>
              <a:rPr lang="en-GB" sz="2000" dirty="0"/>
              <a:t>(</a:t>
            </a:r>
            <a:r>
              <a:rPr lang="en-GB" sz="2000" dirty="0" err="1"/>
              <a:t>i</a:t>
            </a:r>
            <a:r>
              <a:rPr lang="en-GB" sz="2000" dirty="0"/>
              <a:t>)  // get the character at position i-1</a:t>
            </a:r>
          </a:p>
          <a:p>
            <a:pPr marL="1143000" lvl="2" indent="-228600">
              <a:spcBef>
                <a:spcPct val="0"/>
              </a:spcBef>
              <a:buFontTx/>
              <a:buChar char="•"/>
            </a:pPr>
            <a:r>
              <a:rPr lang="en-GB" sz="2000" dirty="0" err="1"/>
              <a:t>substr</a:t>
            </a:r>
            <a:r>
              <a:rPr lang="en-GB" sz="2000" dirty="0"/>
              <a:t>(</a:t>
            </a:r>
            <a:r>
              <a:rPr lang="en-GB" sz="1600" i="1" dirty="0" err="1"/>
              <a:t>startIndex,length</a:t>
            </a:r>
            <a:r>
              <a:rPr lang="en-GB" sz="2000" dirty="0"/>
              <a:t>) // extract the substring </a:t>
            </a:r>
          </a:p>
          <a:p>
            <a:pPr marL="1143000" lvl="2" indent="-228600">
              <a:spcBef>
                <a:spcPct val="0"/>
              </a:spcBef>
              <a:buFontTx/>
              <a:buChar char="•"/>
            </a:pPr>
            <a:r>
              <a:rPr lang="en-GB" sz="2000" dirty="0"/>
              <a:t>length // the size of the String</a:t>
            </a:r>
          </a:p>
        </p:txBody>
      </p:sp>
      <p:sp>
        <p:nvSpPr>
          <p:cNvPr id="573444" name="Text Box 4"/>
          <p:cNvSpPr txBox="1">
            <a:spLocks noChangeArrowheads="1"/>
          </p:cNvSpPr>
          <p:nvPr/>
        </p:nvSpPr>
        <p:spPr bwMode="auto">
          <a:xfrm>
            <a:off x="1259226" y="3418693"/>
            <a:ext cx="8820472" cy="3293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/>
              <a:t>&lt;html&gt;</a:t>
            </a:r>
          </a:p>
          <a:p>
            <a:r>
              <a:rPr lang="en-US" sz="1600" dirty="0"/>
              <a:t>&lt;head&gt;</a:t>
            </a:r>
          </a:p>
          <a:p>
            <a:r>
              <a:rPr lang="en-US" sz="1600" dirty="0"/>
              <a:t>  &lt;title&gt;String in </a:t>
            </a:r>
            <a:r>
              <a:rPr lang="en-US" sz="1600" dirty="0" err="1"/>
              <a:t>javascript</a:t>
            </a:r>
            <a:r>
              <a:rPr lang="en-US" sz="1600" dirty="0"/>
              <a:t>&lt;/title&gt;</a:t>
            </a:r>
          </a:p>
          <a:p>
            <a:r>
              <a:rPr lang="en-US" sz="1600" dirty="0"/>
              <a:t>&lt;/head&gt;</a:t>
            </a:r>
          </a:p>
          <a:p>
            <a:r>
              <a:rPr lang="en-US" sz="1600" dirty="0"/>
              <a:t>&lt;body&gt;</a:t>
            </a:r>
          </a:p>
          <a:p>
            <a:r>
              <a:rPr lang="en-US" sz="1600" dirty="0"/>
              <a:t>  &lt;script type="text/</a:t>
            </a:r>
            <a:r>
              <a:rPr lang="en-US" sz="1600" dirty="0" err="1"/>
              <a:t>javascript</a:t>
            </a:r>
            <a:r>
              <a:rPr lang="en-US" sz="1600" dirty="0"/>
              <a:t>"&gt;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var</a:t>
            </a:r>
            <a:r>
              <a:rPr lang="en-US" sz="1600" dirty="0"/>
              <a:t> mode="unhappy";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document.write</a:t>
            </a:r>
            <a:r>
              <a:rPr lang="en-US" sz="1600" dirty="0"/>
              <a:t>("variable mode is a string of size "+</a:t>
            </a:r>
            <a:r>
              <a:rPr lang="en-US" sz="1600" dirty="0" err="1"/>
              <a:t>mode.length</a:t>
            </a:r>
            <a:r>
              <a:rPr lang="en-US" sz="1600" dirty="0"/>
              <a:t>+"&lt;</a:t>
            </a:r>
            <a:r>
              <a:rPr lang="en-US" sz="1600" dirty="0" err="1"/>
              <a:t>br</a:t>
            </a:r>
            <a:r>
              <a:rPr lang="en-US" sz="1600" dirty="0"/>
              <a:t>/&gt;");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document.write</a:t>
            </a:r>
            <a:r>
              <a:rPr lang="en-US" sz="1600" dirty="0"/>
              <a:t>("The third character is "+</a:t>
            </a:r>
            <a:r>
              <a:rPr lang="en-US" sz="1600" dirty="0" err="1"/>
              <a:t>mode.charAt</a:t>
            </a:r>
            <a:r>
              <a:rPr lang="en-US" sz="1600" dirty="0"/>
              <a:t>(2)+"&lt;</a:t>
            </a:r>
            <a:r>
              <a:rPr lang="en-US" sz="1600" dirty="0" err="1"/>
              <a:t>br</a:t>
            </a:r>
            <a:r>
              <a:rPr lang="en-US" sz="1600" dirty="0"/>
              <a:t>/&gt;");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document.write</a:t>
            </a:r>
            <a:r>
              <a:rPr lang="en-US" sz="1600" dirty="0"/>
              <a:t>("I found &lt;span style='</a:t>
            </a:r>
            <a:r>
              <a:rPr lang="en-US" sz="1600" dirty="0" err="1"/>
              <a:t>color:red</a:t>
            </a:r>
            <a:r>
              <a:rPr lang="en-US" sz="1600" dirty="0"/>
              <a:t>; font-size:+2em'&gt;"+</a:t>
            </a:r>
            <a:r>
              <a:rPr lang="en-US" sz="1600" dirty="0" err="1"/>
              <a:t>mode.substr</a:t>
            </a:r>
            <a:r>
              <a:rPr lang="en-US" sz="1600" dirty="0"/>
              <a:t>(2,5)+"&lt;/span&gt;");                </a:t>
            </a:r>
          </a:p>
          <a:p>
            <a:r>
              <a:rPr lang="en-US" sz="1600" dirty="0"/>
              <a:t>  &lt;/script&gt;</a:t>
            </a:r>
          </a:p>
          <a:p>
            <a:r>
              <a:rPr lang="en-US" sz="1600" dirty="0"/>
              <a:t>&lt;/body&gt;</a:t>
            </a:r>
          </a:p>
          <a:p>
            <a:r>
              <a:rPr lang="en-US" sz="1600" dirty="0"/>
              <a:t>&lt;/html&gt;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179404" y="6299531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5" action="ppaction://hlinkfile"/>
              </a:rPr>
              <a:t>Example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883727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idx="1"/>
          </p:nvPr>
        </p:nvSpPr>
        <p:spPr>
          <a:xfrm>
            <a:off x="1024129" y="1916832"/>
            <a:ext cx="9720071" cy="4023360"/>
          </a:xfrm>
        </p:spPr>
        <p:txBody>
          <a:bodyPr>
            <a:noAutofit/>
          </a:bodyPr>
          <a:lstStyle/>
          <a:p>
            <a:pPr marL="740664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cs typeface="Times New Roman" pitchFamily="18" charset="0"/>
              </a:rPr>
              <a:t>What is JavaScript ?</a:t>
            </a:r>
          </a:p>
          <a:p>
            <a:pPr marL="1112520" lvl="1" indent="-381000">
              <a:lnSpc>
                <a:spcPct val="80000"/>
              </a:lnSpc>
            </a:pPr>
            <a:r>
              <a:rPr lang="en-US" sz="2400" dirty="0">
                <a:cs typeface="Times New Roman" pitchFamily="18" charset="0"/>
              </a:rPr>
              <a:t>Scripting language </a:t>
            </a:r>
          </a:p>
          <a:p>
            <a:pPr marL="1112520" lvl="1" indent="-381000">
              <a:lnSpc>
                <a:spcPct val="80000"/>
              </a:lnSpc>
            </a:pPr>
            <a:r>
              <a:rPr lang="en-US" sz="2400" dirty="0">
                <a:cs typeface="Times New Roman" pitchFamily="18" charset="0"/>
              </a:rPr>
              <a:t>Add interactivity to Web Page</a:t>
            </a:r>
          </a:p>
          <a:p>
            <a:pPr marL="740664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cs typeface="Times New Roman" pitchFamily="18" charset="0"/>
              </a:rPr>
              <a:t>How to include JavaScript in a Web Page</a:t>
            </a:r>
          </a:p>
          <a:p>
            <a:pPr marL="1112520" lvl="1" indent="-381000">
              <a:lnSpc>
                <a:spcPct val="80000"/>
              </a:lnSpc>
            </a:pPr>
            <a:r>
              <a:rPr lang="en-US" sz="2400" dirty="0">
                <a:cs typeface="Times New Roman" pitchFamily="18" charset="0"/>
              </a:rPr>
              <a:t>&lt;script&gt; &lt;/script&gt;</a:t>
            </a:r>
          </a:p>
          <a:p>
            <a:pPr marL="1112520" lvl="1" indent="-381000">
              <a:lnSpc>
                <a:spcPct val="80000"/>
              </a:lnSpc>
            </a:pPr>
            <a:r>
              <a:rPr lang="en-US" sz="2400" dirty="0">
                <a:cs typeface="Times New Roman" pitchFamily="18" charset="0"/>
              </a:rPr>
              <a:t>Head, body or a separate file</a:t>
            </a:r>
          </a:p>
          <a:p>
            <a:pPr marL="740664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cs typeface="Times New Roman" pitchFamily="18" charset="0"/>
              </a:rPr>
              <a:t>Syntax of JavaScript</a:t>
            </a:r>
          </a:p>
          <a:p>
            <a:pPr marL="1112520" lvl="1" indent="-381000">
              <a:lnSpc>
                <a:spcPct val="80000"/>
              </a:lnSpc>
            </a:pPr>
            <a:r>
              <a:rPr lang="en-US" sz="2400" dirty="0">
                <a:cs typeface="Times New Roman" pitchFamily="18" charset="0"/>
              </a:rPr>
              <a:t>end with semicolon</a:t>
            </a:r>
          </a:p>
          <a:p>
            <a:pPr marL="1112520" lvl="1" indent="-381000">
              <a:lnSpc>
                <a:spcPct val="80000"/>
              </a:lnSpc>
            </a:pPr>
            <a:r>
              <a:rPr lang="en-US" sz="2400" dirty="0">
                <a:cs typeface="Times New Roman" pitchFamily="18" charset="0"/>
              </a:rPr>
              <a:t>Case sensitive</a:t>
            </a:r>
          </a:p>
          <a:p>
            <a:pPr marL="1112520" lvl="1" indent="-381000">
              <a:lnSpc>
                <a:spcPct val="80000"/>
              </a:lnSpc>
            </a:pPr>
            <a:r>
              <a:rPr lang="en-US" sz="2400" dirty="0">
                <a:cs typeface="Times New Roman" pitchFamily="18" charset="0"/>
              </a:rPr>
              <a:t>“text”  </a:t>
            </a:r>
          </a:p>
          <a:p>
            <a:pPr marL="1112520" lvl="1" indent="-381000">
              <a:lnSpc>
                <a:spcPct val="80000"/>
              </a:lnSpc>
            </a:pPr>
            <a:r>
              <a:rPr lang="en-US" sz="2400" dirty="0">
                <a:cs typeface="Times New Roman" pitchFamily="18" charset="0"/>
              </a:rPr>
              <a:t>keywords</a:t>
            </a:r>
          </a:p>
          <a:p>
            <a:pPr marL="1295400" lvl="2" indent="-381000">
              <a:lnSpc>
                <a:spcPct val="80000"/>
              </a:lnSpc>
            </a:pPr>
            <a:endParaRPr lang="en-US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673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use JavaScript ?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947929" y="1988406"/>
            <a:ext cx="9720071" cy="402336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800" dirty="0"/>
              <a:t>How do we let the browser know in advance that it is not normal text but JavaScript 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dirty="0"/>
              <a:t>	</a:t>
            </a:r>
            <a:br>
              <a:rPr lang="en-GB" dirty="0"/>
            </a:br>
            <a:r>
              <a:rPr lang="en-GB" b="1" dirty="0">
                <a:solidFill>
                  <a:schemeClr val="tx2"/>
                </a:solidFill>
              </a:rPr>
              <a:t>Example: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b="1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GB" dirty="0"/>
              <a:t>    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324601"/>
            <a:ext cx="2133600" cy="365125"/>
          </a:xfrm>
        </p:spPr>
        <p:txBody>
          <a:bodyPr/>
          <a:lstStyle/>
          <a:p>
            <a:r>
              <a:rPr lang="en-GB"/>
              <a:t> </a:t>
            </a:r>
            <a:fld id="{04611F16-FF9E-40DF-A338-0D746CE01D14}" type="slidenum">
              <a:rPr lang="en-GB"/>
              <a:pPr/>
              <a:t>5</a:t>
            </a:fld>
            <a:endParaRPr lang="en-GB"/>
          </a:p>
        </p:txBody>
      </p:sp>
      <p:sp>
        <p:nvSpPr>
          <p:cNvPr id="514052" name="Text Box 4"/>
          <p:cNvSpPr txBox="1">
            <a:spLocks noChangeArrowheads="1"/>
          </p:cNvSpPr>
          <p:nvPr/>
        </p:nvSpPr>
        <p:spPr bwMode="auto">
          <a:xfrm>
            <a:off x="4787352" y="2915071"/>
            <a:ext cx="5562600" cy="3785652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000" dirty="0">
                <a:latin typeface="Courier New" pitchFamily="49" charset="0"/>
              </a:rPr>
              <a:t>&lt;!DOCTYPE HTML&gt;</a:t>
            </a:r>
          </a:p>
          <a:p>
            <a:r>
              <a:rPr lang="en-GB" sz="2000" dirty="0">
                <a:latin typeface="Courier New" pitchFamily="49" charset="0"/>
              </a:rPr>
              <a:t>&lt;html&gt;</a:t>
            </a:r>
            <a:br>
              <a:rPr lang="en-GB" sz="2000" dirty="0">
                <a:latin typeface="Courier New" pitchFamily="49" charset="0"/>
              </a:rPr>
            </a:br>
            <a:r>
              <a:rPr lang="en-GB" sz="2000" dirty="0">
                <a:latin typeface="Courier New" pitchFamily="49" charset="0"/>
              </a:rPr>
              <a:t>&lt;head&gt;</a:t>
            </a:r>
            <a:br>
              <a:rPr lang="en-GB" sz="2000" dirty="0">
                <a:latin typeface="Courier New" pitchFamily="49" charset="0"/>
              </a:rPr>
            </a:br>
            <a:r>
              <a:rPr lang="en-GB" sz="2000" dirty="0">
                <a:latin typeface="Courier New" pitchFamily="49" charset="0"/>
              </a:rPr>
              <a:t>&lt;title&gt;My JavaScript Page&lt;/title&gt;</a:t>
            </a:r>
            <a:br>
              <a:rPr lang="en-GB" sz="2000" dirty="0">
                <a:latin typeface="Courier New" pitchFamily="49" charset="0"/>
              </a:rPr>
            </a:br>
            <a:r>
              <a:rPr lang="en-GB" sz="2000" dirty="0">
                <a:latin typeface="Courier New" pitchFamily="49" charset="0"/>
              </a:rPr>
              <a:t>&lt;/head&gt;</a:t>
            </a:r>
            <a:br>
              <a:rPr lang="en-GB" sz="2000" dirty="0">
                <a:latin typeface="Courier New" pitchFamily="49" charset="0"/>
              </a:rPr>
            </a:br>
            <a:br>
              <a:rPr lang="en-GB" sz="2000" dirty="0">
                <a:latin typeface="Courier New" pitchFamily="49" charset="0"/>
              </a:rPr>
            </a:br>
            <a:r>
              <a:rPr lang="en-GB" sz="2000" dirty="0">
                <a:latin typeface="Courier New" pitchFamily="49" charset="0"/>
              </a:rPr>
              <a:t>&lt;body&gt;</a:t>
            </a:r>
            <a:br>
              <a:rPr lang="en-GB" sz="2000" dirty="0">
                <a:latin typeface="Courier New" pitchFamily="49" charset="0"/>
              </a:rPr>
            </a:br>
            <a:r>
              <a:rPr lang="en-GB" sz="2000" dirty="0">
                <a:solidFill>
                  <a:schemeClr val="hlink"/>
                </a:solidFill>
                <a:latin typeface="Courier New" pitchFamily="49" charset="0"/>
              </a:rPr>
              <a:t>&lt;script type="text/</a:t>
            </a:r>
            <a:r>
              <a:rPr lang="en-GB" sz="2000" dirty="0" err="1">
                <a:solidFill>
                  <a:schemeClr val="hlink"/>
                </a:solidFill>
                <a:latin typeface="Courier New" pitchFamily="49" charset="0"/>
              </a:rPr>
              <a:t>javascript</a:t>
            </a:r>
            <a:r>
              <a:rPr lang="en-GB" sz="2000" dirty="0">
                <a:solidFill>
                  <a:schemeClr val="hlink"/>
                </a:solidFill>
                <a:latin typeface="Courier New" pitchFamily="49" charset="0"/>
              </a:rPr>
              <a:t>"&gt;</a:t>
            </a:r>
            <a:br>
              <a:rPr lang="en-GB" sz="2000" dirty="0">
                <a:solidFill>
                  <a:schemeClr val="hlink"/>
                </a:solidFill>
                <a:latin typeface="Courier New" pitchFamily="49" charset="0"/>
              </a:rPr>
            </a:br>
            <a:r>
              <a:rPr lang="en-GB" sz="2000" dirty="0">
                <a:latin typeface="Courier New" pitchFamily="49" charset="0"/>
              </a:rPr>
              <a:t>  alert("Welcome to my world!!!");</a:t>
            </a:r>
            <a:br>
              <a:rPr lang="en-GB" sz="2000" dirty="0">
                <a:latin typeface="Courier New" pitchFamily="49" charset="0"/>
              </a:rPr>
            </a:br>
            <a:r>
              <a:rPr lang="en-GB" sz="2000" dirty="0">
                <a:solidFill>
                  <a:schemeClr val="hlink"/>
                </a:solidFill>
                <a:latin typeface="Courier New" pitchFamily="49" charset="0"/>
              </a:rPr>
              <a:t>&lt;/script&gt;</a:t>
            </a:r>
            <a:br>
              <a:rPr lang="en-GB" sz="2000" dirty="0">
                <a:latin typeface="Courier New" pitchFamily="49" charset="0"/>
              </a:rPr>
            </a:br>
            <a:r>
              <a:rPr lang="en-GB" sz="2000" dirty="0">
                <a:latin typeface="Courier New" pitchFamily="49" charset="0"/>
              </a:rPr>
              <a:t>&lt;/body&gt;</a:t>
            </a:r>
            <a:br>
              <a:rPr lang="en-GB" sz="2000" dirty="0">
                <a:latin typeface="Courier New" pitchFamily="49" charset="0"/>
              </a:rPr>
            </a:br>
            <a:r>
              <a:rPr lang="en-GB" sz="2000" dirty="0">
                <a:latin typeface="Courier New" pitchFamily="49" charset="0"/>
              </a:rPr>
              <a:t>&lt;/html&gt; </a:t>
            </a:r>
            <a:endParaRPr lang="en-GB" dirty="0"/>
          </a:p>
        </p:txBody>
      </p:sp>
      <p:sp>
        <p:nvSpPr>
          <p:cNvPr id="514053" name="Text Box 5"/>
          <p:cNvSpPr txBox="1">
            <a:spLocks noChangeArrowheads="1"/>
          </p:cNvSpPr>
          <p:nvPr/>
        </p:nvSpPr>
        <p:spPr bwMode="auto">
          <a:xfrm>
            <a:off x="1958071" y="4166547"/>
            <a:ext cx="2512226" cy="369332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>
                <a:latin typeface="Comic Sans MS" pitchFamily="66" charset="0"/>
              </a:rPr>
              <a:t>Using the &lt;script&gt; tag</a:t>
            </a:r>
          </a:p>
        </p:txBody>
      </p:sp>
      <p:sp>
        <p:nvSpPr>
          <p:cNvPr id="514054" name="Line 6"/>
          <p:cNvSpPr>
            <a:spLocks noChangeShapeType="1"/>
          </p:cNvSpPr>
          <p:nvPr/>
        </p:nvSpPr>
        <p:spPr bwMode="auto">
          <a:xfrm>
            <a:off x="4191907" y="4540920"/>
            <a:ext cx="715962" cy="400248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98963" y="5365435"/>
            <a:ext cx="182077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For HTML5, this is optional </a:t>
            </a:r>
            <a:endParaRPr lang="en-SG" b="1" dirty="0"/>
          </a:p>
        </p:txBody>
      </p:sp>
      <p:sp>
        <p:nvSpPr>
          <p:cNvPr id="4" name="Rectangle 3"/>
          <p:cNvSpPr/>
          <p:nvPr/>
        </p:nvSpPr>
        <p:spPr>
          <a:xfrm>
            <a:off x="6096000" y="5085184"/>
            <a:ext cx="3384376" cy="2787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V="1">
            <a:off x="3719737" y="5332084"/>
            <a:ext cx="2376264" cy="311006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515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Summary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999026" y="2084832"/>
            <a:ext cx="9720071" cy="4023360"/>
          </a:xfrm>
        </p:spPr>
        <p:txBody>
          <a:bodyPr>
            <a:normAutofit/>
          </a:bodyPr>
          <a:lstStyle/>
          <a:p>
            <a:pPr marL="740664" indent="-457200">
              <a:buFont typeface="Wingdings" panose="05000000000000000000" pitchFamily="2" charset="2"/>
              <a:buChar char="§"/>
            </a:pPr>
            <a:r>
              <a:rPr lang="en-GB" sz="2800" dirty="0"/>
              <a:t>Variables and data types</a:t>
            </a:r>
          </a:p>
          <a:p>
            <a:pPr marL="1112520" lvl="1" indent="-381000"/>
            <a:r>
              <a:rPr lang="en-GB" sz="2200" dirty="0"/>
              <a:t>Declare a variable (using keyword </a:t>
            </a:r>
            <a:r>
              <a:rPr lang="en-GB" sz="2200" b="1" dirty="0" err="1">
                <a:solidFill>
                  <a:srgbClr val="FF0000"/>
                </a:solidFill>
              </a:rPr>
              <a:t>var</a:t>
            </a:r>
            <a:r>
              <a:rPr lang="en-GB" sz="2200" dirty="0"/>
              <a:t>)</a:t>
            </a:r>
          </a:p>
          <a:p>
            <a:pPr marL="1112520" lvl="1" indent="-381000"/>
            <a:r>
              <a:rPr lang="en-GB" sz="2200" dirty="0"/>
              <a:t>number, string, </a:t>
            </a:r>
            <a:r>
              <a:rPr lang="en-GB" sz="2200" dirty="0" err="1"/>
              <a:t>boolean</a:t>
            </a:r>
            <a:r>
              <a:rPr lang="en-GB" sz="2200" dirty="0"/>
              <a:t>, array, object, undefined …</a:t>
            </a:r>
          </a:p>
          <a:p>
            <a:pPr marL="1112520" lvl="1" indent="-381000"/>
            <a:r>
              <a:rPr lang="en-GB" sz="2200" dirty="0"/>
              <a:t>No need to specify type as of Java</a:t>
            </a:r>
          </a:p>
          <a:p>
            <a:pPr marL="740664" indent="-457200">
              <a:buFont typeface="Wingdings" panose="05000000000000000000" pitchFamily="2" charset="2"/>
              <a:buChar char="§"/>
            </a:pPr>
            <a:r>
              <a:rPr lang="en-GB" sz="2800" dirty="0"/>
              <a:t>Operators</a:t>
            </a:r>
          </a:p>
          <a:p>
            <a:pPr marL="1112520" lvl="1" indent="-381000">
              <a:buNone/>
            </a:pPr>
            <a:r>
              <a:rPr lang="en-GB" sz="2200" dirty="0"/>
              <a:t>+ - * /      =   ==  ===  &gt;  &lt;  </a:t>
            </a:r>
          </a:p>
          <a:p>
            <a:pPr marL="740664" indent="-457200">
              <a:buFont typeface="Wingdings" panose="05000000000000000000" pitchFamily="2" charset="2"/>
              <a:buChar char="§"/>
            </a:pPr>
            <a:r>
              <a:rPr lang="en-GB" sz="2800" dirty="0"/>
              <a:t>Control Statements/structures  </a:t>
            </a:r>
            <a:r>
              <a:rPr lang="en-GB" sz="2800" dirty="0">
                <a:highlight>
                  <a:srgbClr val="FFFF00"/>
                </a:highlight>
              </a:rPr>
              <a:t>(eLearning next week)</a:t>
            </a:r>
          </a:p>
          <a:p>
            <a:pPr marL="1112520" lvl="1" indent="-381000"/>
            <a:r>
              <a:rPr lang="en-GB" sz="2200" dirty="0"/>
              <a:t>if, if-else, while, for …. </a:t>
            </a:r>
          </a:p>
          <a:p>
            <a:pPr marL="914400" lvl="1" indent="-457200">
              <a:buNone/>
            </a:pPr>
            <a:endParaRPr lang="en-GB" sz="2400" dirty="0"/>
          </a:p>
          <a:p>
            <a:pPr marL="1295400" lvl="2" indent="-381000"/>
            <a:endParaRPr lang="en-US" sz="3600" dirty="0"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2202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Summary (cont..)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1024128" y="2084832"/>
            <a:ext cx="8229600" cy="3992563"/>
          </a:xfrm>
        </p:spPr>
        <p:txBody>
          <a:bodyPr>
            <a:normAutofit/>
          </a:bodyPr>
          <a:lstStyle/>
          <a:p>
            <a:pPr marL="740664" indent="-457200">
              <a:buFont typeface="Wingdings" panose="05000000000000000000" pitchFamily="2" charset="2"/>
              <a:buChar char="§"/>
            </a:pPr>
            <a:r>
              <a:rPr lang="en-GB" sz="2800" dirty="0"/>
              <a:t>Functions</a:t>
            </a:r>
          </a:p>
          <a:p>
            <a:pPr marL="1112520" lvl="1" indent="-381000"/>
            <a:r>
              <a:rPr lang="en-GB" sz="2400"/>
              <a:t>User-defined function</a:t>
            </a:r>
            <a:endParaRPr lang="en-GB" sz="2400" dirty="0"/>
          </a:p>
          <a:p>
            <a:pPr marL="1112520" lvl="1" indent="-381000"/>
            <a:r>
              <a:rPr lang="en-GB" sz="2400" dirty="0"/>
              <a:t>Built-in function</a:t>
            </a:r>
            <a:endParaRPr lang="en-GB" sz="2800" dirty="0"/>
          </a:p>
          <a:p>
            <a:pPr marL="1606296" lvl="2" indent="-381000"/>
            <a:r>
              <a:rPr lang="en-GB" sz="1800" dirty="0"/>
              <a:t>Built-in pop up boxes in browser </a:t>
            </a:r>
          </a:p>
          <a:p>
            <a:pPr marL="797814" indent="-457200">
              <a:buFont typeface="Wingdings" panose="05000000000000000000" pitchFamily="2" charset="2"/>
              <a:buChar char="§"/>
            </a:pPr>
            <a:r>
              <a:rPr lang="en-GB" sz="2800" dirty="0"/>
              <a:t>Example of built-in object</a:t>
            </a:r>
          </a:p>
          <a:p>
            <a:pPr marL="1112520" lvl="1" indent="-381000"/>
            <a:r>
              <a:rPr lang="en-GB" sz="2400" dirty="0"/>
              <a:t>String</a:t>
            </a:r>
          </a:p>
          <a:p>
            <a:pPr marL="797814" indent="-457200">
              <a:buFont typeface="Wingdings" panose="05000000000000000000" pitchFamily="2" charset="2"/>
              <a:buChar char="§"/>
            </a:pPr>
            <a:r>
              <a:rPr lang="en-GB" sz="2800" dirty="0"/>
              <a:t>Usage of the </a:t>
            </a:r>
            <a:r>
              <a:rPr lang="en-GB" sz="2800" dirty="0" err="1"/>
              <a:t>document.write</a:t>
            </a:r>
            <a:r>
              <a:rPr lang="en-GB" sz="2800" dirty="0"/>
              <a:t>() </a:t>
            </a:r>
          </a:p>
          <a:p>
            <a:pPr marL="1112520" lvl="1" indent="-381000"/>
            <a:r>
              <a:rPr lang="en-GB" sz="2400" dirty="0"/>
              <a:t>document refers to the web page</a:t>
            </a:r>
          </a:p>
          <a:p>
            <a:pPr marL="1295400" lvl="2" indent="-381000">
              <a:buNone/>
            </a:pPr>
            <a:endParaRPr lang="en-GB" sz="2400" dirty="0"/>
          </a:p>
          <a:p>
            <a:pPr marL="914400" lvl="1" indent="-45720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1959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use JavaScript ?</a:t>
            </a:r>
          </a:p>
        </p:txBody>
      </p:sp>
      <p:sp>
        <p:nvSpPr>
          <p:cNvPr id="515076" name="Text Box 4"/>
          <p:cNvSpPr txBox="1">
            <a:spLocks noChangeArrowheads="1"/>
          </p:cNvSpPr>
          <p:nvPr/>
        </p:nvSpPr>
        <p:spPr bwMode="auto">
          <a:xfrm>
            <a:off x="1161256" y="1909281"/>
            <a:ext cx="10102667" cy="144655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2200" dirty="0"/>
              <a:t>You can enter JavaScript directly in both the </a:t>
            </a:r>
            <a:r>
              <a:rPr lang="en-GB" sz="2200" dirty="0">
                <a:solidFill>
                  <a:schemeClr val="hlink"/>
                </a:solidFill>
              </a:rPr>
              <a:t>&lt;head&gt; and &lt;body&gt;</a:t>
            </a:r>
            <a:r>
              <a:rPr lang="en-GB" sz="2200" dirty="0"/>
              <a:t> sections of the document.</a:t>
            </a:r>
            <a:br>
              <a:rPr lang="en-GB" sz="2200" dirty="0"/>
            </a:br>
            <a:r>
              <a:rPr lang="en-GB" sz="2200" dirty="0"/>
              <a:t>JavaScript code can also be stored in a </a:t>
            </a:r>
            <a:r>
              <a:rPr lang="en-GB" sz="2200" dirty="0">
                <a:solidFill>
                  <a:schemeClr val="hlink"/>
                </a:solidFill>
              </a:rPr>
              <a:t>separate file</a:t>
            </a:r>
            <a:r>
              <a:rPr lang="en-GB" sz="2200" dirty="0"/>
              <a:t> and be included to the document.</a:t>
            </a:r>
          </a:p>
          <a:p>
            <a:endParaRPr lang="en-GB" sz="2200" dirty="0">
              <a:latin typeface="Comic Sans MS" pitchFamily="66" charset="0"/>
            </a:endParaRPr>
          </a:p>
        </p:txBody>
      </p:sp>
      <p:sp>
        <p:nvSpPr>
          <p:cNvPr id="515077" name="Text Box 5"/>
          <p:cNvSpPr txBox="1">
            <a:spLocks noChangeArrowheads="1"/>
          </p:cNvSpPr>
          <p:nvPr/>
        </p:nvSpPr>
        <p:spPr bwMode="auto">
          <a:xfrm>
            <a:off x="2346326" y="3527425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5078" name="Text Box 6"/>
          <p:cNvSpPr txBox="1">
            <a:spLocks noChangeArrowheads="1"/>
          </p:cNvSpPr>
          <p:nvPr/>
        </p:nvSpPr>
        <p:spPr bwMode="auto">
          <a:xfrm>
            <a:off x="1161256" y="3505238"/>
            <a:ext cx="10819061" cy="138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2800" dirty="0">
                <a:latin typeface="Trebuchet MS" pitchFamily="34" charset="0"/>
              </a:rPr>
              <a:t>As a general rule, place as much of your JavaScript </a:t>
            </a:r>
          </a:p>
          <a:p>
            <a:r>
              <a:rPr lang="en-GB" sz="2800" dirty="0">
                <a:latin typeface="Trebuchet MS" pitchFamily="34" charset="0"/>
              </a:rPr>
              <a:t>(function definition) in the document head</a:t>
            </a:r>
          </a:p>
          <a:p>
            <a:r>
              <a:rPr lang="en-GB" sz="2800" dirty="0">
                <a:latin typeface="Trebuchet MS" pitchFamily="34" charset="0"/>
              </a:rPr>
              <a:t>Why ?</a:t>
            </a:r>
          </a:p>
        </p:txBody>
      </p:sp>
      <p:sp>
        <p:nvSpPr>
          <p:cNvPr id="515079" name="Text Box 7"/>
          <p:cNvSpPr txBox="1">
            <a:spLocks noChangeArrowheads="1"/>
          </p:cNvSpPr>
          <p:nvPr/>
        </p:nvSpPr>
        <p:spPr bwMode="auto">
          <a:xfrm>
            <a:off x="1161256" y="5099585"/>
            <a:ext cx="10102667" cy="1107996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2200" dirty="0"/>
              <a:t>JavaScript is interpreted in the order in which it appears in the document. It is especially important when your document body need to perform tasks that depend on the scripts.</a:t>
            </a:r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230619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use JavaScript </a:t>
            </a:r>
          </a:p>
        </p:txBody>
      </p:sp>
      <p:sp>
        <p:nvSpPr>
          <p:cNvPr id="515077" name="Text Box 5"/>
          <p:cNvSpPr txBox="1">
            <a:spLocks noChangeArrowheads="1"/>
          </p:cNvSpPr>
          <p:nvPr/>
        </p:nvSpPr>
        <p:spPr bwMode="auto">
          <a:xfrm>
            <a:off x="2346326" y="3527425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5078" name="Text Box 6"/>
          <p:cNvSpPr txBox="1">
            <a:spLocks noChangeArrowheads="1"/>
          </p:cNvSpPr>
          <p:nvPr/>
        </p:nvSpPr>
        <p:spPr bwMode="auto">
          <a:xfrm>
            <a:off x="1003140" y="2188597"/>
            <a:ext cx="10421451" cy="21805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91440" indent="-91440" defTabSz="914400">
              <a:lnSpc>
                <a:spcPct val="110000"/>
              </a:lnSpc>
              <a:spcBef>
                <a:spcPts val="1200"/>
              </a:spcBef>
              <a:spcAft>
                <a:spcPts val="3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800" dirty="0"/>
              <a:t>Sometime JavaScript codes are meant to be executed while web page is loaded. This codes should be ready and interpreted up front.</a:t>
            </a:r>
          </a:p>
          <a:p>
            <a:pPr marL="91440" indent="-91440" defTabSz="914400">
              <a:lnSpc>
                <a:spcPct val="110000"/>
              </a:lnSpc>
              <a:spcBef>
                <a:spcPts val="1200"/>
              </a:spcBef>
              <a:spcAft>
                <a:spcPts val="3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800" dirty="0"/>
              <a:t>For most of the JavaScript codes which is about manipulating the contents of a web page, you need to wait until the page is loaded. </a:t>
            </a:r>
          </a:p>
        </p:txBody>
      </p:sp>
    </p:spTree>
    <p:extLst>
      <p:ext uri="{BB962C8B-B14F-4D97-AF65-F5344CB8AC3E}">
        <p14:creationId xmlns:p14="http://schemas.microsoft.com/office/powerpoint/2010/main" val="33299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rebuchet MS" pitchFamily="34" charset="0"/>
              </a:rPr>
              <a:t>Where to place JavaScript ?</a:t>
            </a:r>
          </a:p>
        </p:txBody>
      </p:sp>
      <p:pic>
        <p:nvPicPr>
          <p:cNvPr id="543750" name="Picture 6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tretch/>
        </p:blipFill>
        <p:spPr>
          <a:xfrm>
            <a:off x="6734676" y="2707120"/>
            <a:ext cx="4009524" cy="2819794"/>
          </a:xfrm>
          <a:noFill/>
          <a:ln>
            <a:solidFill>
              <a:schemeClr val="accent1"/>
            </a:solidFill>
          </a:ln>
        </p:spPr>
      </p:pic>
      <p:sp>
        <p:nvSpPr>
          <p:cNvPr id="543752" name="Text Box 8"/>
          <p:cNvSpPr txBox="1">
            <a:spLocks noChangeArrowheads="1"/>
          </p:cNvSpPr>
          <p:nvPr/>
        </p:nvSpPr>
        <p:spPr bwMode="auto">
          <a:xfrm>
            <a:off x="1024128" y="2131858"/>
            <a:ext cx="5359904" cy="3970318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>
                <a:latin typeface="Courier New" pitchFamily="49" charset="0"/>
              </a:rPr>
              <a:t>&lt;!DOCTYPE HTML&gt;</a:t>
            </a:r>
          </a:p>
          <a:p>
            <a:r>
              <a:rPr lang="en-GB" dirty="0">
                <a:latin typeface="Courier New" pitchFamily="49" charset="0"/>
              </a:rPr>
              <a:t>&lt;html&gt;</a:t>
            </a:r>
          </a:p>
          <a:p>
            <a:r>
              <a:rPr lang="en-GB" dirty="0">
                <a:latin typeface="Courier New" pitchFamily="49" charset="0"/>
              </a:rPr>
              <a:t>&lt;head&gt;</a:t>
            </a:r>
          </a:p>
          <a:p>
            <a:r>
              <a:rPr lang="en-GB" dirty="0">
                <a:latin typeface="Courier New" pitchFamily="49" charset="0"/>
              </a:rPr>
              <a:t>&lt;script type="text/</a:t>
            </a:r>
            <a:r>
              <a:rPr lang="en-GB" dirty="0" err="1">
                <a:latin typeface="Courier New" pitchFamily="49" charset="0"/>
              </a:rPr>
              <a:t>javascript</a:t>
            </a:r>
            <a:r>
              <a:rPr lang="en-GB" dirty="0">
                <a:latin typeface="Courier New" pitchFamily="49" charset="0"/>
              </a:rPr>
              <a:t>"&gt;</a:t>
            </a:r>
          </a:p>
          <a:p>
            <a:r>
              <a:rPr lang="en-GB" dirty="0" err="1">
                <a:latin typeface="Courier New" pitchFamily="49" charset="0"/>
              </a:rPr>
              <a:t>document.write</a:t>
            </a:r>
            <a:r>
              <a:rPr lang="en-GB" dirty="0">
                <a:latin typeface="Courier New" pitchFamily="49" charset="0"/>
              </a:rPr>
              <a:t>("I am at your head");</a:t>
            </a:r>
          </a:p>
          <a:p>
            <a:r>
              <a:rPr lang="en-GB" dirty="0">
                <a:latin typeface="Courier New" pitchFamily="49" charset="0"/>
              </a:rPr>
              <a:t>&lt;/script&gt;</a:t>
            </a:r>
          </a:p>
          <a:p>
            <a:r>
              <a:rPr lang="en-GB" dirty="0">
                <a:latin typeface="Courier New" pitchFamily="49" charset="0"/>
              </a:rPr>
              <a:t>&lt;/head&gt;</a:t>
            </a:r>
          </a:p>
          <a:p>
            <a:r>
              <a:rPr lang="en-GB" dirty="0">
                <a:latin typeface="Courier New" pitchFamily="49" charset="0"/>
              </a:rPr>
              <a:t>&lt;body&gt;</a:t>
            </a:r>
          </a:p>
          <a:p>
            <a:r>
              <a:rPr lang="en-GB" dirty="0">
                <a:latin typeface="Courier New" pitchFamily="49" charset="0"/>
              </a:rPr>
              <a:t>&lt;h1&gt;This is my body!&lt;/h1&gt;</a:t>
            </a:r>
          </a:p>
          <a:p>
            <a:r>
              <a:rPr lang="en-GB" dirty="0">
                <a:latin typeface="Courier New" pitchFamily="49" charset="0"/>
              </a:rPr>
              <a:t>&lt;script type="text/</a:t>
            </a:r>
            <a:r>
              <a:rPr lang="en-GB" dirty="0" err="1">
                <a:latin typeface="Courier New" pitchFamily="49" charset="0"/>
              </a:rPr>
              <a:t>javascript</a:t>
            </a:r>
            <a:r>
              <a:rPr lang="en-GB" dirty="0">
                <a:latin typeface="Courier New" pitchFamily="49" charset="0"/>
              </a:rPr>
              <a:t>"&gt;</a:t>
            </a:r>
          </a:p>
          <a:p>
            <a:r>
              <a:rPr lang="en-GB" dirty="0" err="1">
                <a:latin typeface="Courier New" pitchFamily="49" charset="0"/>
              </a:rPr>
              <a:t>document.write</a:t>
            </a:r>
            <a:r>
              <a:rPr lang="en-GB" dirty="0">
                <a:latin typeface="Courier New" pitchFamily="49" charset="0"/>
              </a:rPr>
              <a:t>("I am at your body");</a:t>
            </a:r>
          </a:p>
          <a:p>
            <a:r>
              <a:rPr lang="en-GB" dirty="0">
                <a:latin typeface="Courier New" pitchFamily="49" charset="0"/>
              </a:rPr>
              <a:t>&lt;/script&gt;</a:t>
            </a:r>
          </a:p>
          <a:p>
            <a:r>
              <a:rPr lang="en-GB" dirty="0">
                <a:latin typeface="Courier New" pitchFamily="49" charset="0"/>
              </a:rPr>
              <a:t>&lt;/body&gt;</a:t>
            </a:r>
          </a:p>
          <a:p>
            <a:r>
              <a:rPr lang="en-GB" dirty="0">
                <a:latin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39475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JavaScript as an external file </a:t>
            </a:r>
          </a:p>
        </p:txBody>
      </p:sp>
      <p:sp>
        <p:nvSpPr>
          <p:cNvPr id="538628" name="Text Box 4"/>
          <p:cNvSpPr txBox="1">
            <a:spLocks noChangeArrowheads="1"/>
          </p:cNvSpPr>
          <p:nvPr/>
        </p:nvSpPr>
        <p:spPr bwMode="auto">
          <a:xfrm>
            <a:off x="1919536" y="1981201"/>
            <a:ext cx="8527613" cy="3693319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>
                <a:latin typeface="Courier New" pitchFamily="49" charset="0"/>
              </a:rPr>
              <a:t>&lt;html&gt;</a:t>
            </a:r>
          </a:p>
          <a:p>
            <a:r>
              <a:rPr lang="en-GB" dirty="0">
                <a:latin typeface="Courier New" pitchFamily="49" charset="0"/>
              </a:rPr>
              <a:t>&lt;head&gt;</a:t>
            </a:r>
          </a:p>
          <a:p>
            <a:r>
              <a:rPr lang="en-GB" dirty="0">
                <a:latin typeface="Courier New" pitchFamily="49" charset="0"/>
              </a:rPr>
              <a:t>&lt;script type="text/</a:t>
            </a:r>
            <a:r>
              <a:rPr lang="en-GB" dirty="0" err="1">
                <a:latin typeface="Courier New" pitchFamily="49" charset="0"/>
              </a:rPr>
              <a:t>javascript</a:t>
            </a:r>
            <a:r>
              <a:rPr lang="en-GB" dirty="0">
                <a:latin typeface="Courier New" pitchFamily="49" charset="0"/>
              </a:rPr>
              <a:t>" </a:t>
            </a:r>
            <a:r>
              <a:rPr lang="en-GB" dirty="0" err="1">
                <a:latin typeface="Courier New" pitchFamily="49" charset="0"/>
              </a:rPr>
              <a:t>src</a:t>
            </a:r>
            <a:r>
              <a:rPr lang="en-GB" dirty="0">
                <a:latin typeface="Courier New" pitchFamily="49" charset="0"/>
              </a:rPr>
              <a:t>="hello.js"&gt;</a:t>
            </a:r>
          </a:p>
          <a:p>
            <a:r>
              <a:rPr lang="en-GB" dirty="0">
                <a:latin typeface="Courier New" pitchFamily="49" charset="0"/>
              </a:rPr>
              <a:t>&lt;/script&gt;</a:t>
            </a:r>
          </a:p>
          <a:p>
            <a:r>
              <a:rPr lang="en-GB" dirty="0">
                <a:latin typeface="Courier New" pitchFamily="49" charset="0"/>
              </a:rPr>
              <a:t>&lt;/head&gt;</a:t>
            </a:r>
          </a:p>
          <a:p>
            <a:r>
              <a:rPr lang="en-GB" dirty="0">
                <a:latin typeface="Courier New" pitchFamily="49" charset="0"/>
              </a:rPr>
              <a:t>&lt;body&gt;</a:t>
            </a:r>
          </a:p>
          <a:p>
            <a:r>
              <a:rPr lang="en-GB" dirty="0">
                <a:latin typeface="Courier New" pitchFamily="49" charset="0"/>
              </a:rPr>
              <a:t>&lt;script&gt;</a:t>
            </a:r>
          </a:p>
          <a:p>
            <a:r>
              <a:rPr lang="en-GB" dirty="0" err="1">
                <a:latin typeface="Courier New" pitchFamily="49" charset="0"/>
              </a:rPr>
              <a:t>sayhello</a:t>
            </a:r>
            <a:r>
              <a:rPr lang="en-GB" dirty="0">
                <a:latin typeface="Courier New" pitchFamily="49" charset="0"/>
              </a:rPr>
              <a:t>();</a:t>
            </a:r>
          </a:p>
          <a:p>
            <a:r>
              <a:rPr lang="en-GB" dirty="0">
                <a:latin typeface="Courier New" pitchFamily="49" charset="0"/>
              </a:rPr>
              <a:t>&lt;/script&gt;</a:t>
            </a:r>
          </a:p>
          <a:p>
            <a:r>
              <a:rPr lang="en-GB" dirty="0">
                <a:latin typeface="Courier New" pitchFamily="49" charset="0"/>
              </a:rPr>
              <a:t>&lt;/body&gt;</a:t>
            </a:r>
          </a:p>
          <a:p>
            <a:r>
              <a:rPr lang="en-GB" dirty="0">
                <a:latin typeface="Courier New" pitchFamily="49" charset="0"/>
              </a:rPr>
              <a:t>&lt;/html&gt;</a:t>
            </a:r>
          </a:p>
          <a:p>
            <a:endParaRPr lang="en-GB" dirty="0">
              <a:latin typeface="Courier New" pitchFamily="49" charset="0"/>
            </a:endParaRPr>
          </a:p>
          <a:p>
            <a:endParaRPr lang="en-GB" dirty="0">
              <a:latin typeface="Courier New" pitchFamily="49" charset="0"/>
            </a:endParaRPr>
          </a:p>
        </p:txBody>
      </p:sp>
      <p:grpSp>
        <p:nvGrpSpPr>
          <p:cNvPr id="538633" name="Group 9"/>
          <p:cNvGrpSpPr>
            <a:grpSpLocks/>
          </p:cNvGrpSpPr>
          <p:nvPr/>
        </p:nvGrpSpPr>
        <p:grpSpPr bwMode="auto">
          <a:xfrm>
            <a:off x="3208149" y="4724401"/>
            <a:ext cx="7239000" cy="1817688"/>
            <a:chOff x="1200" y="2976"/>
            <a:chExt cx="4560" cy="1145"/>
          </a:xfrm>
        </p:grpSpPr>
        <p:sp>
          <p:nvSpPr>
            <p:cNvPr id="538630" name="Text Box 6"/>
            <p:cNvSpPr txBox="1">
              <a:spLocks noChangeArrowheads="1"/>
            </p:cNvSpPr>
            <p:nvPr/>
          </p:nvSpPr>
          <p:spPr bwMode="auto">
            <a:xfrm>
              <a:off x="1872" y="2976"/>
              <a:ext cx="3888" cy="756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dirty="0">
                  <a:latin typeface="Courier New" pitchFamily="49" charset="0"/>
                </a:rPr>
                <a:t>function </a:t>
              </a:r>
              <a:r>
                <a:rPr lang="en-GB" dirty="0" err="1">
                  <a:latin typeface="Courier New" pitchFamily="49" charset="0"/>
                </a:rPr>
                <a:t>sayhello</a:t>
              </a:r>
              <a:r>
                <a:rPr lang="en-GB" dirty="0">
                  <a:latin typeface="Courier New" pitchFamily="49" charset="0"/>
                </a:rPr>
                <a:t>() {</a:t>
              </a:r>
            </a:p>
            <a:p>
              <a:r>
                <a:rPr lang="en-GB" dirty="0">
                  <a:latin typeface="Courier New" pitchFamily="49" charset="0"/>
                </a:rPr>
                <a:t>  alert("Hello, what’s up?");</a:t>
              </a:r>
            </a:p>
            <a:p>
              <a:r>
                <a:rPr lang="en-GB" dirty="0">
                  <a:latin typeface="Courier New" pitchFamily="49" charset="0"/>
                </a:rPr>
                <a:t>  </a:t>
              </a:r>
              <a:r>
                <a:rPr lang="en-GB" dirty="0" err="1">
                  <a:latin typeface="Courier New" pitchFamily="49" charset="0"/>
                </a:rPr>
                <a:t>document.write</a:t>
              </a:r>
              <a:r>
                <a:rPr lang="en-GB" dirty="0">
                  <a:latin typeface="Courier New" pitchFamily="49" charset="0"/>
                </a:rPr>
                <a:t>("Hey, don’t ignore me !");</a:t>
              </a:r>
            </a:p>
            <a:p>
              <a:r>
                <a:rPr lang="en-GB" dirty="0">
                  <a:latin typeface="Courier New" pitchFamily="49" charset="0"/>
                </a:rPr>
                <a:t>}</a:t>
              </a:r>
            </a:p>
          </p:txBody>
        </p:sp>
        <p:sp>
          <p:nvSpPr>
            <p:cNvPr id="538631" name="Text Box 7"/>
            <p:cNvSpPr txBox="1">
              <a:spLocks noChangeArrowheads="1"/>
            </p:cNvSpPr>
            <p:nvPr/>
          </p:nvSpPr>
          <p:spPr bwMode="auto">
            <a:xfrm>
              <a:off x="1200" y="3888"/>
              <a:ext cx="500" cy="23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hello.js</a:t>
              </a:r>
            </a:p>
          </p:txBody>
        </p:sp>
        <p:sp>
          <p:nvSpPr>
            <p:cNvPr id="538632" name="Line 8"/>
            <p:cNvSpPr>
              <a:spLocks noChangeShapeType="1"/>
            </p:cNvSpPr>
            <p:nvPr/>
          </p:nvSpPr>
          <p:spPr bwMode="auto">
            <a:xfrm flipV="1">
              <a:off x="1488" y="3600"/>
              <a:ext cx="384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852207" y="6172757"/>
            <a:ext cx="625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 action="ppaction://hlinkfile"/>
              </a:rPr>
              <a:t>show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911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3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28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8EA27FBD4C284986B3106C7698E2C5" ma:contentTypeVersion="3" ma:contentTypeDescription="Create a new document." ma:contentTypeScope="" ma:versionID="24799c556f80520c691bcd18255cec23">
  <xsd:schema xmlns:xsd="http://www.w3.org/2001/XMLSchema" xmlns:xs="http://www.w3.org/2001/XMLSchema" xmlns:p="http://schemas.microsoft.com/office/2006/metadata/properties" xmlns:ns1="http://schemas.microsoft.com/sharepoint/v3" xmlns:ns2="bcaf11b6-d7d7-4cf4-aa30-f11e767a1514" xmlns:ns3="b88c6a22-f980-423d-98c5-4bae664910af" targetNamespace="http://schemas.microsoft.com/office/2006/metadata/properties" ma:root="true" ma:fieldsID="acf44474ec9829b4298ed2cc7bc2fa8e" ns1:_="" ns2:_="" ns3:_="">
    <xsd:import namespace="http://schemas.microsoft.com/sharepoint/v3"/>
    <xsd:import namespace="bcaf11b6-d7d7-4cf4-aa30-f11e767a1514"/>
    <xsd:import namespace="b88c6a22-f980-423d-98c5-4bae664910af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3:Own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af11b6-d7d7-4cf4-aa30-f11e767a15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c6a22-f980-423d-98c5-4bae664910af" elementFormDefault="qualified">
    <xsd:import namespace="http://schemas.microsoft.com/office/2006/documentManagement/types"/>
    <xsd:import namespace="http://schemas.microsoft.com/office/infopath/2007/PartnerControls"/>
    <xsd:element name="Owner" ma:index="11" nillable="true" ma:displayName="Owner" ma:internalName="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b88c6a22-f980-423d-98c5-4bae664910af" xsi:nil="true"/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CA9D35C-19BE-4EE4-9C4B-0F11FE87DA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caf11b6-d7d7-4cf4-aa30-f11e767a1514"/>
    <ds:schemaRef ds:uri="b88c6a22-f980-423d-98c5-4bae664910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43F6AD-C5D6-4357-B9CF-77E1CCF78B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42E326-877F-42A4-A07A-CC14B966F9E0}">
  <ds:schemaRefs>
    <ds:schemaRef ds:uri="http://schemas.microsoft.com/office/2006/metadata/properties"/>
    <ds:schemaRef ds:uri="http://schemas.microsoft.com/office/infopath/2007/PartnerControls"/>
    <ds:schemaRef ds:uri="b88c6a22-f980-423d-98c5-4bae664910af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4024</TotalTime>
  <Words>3007</Words>
  <Application>Microsoft Office PowerPoint</Application>
  <PresentationFormat>Widescreen</PresentationFormat>
  <Paragraphs>518</Paragraphs>
  <Slides>51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4" baseType="lpstr">
      <vt:lpstr>Arial</vt:lpstr>
      <vt:lpstr>Calibri</vt:lpstr>
      <vt:lpstr>Comic Sans MS</vt:lpstr>
      <vt:lpstr>Courier New</vt:lpstr>
      <vt:lpstr>Lucida Sans Unicode</vt:lpstr>
      <vt:lpstr>Times New Roman</vt:lpstr>
      <vt:lpstr>Trebuchet MS</vt:lpstr>
      <vt:lpstr>Tw Cen MT</vt:lpstr>
      <vt:lpstr>Tw Cen MT Condensed</vt:lpstr>
      <vt:lpstr>Tw Cen MT Condensed Extra Bold</vt:lpstr>
      <vt:lpstr>Wingdings</vt:lpstr>
      <vt:lpstr>Wingdings 3</vt:lpstr>
      <vt:lpstr>Integral</vt:lpstr>
      <vt:lpstr>PowerPoint Presentation</vt:lpstr>
      <vt:lpstr>Learning Objectives</vt:lpstr>
      <vt:lpstr>What is JavaScript ?</vt:lpstr>
      <vt:lpstr>What is JavaScript ?</vt:lpstr>
      <vt:lpstr>How to use JavaScript ?</vt:lpstr>
      <vt:lpstr>How to use JavaScript ?</vt:lpstr>
      <vt:lpstr>How to use JavaScript </vt:lpstr>
      <vt:lpstr>Where to place JavaScript ?</vt:lpstr>
      <vt:lpstr>JavaScript as an external file </vt:lpstr>
      <vt:lpstr>How to handle old-browser ? </vt:lpstr>
      <vt:lpstr>Comments</vt:lpstr>
      <vt:lpstr>Syntax of JavaScript </vt:lpstr>
      <vt:lpstr>What does JavaScript have?</vt:lpstr>
      <vt:lpstr>What does JavaScript have?</vt:lpstr>
      <vt:lpstr>What does JavaScript have?</vt:lpstr>
      <vt:lpstr>Variables and Data Types</vt:lpstr>
      <vt:lpstr>Variable Name</vt:lpstr>
      <vt:lpstr>Keywords</vt:lpstr>
      <vt:lpstr>Declaring Variables</vt:lpstr>
      <vt:lpstr>Declaring Variables (Cont.)</vt:lpstr>
      <vt:lpstr>Modifying Variables</vt:lpstr>
      <vt:lpstr>What is data Type ?</vt:lpstr>
      <vt:lpstr>What is data Type ?</vt:lpstr>
      <vt:lpstr>Data Types (Cont.)</vt:lpstr>
      <vt:lpstr>Data Types (Cont.)</vt:lpstr>
      <vt:lpstr>Data Types (Cont.)</vt:lpstr>
      <vt:lpstr>Undefined variable vs Not Defined reference error</vt:lpstr>
      <vt:lpstr>Control Statements (making decision)</vt:lpstr>
      <vt:lpstr>Control Statements (making decision)</vt:lpstr>
      <vt:lpstr>Control Statements (making decision)</vt:lpstr>
      <vt:lpstr>Control Statements (repeat)</vt:lpstr>
      <vt:lpstr>Control Statements (repeat)</vt:lpstr>
      <vt:lpstr>Control Statements (repeat)</vt:lpstr>
      <vt:lpstr>Control Statements (repeat)</vt:lpstr>
      <vt:lpstr>Control Statements (repeat) </vt:lpstr>
      <vt:lpstr>Functions</vt:lpstr>
      <vt:lpstr>Functions</vt:lpstr>
      <vt:lpstr>Functions</vt:lpstr>
      <vt:lpstr>User Defined Function – Another Example</vt:lpstr>
      <vt:lpstr>User Defined Function – Another Example</vt:lpstr>
      <vt:lpstr>User Defined Function – Another Example</vt:lpstr>
      <vt:lpstr>User Defined Function – Another Example</vt:lpstr>
      <vt:lpstr>Built-in Functions </vt:lpstr>
      <vt:lpstr>Built-in Function (Examples)</vt:lpstr>
      <vt:lpstr>Built-in Function (Examples)</vt:lpstr>
      <vt:lpstr>Built-in Function of JavaScript defined Objects </vt:lpstr>
      <vt:lpstr>The JavaScript Object: String</vt:lpstr>
      <vt:lpstr>The JavaScript Object: String</vt:lpstr>
      <vt:lpstr>Summary</vt:lpstr>
      <vt:lpstr>Summary</vt:lpstr>
      <vt:lpstr>Summary (cont..)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Page Construction V</dc:title>
  <dc:creator>taysf</dc:creator>
  <cp:lastModifiedBy>CHUA ZHENG YONG, FELIX</cp:lastModifiedBy>
  <cp:revision>146</cp:revision>
  <dcterms:created xsi:type="dcterms:W3CDTF">2012-04-19T13:01:33Z</dcterms:created>
  <dcterms:modified xsi:type="dcterms:W3CDTF">2024-07-17T03:59:34Z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0x010100BC8EA27FBD4C284986B3106C7698E2C5</vt:lpwstr>
  </property>
</Properties>
</file>