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67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48" r:id="rId11"/>
    <p:sldId id="350" r:id="rId12"/>
    <p:sldId id="35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763" autoAdjust="0"/>
  </p:normalViewPr>
  <p:slideViewPr>
    <p:cSldViewPr>
      <p:cViewPr varScale="1">
        <p:scale>
          <a:sx n="64" d="100"/>
          <a:sy n="64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2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1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97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9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5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13/3/2020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drawshop.com/examples/bear%20eating%20chokolate%20-%20custom%20clipart%20drawing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com.sg/imgres?imgurl=http://web.axelero.hu/dob10638/store/hardwork.gif&amp;imgrefurl=http://web.axelero.hu/dob10638/pult.htm&amp;h=281&amp;w=375&amp;sz=45&amp;tbnid=DMM91asdq0UJ:&amp;tbnh=88&amp;tbnw=118&amp;hl=en&amp;start=2&amp;prev=/images?q=hardwork&amp;hl=en&amp;lr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JavaScript II</a:t>
            </a:r>
          </a:p>
          <a:p>
            <a:r>
              <a:rPr lang="en-SG" dirty="0">
                <a:latin typeface="Tw Cen MT Condensed Extra Bold" panose="020B0803020202020204" pitchFamily="34" charset="0"/>
              </a:rPr>
              <a:t>Controls – IF, FOR, WHILE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688288" y="4941168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Web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(</a:t>
            </a:r>
            <a:r>
              <a:rPr lang="en-GB" dirty="0" err="1"/>
              <a:t>Javascript</a:t>
            </a:r>
            <a:r>
              <a:rPr lang="en-GB" dirty="0"/>
              <a:t> I and II)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1916832"/>
            <a:ext cx="9720071" cy="4023360"/>
          </a:xfrm>
        </p:spPr>
        <p:txBody>
          <a:bodyPr>
            <a:noAutofit/>
          </a:bodyPr>
          <a:lstStyle/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What is JavaScript ?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Scripting language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Add interactivity to Web Page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How to include JavaScript in a Web Page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&lt;script&gt; &lt;/script&gt;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Head, body or a separate file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Syntax of JavaScript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end with semicolon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Case sensitive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“text” 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keywords</a:t>
            </a:r>
          </a:p>
          <a:p>
            <a:pPr marL="1295400" lvl="2" indent="-381000">
              <a:lnSpc>
                <a:spcPct val="80000"/>
              </a:lnSpc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99026" y="2084832"/>
            <a:ext cx="9720071" cy="4023360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Variables and data types</a:t>
            </a:r>
          </a:p>
          <a:p>
            <a:pPr marL="1112520" lvl="1" indent="-381000"/>
            <a:r>
              <a:rPr lang="en-GB" sz="2200" dirty="0"/>
              <a:t>Declare a variable (using keyword </a:t>
            </a:r>
            <a:r>
              <a:rPr lang="en-GB" sz="2200" b="1" dirty="0" err="1">
                <a:solidFill>
                  <a:srgbClr val="FF0000"/>
                </a:solidFill>
              </a:rPr>
              <a:t>var</a:t>
            </a:r>
            <a:r>
              <a:rPr lang="en-GB" sz="2200" dirty="0"/>
              <a:t>)</a:t>
            </a:r>
          </a:p>
          <a:p>
            <a:pPr marL="1112520" lvl="1" indent="-381000"/>
            <a:r>
              <a:rPr lang="en-GB" sz="2200" dirty="0"/>
              <a:t>number, string, </a:t>
            </a:r>
            <a:r>
              <a:rPr lang="en-GB" sz="2200" dirty="0" err="1"/>
              <a:t>boolean</a:t>
            </a:r>
            <a:r>
              <a:rPr lang="en-GB" sz="2200" dirty="0"/>
              <a:t>, array, object, undefined …</a:t>
            </a:r>
          </a:p>
          <a:p>
            <a:pPr marL="1112520" lvl="1" indent="-381000"/>
            <a:r>
              <a:rPr lang="en-GB" sz="2200" dirty="0"/>
              <a:t>No need to specify type as of Java</a:t>
            </a:r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Operators</a:t>
            </a:r>
          </a:p>
          <a:p>
            <a:pPr marL="1112520" lvl="1" indent="-381000">
              <a:buNone/>
            </a:pPr>
            <a:r>
              <a:rPr lang="en-GB" sz="2200" dirty="0"/>
              <a:t>+ - * /      =   ==  ===  &gt;  &lt;  </a:t>
            </a:r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Control Statements/structures  </a:t>
            </a:r>
            <a:r>
              <a:rPr lang="en-GB" sz="2800" dirty="0">
                <a:highlight>
                  <a:srgbClr val="FFFF00"/>
                </a:highlight>
              </a:rPr>
              <a:t>(eLearning)</a:t>
            </a:r>
          </a:p>
          <a:p>
            <a:pPr marL="1112520" lvl="1" indent="-381000"/>
            <a:r>
              <a:rPr lang="en-GB" sz="2200" dirty="0"/>
              <a:t>if, if-else, while, for …. </a:t>
            </a:r>
          </a:p>
          <a:p>
            <a:pPr marL="914400" lvl="1" indent="-457200">
              <a:buNone/>
            </a:pPr>
            <a:endParaRPr lang="en-GB" sz="2400" dirty="0"/>
          </a:p>
          <a:p>
            <a:pPr marL="1295400" lvl="2" indent="-381000"/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2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 (cont..)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84832"/>
            <a:ext cx="8229600" cy="3992563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Functions</a:t>
            </a:r>
          </a:p>
          <a:p>
            <a:pPr marL="1112520" lvl="1" indent="-381000"/>
            <a:r>
              <a:rPr lang="en-GB" sz="2400"/>
              <a:t>User-defined function</a:t>
            </a:r>
            <a:endParaRPr lang="en-GB" sz="2400" dirty="0"/>
          </a:p>
          <a:p>
            <a:pPr marL="1112520" lvl="1" indent="-381000"/>
            <a:r>
              <a:rPr lang="en-GB" sz="2400" dirty="0"/>
              <a:t>Built-in function</a:t>
            </a:r>
            <a:endParaRPr lang="en-GB" sz="2800" dirty="0"/>
          </a:p>
          <a:p>
            <a:pPr marL="1606296" lvl="2" indent="-381000"/>
            <a:r>
              <a:rPr lang="en-GB" sz="1800" dirty="0"/>
              <a:t>Built-in pop up boxes in browser 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Example of built-in object</a:t>
            </a:r>
          </a:p>
          <a:p>
            <a:pPr marL="1112520" lvl="1" indent="-381000"/>
            <a:r>
              <a:rPr lang="en-GB" sz="2400" dirty="0"/>
              <a:t>String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Usage of the </a:t>
            </a:r>
            <a:r>
              <a:rPr lang="en-GB" sz="2800" dirty="0" err="1"/>
              <a:t>document.write</a:t>
            </a:r>
            <a:r>
              <a:rPr lang="en-GB" sz="2800" dirty="0"/>
              <a:t>() </a:t>
            </a:r>
          </a:p>
          <a:p>
            <a:pPr marL="1112520" lvl="1" indent="-381000"/>
            <a:r>
              <a:rPr lang="en-GB" sz="2400" dirty="0"/>
              <a:t>document refers to the web page</a:t>
            </a:r>
          </a:p>
          <a:p>
            <a:pPr marL="1295400" lvl="2" indent="-381000">
              <a:buNone/>
            </a:pPr>
            <a:endParaRPr lang="en-GB" sz="2400" dirty="0"/>
          </a:p>
          <a:p>
            <a:pPr marL="914400" lvl="1" indent="-45720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195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pic>
        <p:nvPicPr>
          <p:cNvPr id="583685" name="Picture 5" descr="MPj0182834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2225675"/>
            <a:ext cx="2438400" cy="3657600"/>
          </a:xfrm>
          <a:noFill/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8200" y="1988840"/>
            <a:ext cx="4495800" cy="1676400"/>
            <a:chOff x="1488" y="816"/>
            <a:chExt cx="2832" cy="1056"/>
          </a:xfrm>
          <a:noFill/>
        </p:grpSpPr>
        <p:sp>
          <p:nvSpPr>
            <p:cNvPr id="8203" name="Oval 7"/>
            <p:cNvSpPr>
              <a:spLocks noChangeArrowheads="1"/>
            </p:cNvSpPr>
            <p:nvPr/>
          </p:nvSpPr>
          <p:spPr bwMode="auto">
            <a:xfrm>
              <a:off x="1488" y="816"/>
              <a:ext cx="2832" cy="1056"/>
            </a:xfrm>
            <a:prstGeom prst="ellipse">
              <a:avLst/>
            </a:prstGeom>
            <a:grp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1716" y="1179"/>
              <a:ext cx="2194" cy="33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if</a:t>
              </a:r>
              <a:r>
                <a:rPr lang="en-GB" dirty="0">
                  <a:solidFill>
                    <a:schemeClr val="hlink"/>
                  </a:solidFill>
                  <a:latin typeface="Comic Sans MS" pitchFamily="66" charset="0"/>
                </a:rPr>
                <a:t> </a:t>
              </a:r>
              <a:r>
                <a:rPr lang="en-GB" dirty="0">
                  <a:latin typeface="Comic Sans MS" pitchFamily="66" charset="0"/>
                </a:rPr>
                <a:t>I have more than $100,000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29615" y="3825876"/>
            <a:ext cx="5715000" cy="1082675"/>
            <a:chOff x="1968" y="2160"/>
            <a:chExt cx="3600" cy="682"/>
          </a:xfrm>
        </p:grpSpPr>
        <p:pic>
          <p:nvPicPr>
            <p:cNvPr id="8200" name="Picture 10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8" y="2160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Oval 12"/>
            <p:cNvSpPr>
              <a:spLocks noChangeArrowheads="1"/>
            </p:cNvSpPr>
            <p:nvPr/>
          </p:nvSpPr>
          <p:spPr bwMode="auto">
            <a:xfrm>
              <a:off x="1968" y="220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3"/>
            <p:cNvSpPr txBox="1">
              <a:spLocks noChangeArrowheads="1"/>
            </p:cNvSpPr>
            <p:nvPr/>
          </p:nvSpPr>
          <p:spPr bwMode="auto">
            <a:xfrm>
              <a:off x="2208" y="2304"/>
              <a:ext cx="809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4800600" y="5085185"/>
            <a:ext cx="2719014" cy="10156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ADE3-7264-47B5-B79C-0B2CAC168058}"/>
              </a:ext>
            </a:extLst>
          </p:cNvPr>
          <p:cNvSpPr txBox="1"/>
          <p:nvPr/>
        </p:nvSpPr>
        <p:spPr>
          <a:xfrm rot="1161089">
            <a:off x="7050500" y="933086"/>
            <a:ext cx="5429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Also available in </a:t>
            </a:r>
            <a:r>
              <a:rPr lang="en-US" sz="4000" b="1" i="1" dirty="0" err="1">
                <a:solidFill>
                  <a:srgbClr val="FF0000"/>
                </a:solidFill>
              </a:rPr>
              <a:t>Elearning</a:t>
            </a:r>
            <a:endParaRPr lang="en-SG" sz="40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A948B-9537-4618-B70C-1692E6B0615E}"/>
              </a:ext>
            </a:extLst>
          </p:cNvPr>
          <p:cNvSpPr/>
          <p:nvPr/>
        </p:nvSpPr>
        <p:spPr>
          <a:xfrm rot="1188623">
            <a:off x="7922546" y="1082565"/>
            <a:ext cx="4236934" cy="6223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003520" y="1751102"/>
            <a:ext cx="7761288" cy="3889375"/>
            <a:chOff x="864" y="1058"/>
            <a:chExt cx="4889" cy="2450"/>
          </a:xfrm>
        </p:grpSpPr>
        <p:pic>
          <p:nvPicPr>
            <p:cNvPr id="9229" name="Picture 3" descr="MPj0182834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1204"/>
              <a:ext cx="1536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0" name="Picture 7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3" y="2273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231" name="Group 4"/>
            <p:cNvGrpSpPr>
              <a:grpSpLocks/>
            </p:cNvGrpSpPr>
            <p:nvPr/>
          </p:nvGrpSpPr>
          <p:grpSpPr bwMode="auto">
            <a:xfrm>
              <a:off x="2606" y="1058"/>
              <a:ext cx="2832" cy="1056"/>
              <a:chOff x="2222" y="1010"/>
              <a:chExt cx="2832" cy="1056"/>
            </a:xfrm>
          </p:grpSpPr>
          <p:sp>
            <p:nvSpPr>
              <p:cNvPr id="9234" name="Oval 5"/>
              <p:cNvSpPr>
                <a:spLocks noChangeArrowheads="1"/>
              </p:cNvSpPr>
              <p:nvPr/>
            </p:nvSpPr>
            <p:spPr bwMode="auto">
              <a:xfrm>
                <a:off x="2222" y="1010"/>
                <a:ext cx="2832" cy="1056"/>
              </a:xfrm>
              <a:prstGeom prst="ellipse">
                <a:avLst/>
              </a:prstGeom>
              <a:noFill/>
              <a:ln w="9525" algn="ctr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Text Box 6"/>
              <p:cNvSpPr txBox="1">
                <a:spLocks noChangeArrowheads="1"/>
              </p:cNvSpPr>
              <p:nvPr/>
            </p:nvSpPr>
            <p:spPr bwMode="auto">
              <a:xfrm>
                <a:off x="2278" y="1417"/>
                <a:ext cx="2347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if </a:t>
                </a:r>
                <a:r>
                  <a:rPr lang="en-GB" dirty="0">
                    <a:latin typeface="Comic Sans MS" pitchFamily="66" charset="0"/>
                  </a:rPr>
                  <a:t>I</a:t>
                </a:r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GB" dirty="0">
                    <a:latin typeface="Comic Sans MS" pitchFamily="66" charset="0"/>
                  </a:rPr>
                  <a:t>have more than $100,000</a:t>
                </a:r>
              </a:p>
            </p:txBody>
          </p:sp>
        </p:grpSp>
        <p:sp>
          <p:nvSpPr>
            <p:cNvPr id="9232" name="Oval 8"/>
            <p:cNvSpPr>
              <a:spLocks noChangeArrowheads="1"/>
            </p:cNvSpPr>
            <p:nvPr/>
          </p:nvSpPr>
          <p:spPr bwMode="auto">
            <a:xfrm>
              <a:off x="2184" y="221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Text Box 9"/>
            <p:cNvSpPr txBox="1">
              <a:spLocks noChangeArrowheads="1"/>
            </p:cNvSpPr>
            <p:nvPr/>
          </p:nvSpPr>
          <p:spPr bwMode="auto">
            <a:xfrm>
              <a:off x="2393" y="2305"/>
              <a:ext cx="80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230404" y="4831824"/>
            <a:ext cx="4781550" cy="1565275"/>
            <a:chOff x="1392" y="2976"/>
            <a:chExt cx="3542" cy="986"/>
          </a:xfrm>
        </p:grpSpPr>
        <p:sp>
          <p:nvSpPr>
            <p:cNvPr id="9224" name="Oval 11"/>
            <p:cNvSpPr>
              <a:spLocks noChangeArrowheads="1"/>
            </p:cNvSpPr>
            <p:nvPr/>
          </p:nvSpPr>
          <p:spPr bwMode="auto">
            <a:xfrm>
              <a:off x="1392" y="2976"/>
              <a:ext cx="1824" cy="525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12"/>
            <p:cNvSpPr txBox="1">
              <a:spLocks noChangeArrowheads="1"/>
            </p:cNvSpPr>
            <p:nvPr/>
          </p:nvSpPr>
          <p:spPr bwMode="auto">
            <a:xfrm>
              <a:off x="2049" y="3082"/>
              <a:ext cx="71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else</a:t>
              </a:r>
            </a:p>
          </p:txBody>
        </p:sp>
        <p:sp>
          <p:nvSpPr>
            <p:cNvPr id="9226" name="Oval 13"/>
            <p:cNvSpPr>
              <a:spLocks noChangeArrowheads="1"/>
            </p:cNvSpPr>
            <p:nvPr/>
          </p:nvSpPr>
          <p:spPr bwMode="auto">
            <a:xfrm>
              <a:off x="3335" y="3344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14"/>
            <p:cNvSpPr txBox="1">
              <a:spLocks noChangeArrowheads="1"/>
            </p:cNvSpPr>
            <p:nvPr/>
          </p:nvSpPr>
          <p:spPr bwMode="auto">
            <a:xfrm>
              <a:off x="3552" y="3408"/>
              <a:ext cx="7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get a toy</a:t>
              </a:r>
            </a:p>
          </p:txBody>
        </p:sp>
        <p:pic>
          <p:nvPicPr>
            <p:cNvPr id="9228" name="Picture 15" descr="MCj0245919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3456"/>
              <a:ext cx="566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22" name="Text Box 20"/>
          <p:cNvSpPr txBox="1">
            <a:spLocks noChangeArrowheads="1"/>
          </p:cNvSpPr>
          <p:nvPr/>
        </p:nvSpPr>
        <p:spPr bwMode="auto">
          <a:xfrm>
            <a:off x="2041526" y="55086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21" name="Text Box 21"/>
          <p:cNvSpPr txBox="1">
            <a:spLocks noChangeArrowheads="1"/>
          </p:cNvSpPr>
          <p:nvPr/>
        </p:nvSpPr>
        <p:spPr bwMode="auto">
          <a:xfrm>
            <a:off x="2170105" y="4624328"/>
            <a:ext cx="2972949" cy="1938992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  <a:p>
            <a:r>
              <a:rPr lang="en-GB" sz="2000" dirty="0">
                <a:latin typeface="Comic Sans MS" pitchFamily="66" charset="0"/>
              </a:rPr>
              <a:t>else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buyToy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2286000"/>
            <a:ext cx="3055648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decision making</a:t>
            </a:r>
            <a:r>
              <a:rPr lang="en-GB" sz="2800" dirty="0"/>
              <a:t> statements such as,</a:t>
            </a:r>
          </a:p>
          <a:p>
            <a:pPr lvl="1" eaLnBrk="1" hangingPunct="1"/>
            <a:r>
              <a:rPr lang="en-GB" sz="2400" dirty="0"/>
              <a:t>nested if</a:t>
            </a:r>
          </a:p>
          <a:p>
            <a:pPr lvl="1" eaLnBrk="1" hangingPunct="1"/>
            <a:r>
              <a:rPr lang="en-GB" sz="2400" dirty="0"/>
              <a:t>switch .. Case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lvl="1" eaLnBrk="1" hangingPunct="1"/>
            <a:endParaRPr lang="en-GB" sz="2400" dirty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536160" y="2081058"/>
            <a:ext cx="3736723" cy="4247317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mic Sans MS" pitchFamily="66" charset="0"/>
              </a:rPr>
              <a:t>if ( marks &gt;= 50) {</a:t>
            </a:r>
          </a:p>
          <a:p>
            <a:r>
              <a:rPr lang="en-GB" dirty="0">
                <a:latin typeface="Comic Sans MS" pitchFamily="66" charset="0"/>
              </a:rPr>
              <a:t>    pass=true;</a:t>
            </a:r>
          </a:p>
          <a:p>
            <a:r>
              <a:rPr lang="en-GB" dirty="0">
                <a:latin typeface="Comic Sans MS" pitchFamily="66" charset="0"/>
              </a:rPr>
              <a:t>    if (marks&gt;=90)</a:t>
            </a:r>
          </a:p>
          <a:p>
            <a:r>
              <a:rPr lang="en-GB" dirty="0">
                <a:latin typeface="Comic Sans MS" pitchFamily="66" charset="0"/>
              </a:rPr>
              <a:t>        grade=“distinction”;</a:t>
            </a:r>
          </a:p>
          <a:p>
            <a:r>
              <a:rPr lang="en-GB" dirty="0">
                <a:latin typeface="Comic Sans MS" pitchFamily="66" charset="0"/>
              </a:rPr>
              <a:t>     else if (marks&gt;=80) {</a:t>
            </a:r>
          </a:p>
          <a:p>
            <a:r>
              <a:rPr lang="en-GB" dirty="0">
                <a:latin typeface="Comic Sans MS" pitchFamily="66" charset="0"/>
              </a:rPr>
              <a:t>          grade=“A”;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else if (marks&gt;=70) {</a:t>
            </a:r>
          </a:p>
          <a:p>
            <a:r>
              <a:rPr lang="en-GB" dirty="0">
                <a:latin typeface="Comic Sans MS" pitchFamily="66" charset="0"/>
              </a:rPr>
              <a:t>          grade=“B”;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……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  <a:p>
            <a:r>
              <a:rPr lang="en-GB" dirty="0">
                <a:latin typeface="Comic Sans MS" pitchFamily="66" charset="0"/>
              </a:rPr>
              <a:t>else {</a:t>
            </a:r>
          </a:p>
          <a:p>
            <a:r>
              <a:rPr lang="en-GB" dirty="0">
                <a:latin typeface="Comic Sans MS" pitchFamily="66" charset="0"/>
              </a:rPr>
              <a:t>     pass=false;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367808" y="2286000"/>
            <a:ext cx="2632452" cy="3170099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switch (day) {</a:t>
            </a:r>
          </a:p>
          <a:p>
            <a:r>
              <a:rPr lang="en-GB" sz="2000" dirty="0">
                <a:latin typeface="Comic Sans MS" pitchFamily="66" charset="0"/>
              </a:rPr>
              <a:t>      case “Sunday”:</a:t>
            </a:r>
          </a:p>
          <a:p>
            <a:r>
              <a:rPr lang="en-GB" sz="2000" dirty="0">
                <a:latin typeface="Comic Sans MS" pitchFamily="66" charset="0"/>
              </a:rPr>
              <a:t>	</a:t>
            </a:r>
            <a:r>
              <a:rPr lang="en-GB" sz="2000" dirty="0" err="1">
                <a:latin typeface="Comic Sans MS" pitchFamily="66" charset="0"/>
              </a:rPr>
              <a:t>seeMovie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	break;</a:t>
            </a:r>
          </a:p>
          <a:p>
            <a:r>
              <a:rPr lang="en-GB" sz="2000" dirty="0">
                <a:latin typeface="Comic Sans MS" pitchFamily="66" charset="0"/>
              </a:rPr>
              <a:t>      case “Saturday”:</a:t>
            </a:r>
          </a:p>
          <a:p>
            <a:r>
              <a:rPr lang="en-GB" sz="2000" dirty="0">
                <a:latin typeface="Comic Sans MS" pitchFamily="66" charset="0"/>
              </a:rPr>
              <a:t>            </a:t>
            </a:r>
            <a:r>
              <a:rPr lang="en-GB" sz="2000" dirty="0" err="1">
                <a:latin typeface="Comic Sans MS" pitchFamily="66" charset="0"/>
              </a:rPr>
              <a:t>sleeplah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            break;</a:t>
            </a:r>
          </a:p>
          <a:p>
            <a:r>
              <a:rPr lang="en-GB" sz="2000" dirty="0">
                <a:latin typeface="Comic Sans MS" pitchFamily="66" charset="0"/>
              </a:rPr>
              <a:t>      default:</a:t>
            </a:r>
          </a:p>
          <a:p>
            <a:r>
              <a:rPr lang="en-GB" sz="2000" dirty="0">
                <a:latin typeface="Comic Sans MS" pitchFamily="66" charset="0"/>
              </a:rPr>
              <a:t>            study();</a:t>
            </a:r>
          </a:p>
          <a:p>
            <a:r>
              <a:rPr lang="en-GB" sz="2000" dirty="0">
                <a:latin typeface="Comic Sans MS" pitchFamily="66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31854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1268" name="Picture 3" descr="bear%2520eating%2520chokolate%2520-%2520custom%2520clipart%2520drawi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76949" y="2257748"/>
            <a:ext cx="2705779" cy="2251373"/>
          </a:xfrm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229465" y="3068960"/>
            <a:ext cx="1826847" cy="46166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hungry !! EAT!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203953" y="3893923"/>
            <a:ext cx="2402324" cy="46166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208714" y="4645025"/>
            <a:ext cx="2402324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2958780" y="4622899"/>
            <a:ext cx="2342116" cy="1200329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while ( hungry</a:t>
            </a:r>
            <a:r>
              <a:rPr lang="en-GB" dirty="0">
                <a:solidFill>
                  <a:schemeClr val="hlink"/>
                </a:solidFill>
              </a:rPr>
              <a:t>==</a:t>
            </a:r>
            <a:r>
              <a:rPr lang="en-GB" dirty="0"/>
              <a:t>true) {</a:t>
            </a:r>
          </a:p>
          <a:p>
            <a:r>
              <a:rPr lang="en-GB" dirty="0"/>
              <a:t>    food=food+1;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81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2293" name="Picture 32" descr="hardwork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95801" y="1784674"/>
            <a:ext cx="2511425" cy="1872927"/>
          </a:xfrm>
        </p:spPr>
      </p:pic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2438400" y="4572001"/>
            <a:ext cx="713105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noOfhours</a:t>
            </a:r>
            <a:r>
              <a:rPr lang="en-GB" sz="2400" dirty="0"/>
              <a:t>=0; </a:t>
            </a:r>
            <a:r>
              <a:rPr lang="en-GB" sz="2400" dirty="0" err="1"/>
              <a:t>noOfhours</a:t>
            </a:r>
            <a:r>
              <a:rPr lang="en-GB" sz="2400" dirty="0"/>
              <a:t> &lt; 8; </a:t>
            </a:r>
            <a:r>
              <a:rPr lang="en-GB" sz="2400" dirty="0" err="1"/>
              <a:t>noOfhours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working=true;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2294" name="Text Box 35"/>
          <p:cNvSpPr txBox="1">
            <a:spLocks noChangeArrowheads="1"/>
          </p:cNvSpPr>
          <p:nvPr/>
        </p:nvSpPr>
        <p:spPr bwMode="auto">
          <a:xfrm>
            <a:off x="1828801" y="3657600"/>
            <a:ext cx="2678938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initialization</a:t>
            </a:r>
          </a:p>
        </p:txBody>
      </p:sp>
      <p:sp>
        <p:nvSpPr>
          <p:cNvPr id="12295" name="Text Box 36"/>
          <p:cNvSpPr txBox="1">
            <a:spLocks noChangeArrowheads="1"/>
          </p:cNvSpPr>
          <p:nvPr/>
        </p:nvSpPr>
        <p:spPr bwMode="auto">
          <a:xfrm>
            <a:off x="4619734" y="5943600"/>
            <a:ext cx="240161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Condition checking</a:t>
            </a:r>
          </a:p>
        </p:txBody>
      </p:sp>
      <p:sp>
        <p:nvSpPr>
          <p:cNvPr id="12296" name="Text Box 37"/>
          <p:cNvSpPr txBox="1">
            <a:spLocks noChangeArrowheads="1"/>
          </p:cNvSpPr>
          <p:nvPr/>
        </p:nvSpPr>
        <p:spPr bwMode="auto">
          <a:xfrm>
            <a:off x="7248129" y="3806031"/>
            <a:ext cx="201689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update</a:t>
            </a:r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3200400" y="3962400"/>
            <a:ext cx="304800" cy="76274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 flipH="1">
            <a:off x="7464152" y="4102894"/>
            <a:ext cx="72008" cy="617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40"/>
          <p:cNvSpPr>
            <a:spLocks noChangeShapeType="1"/>
          </p:cNvSpPr>
          <p:nvPr/>
        </p:nvSpPr>
        <p:spPr bwMode="auto">
          <a:xfrm flipH="1" flipV="1">
            <a:off x="5591944" y="4941168"/>
            <a:ext cx="228600" cy="100243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3319" name="Content Placeholder 11"/>
          <p:cNvSpPr>
            <a:spLocks noGrp="1"/>
          </p:cNvSpPr>
          <p:nvPr>
            <p:ph idx="1"/>
          </p:nvPr>
        </p:nvSpPr>
        <p:spPr>
          <a:xfrm>
            <a:off x="1991544" y="1772817"/>
            <a:ext cx="8219256" cy="4353347"/>
          </a:xfrm>
        </p:spPr>
        <p:txBody>
          <a:bodyPr>
            <a:normAutofit/>
          </a:bodyPr>
          <a:lstStyle/>
          <a:p>
            <a:r>
              <a:rPr lang="en-GB" sz="2800" dirty="0"/>
              <a:t>dancers is an array of dancer objects</a:t>
            </a:r>
            <a:endParaRPr lang="en-US" sz="2800" dirty="0"/>
          </a:p>
        </p:txBody>
      </p:sp>
      <p:sp>
        <p:nvSpPr>
          <p:cNvPr id="13316" name="Text Box 25"/>
          <p:cNvSpPr txBox="1">
            <a:spLocks noChangeArrowheads="1"/>
          </p:cNvSpPr>
          <p:nvPr/>
        </p:nvSpPr>
        <p:spPr bwMode="auto">
          <a:xfrm>
            <a:off x="2461647" y="4448176"/>
            <a:ext cx="624840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dancers.length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dancers[</a:t>
            </a:r>
            <a:r>
              <a:rPr lang="en-GB" sz="2400" dirty="0" err="1"/>
              <a:t>i</a:t>
            </a:r>
            <a:r>
              <a:rPr lang="en-GB" sz="2400" dirty="0"/>
              <a:t>].dance();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3317" name="Text Box 36"/>
          <p:cNvSpPr txBox="1">
            <a:spLocks noChangeArrowheads="1"/>
          </p:cNvSpPr>
          <p:nvPr/>
        </p:nvSpPr>
        <p:spPr bwMode="auto">
          <a:xfrm>
            <a:off x="5955830" y="6168609"/>
            <a:ext cx="1539204" cy="338554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No of dancers</a:t>
            </a:r>
          </a:p>
        </p:txBody>
      </p:sp>
      <p:sp>
        <p:nvSpPr>
          <p:cNvPr id="13318" name="Line 40"/>
          <p:cNvSpPr>
            <a:spLocks noChangeShapeType="1"/>
          </p:cNvSpPr>
          <p:nvPr/>
        </p:nvSpPr>
        <p:spPr bwMode="auto">
          <a:xfrm flipH="1" flipV="1">
            <a:off x="5422430" y="4800600"/>
            <a:ext cx="836908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5298" name="Picture 2" descr="C:\temp\Temporary Internet Files\Content.IE5\1YVHHAOE\MCj043818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498" y="2278789"/>
            <a:ext cx="13733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 descr="C:\temp\Temporary Internet Files\Content.IE5\S8WBQL6T\MCj02785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650" y="2251075"/>
            <a:ext cx="1079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http://tbn3.google.com/images?q=tbn:17XbE6RWu-ISEM:http://www.ladyblue.net/graphics/other/crc_teddybe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9847" y="2422525"/>
            <a:ext cx="1600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Box 15"/>
          <p:cNvSpPr txBox="1">
            <a:spLocks noChangeArrowheads="1"/>
          </p:cNvSpPr>
          <p:nvPr/>
        </p:nvSpPr>
        <p:spPr bwMode="auto">
          <a:xfrm>
            <a:off x="2514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i=0</a:t>
            </a:r>
            <a:endParaRPr lang="en-US"/>
          </a:p>
        </p:txBody>
      </p:sp>
      <p:sp>
        <p:nvSpPr>
          <p:cNvPr id="13324" name="TextBox 16"/>
          <p:cNvSpPr txBox="1">
            <a:spLocks noChangeArrowheads="1"/>
          </p:cNvSpPr>
          <p:nvPr/>
        </p:nvSpPr>
        <p:spPr bwMode="auto">
          <a:xfrm>
            <a:off x="4953000" y="38100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i=1</a:t>
            </a:r>
            <a:endParaRPr lang="en-US"/>
          </a:p>
        </p:txBody>
      </p:sp>
      <p:sp>
        <p:nvSpPr>
          <p:cNvPr id="13325" name="TextBox 17"/>
          <p:cNvSpPr txBox="1">
            <a:spLocks noChangeArrowheads="1"/>
          </p:cNvSpPr>
          <p:nvPr/>
        </p:nvSpPr>
        <p:spPr bwMode="auto">
          <a:xfrm>
            <a:off x="7467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2948E-6 C -0.06597 0.00809 -0.11493 0.02797 -0.11493 0.04393 C -0.11493 0.05849 -0.06702 0.06936 -0.00295 0.06936 C 0.06094 0.06936 0.11493 0.05849 0.11493 0.04393 C 0.11493 0.02797 0.05903 0.02404 -0.00504 0.03468 C -0.06806 0.0467 -0.11493 0.06659 -0.11493 0.08115 C -0.11493 0.09595 -0.06597 0.10797 -0.00295 0.10797 C 0.06094 0.10797 0.11493 0.09595 0.11493 0.08115 C 0.11493 0.06659 0.05903 0.06266 -0.004 0.07329 C -0.06806 0.08393 -0.11493 0.10381 -0.11493 0.11861 C -0.11493 0.13456 -0.06597 0.14659 -0.00209 0.14659 C 0.06094 0.14659 0.11493 0.13456 0.11493 0.11861 C 0.11493 0.1052 0.05903 0.10127 -0.004 0.11052 C -0.06702 0.12115 -0.11493 0.14242 -0.11493 0.15722 C -0.11493 0.17179 -0.06493 0.18381 -0.00209 0.18381 C 0.06302 0.18381 0.11493 0.17179 0.11493 0.15722 C 0.11493 0.14242 0.06007 0.13849 -0.00295 0.14913 C -0.06597 0.15977 -0.11493 0.17988 -0.11493 0.19445 C -0.11493 0.2104 -0.06493 0.22104 -0.00104 0.22104 C 0.06302 0.22104 0.11493 0.20901 0.11493 0.19445 C 0.11493 0.17988 0.06007 0.17572 -0.00295 0.18636 C -0.06597 0.19722 -0.11493 0.21849 -0.11493 0.23167 C -0.11493 0.24647 -0.06406 0.25826 -0.00104 0.25826 C 0.06302 0.25826 0.11493 0.24647 0.11493 0.23167 C 0.11493 0.21849 0.06094 0.21433 -0.00295 0.22381 C -0.06597 0.23445 -0.11493 0.25572 -0.11493 0.27029 C -0.11493 0.2837 -0.06406 0.29688 2.22222E-6 0.29688 C 0.06406 0.29688 0.11493 0.28508 0.11493 0.27029 C 0.11493 0.25572 0.06094 0.25179 -0.00209 0.26242 C -0.06493 0.27306 -0.11597 0.29294 -0.11493 0.30774 C -0.11406 0.32231 -0.06406 0.33294 2.22222E-6 0.33294 C 0.06406 0.33294 0.11493 0.32092 0.11493 0.30636 C 0.11493 0.29294 0.06302 0.28901 2.22222E-6 0.30104 C 2.22222E-6 0.30104 2.22222E-6 3.2948E-6 2.22222E-6 3.2948E-6 Z " pathEditMode="relative" rAng="0" ptsTypes="ffffffffffffffffffffffffffffffffff">
                                      <p:cBhvr>
                                        <p:cTn id="6" dur="2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596  0.06 0.07991  C 0.06 0.13185  0.03 0.15049  0.012 0.15848  L -0.012 0.16647  C -0.03 0.17446  -0.06 0.19444  -0.06 0.25304  C -0.06 0.29033  -0.033 0.33295  0 0.33295  C 0.033 0.33295  0.06 0.29033  0.06 0.25304  C 0.06 0.19444  0.03 0.17446  0.012 0.16647  L -0.012 0.15848  C -0.03 0.15049  -0.06 0.13185  -0.06 0.07991  C -0.06 0.03596  -0.033 0  0 0  Z" pathEditMode="relative" ptsTypes="">
                                      <p:cBhvr>
                                        <p:cTn id="9" dur="2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4509E-6 L 0.01597 0.13179 L 0.03108 1.44509E-6 L 0.04705 0.13179 L 0.06302 1.44509E-6 L 0.07795 0.13179 L 0.09392 1.44509E-6 L 0.10903 0.13179 L 0.125 1.44509E-6 L 0.14097 0.13179 L 0.15608 1.44509E-6 L 0.17205 0.13179 L 0.18698 1.44509E-6 L 0.20295 0.13179 L 0.21892 1.44509E-6 L 0.23403 0.13179 L 0.25 1.44509E-6 L 1.11022E-16 1.44509E-6 Z " pathEditMode="relative" rAng="0" ptsTypes="FFFFFFFFFFFFFFFFFF">
                                      <p:cBhvr>
                                        <p:cTn id="12" dur="2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4341" name="Content Placeholder 11"/>
          <p:cNvSpPr>
            <a:spLocks noGrp="1"/>
          </p:cNvSpPr>
          <p:nvPr>
            <p:ph idx="1"/>
          </p:nvPr>
        </p:nvSpPr>
        <p:spPr>
          <a:xfrm>
            <a:off x="1024128" y="2193036"/>
            <a:ext cx="9720071" cy="4023360"/>
          </a:xfrm>
        </p:spPr>
        <p:txBody>
          <a:bodyPr>
            <a:normAutofit/>
          </a:bodyPr>
          <a:lstStyle/>
          <a:p>
            <a:r>
              <a:rPr lang="en-GB" sz="3200" dirty="0"/>
              <a:t>Total marks for a student</a:t>
            </a:r>
          </a:p>
          <a:p>
            <a:pPr lvl="1"/>
            <a:r>
              <a:rPr lang="en-GB" sz="2800" dirty="0"/>
              <a:t>marks is an array of float</a:t>
            </a:r>
          </a:p>
          <a:p>
            <a:pPr lvl="2"/>
            <a:r>
              <a:rPr lang="en-GB" sz="2000" dirty="0" err="1"/>
              <a:t>var</a:t>
            </a:r>
            <a:r>
              <a:rPr lang="en-GB" sz="2000" dirty="0"/>
              <a:t> marks = [60.5,100,78];</a:t>
            </a:r>
            <a:endParaRPr lang="en-US" sz="2000" dirty="0"/>
          </a:p>
        </p:txBody>
      </p:sp>
      <p:sp>
        <p:nvSpPr>
          <p:cNvPr id="14340" name="Text Box 25"/>
          <p:cNvSpPr txBox="1">
            <a:spLocks noChangeArrowheads="1"/>
          </p:cNvSpPr>
          <p:nvPr/>
        </p:nvSpPr>
        <p:spPr bwMode="auto">
          <a:xfrm>
            <a:off x="2567608" y="3789041"/>
            <a:ext cx="6781800" cy="2677656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total=0;</a:t>
            </a:r>
          </a:p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marks.length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total=</a:t>
            </a:r>
            <a:r>
              <a:rPr lang="en-GB" sz="2400" dirty="0" err="1"/>
              <a:t>total+marks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alert(“total =“+total);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982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iteration/loop</a:t>
            </a:r>
            <a:r>
              <a:rPr lang="en-GB" sz="2800" dirty="0"/>
              <a:t> statements such as,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do.. 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   </a:t>
            </a:r>
            <a:endParaRPr lang="en-GB" sz="2800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429001" y="3205163"/>
            <a:ext cx="43951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statement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(s)</a:t>
            </a:r>
          </a:p>
          <a:p>
            <a:endParaRPr lang="en-US" sz="2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}while(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conditional expression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);</a:t>
            </a:r>
          </a:p>
          <a:p>
            <a:pPr lvl="1"/>
            <a:endParaRPr lang="en-GB" sz="2000" dirty="0"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7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FE9C2D5-843B-4752-BA9B-0376DC7BD0A2}"/>
</file>

<file path=customXml/itemProps2.xml><?xml version="1.0" encoding="utf-8"?>
<ds:datastoreItem xmlns:ds="http://schemas.openxmlformats.org/officeDocument/2006/customXml" ds:itemID="{C8330071-89B2-4EB3-A685-BFC073DD33F3}"/>
</file>

<file path=customXml/itemProps3.xml><?xml version="1.0" encoding="utf-8"?>
<ds:datastoreItem xmlns:ds="http://schemas.openxmlformats.org/officeDocument/2006/customXml" ds:itemID="{9807C3D6-2CD1-4825-9914-8808320604D2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3816</TotalTime>
  <Words>515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Comic Sans MS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PowerPoint Presentation</vt:lpstr>
      <vt:lpstr>Control Statements (making decision)</vt:lpstr>
      <vt:lpstr>Control Statements (making decision)</vt:lpstr>
      <vt:lpstr>Control Statements (making decision)</vt:lpstr>
      <vt:lpstr>Control Statements (repeat)</vt:lpstr>
      <vt:lpstr>Control Statements (repeat)</vt:lpstr>
      <vt:lpstr>Control Statements (repeat)</vt:lpstr>
      <vt:lpstr>Control Statements (repeat)</vt:lpstr>
      <vt:lpstr>Control Statements (repeat) </vt:lpstr>
      <vt:lpstr>Summary (Javascript I and II)</vt:lpstr>
      <vt:lpstr>Summary</vt:lpstr>
      <vt:lpstr>Summary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TEO BEE WAH</cp:lastModifiedBy>
  <cp:revision>148</cp:revision>
  <dcterms:created xsi:type="dcterms:W3CDTF">2012-04-19T13:01:33Z</dcterms:created>
  <dcterms:modified xsi:type="dcterms:W3CDTF">2020-03-13T08:22:21Z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