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44"/>
  </p:notesMasterIdLst>
  <p:sldIdLst>
    <p:sldId id="257" r:id="rId2"/>
    <p:sldId id="32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25" r:id="rId12"/>
    <p:sldId id="261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273" r:id="rId24"/>
    <p:sldId id="321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314" r:id="rId34"/>
    <p:sldId id="315" r:id="rId35"/>
    <p:sldId id="316" r:id="rId36"/>
    <p:sldId id="322" r:id="rId37"/>
    <p:sldId id="281" r:id="rId38"/>
    <p:sldId id="323" r:id="rId39"/>
    <p:sldId id="324" r:id="rId40"/>
    <p:sldId id="283" r:id="rId41"/>
    <p:sldId id="28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83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5C9F-CF94-427C-8BF0-08FDF44DFF9C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BD92-B370-4F32-ACD5-F6BF44726D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86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float property is used for positioning and formatting content e.g. let an image float left to the text in a container.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float property can have one of the following values: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- The element floats to the left of its container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- The element floats to the right of its container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 - The element does not float (will be displayed just where it occurs in the text). This is default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 - The element inherits the float value of its parent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use, the float property can be used to wrap text around images.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FBD92-B370-4F32-ACD5-F6BF44726DA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2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FBD92-B370-4F32-ACD5-F6BF44726DA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5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&lt;body&gt;</a:t>
            </a:r>
            <a:r>
              <a:rPr lang="en-GB" baseline="0" dirty="0"/>
              <a:t> of height or width 100% is relative to &lt;html&gt;. &lt;html&gt; of width and height 100% is relative to browser.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AF9D-3BD6-46F9-B977-C6934CCFB52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6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97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  <a:r>
              <a:rPr lang="en-US" baseline="0" dirty="0"/>
              <a:t> display_start.html and display_end.html</a:t>
            </a:r>
            <a:endParaRPr lang="en-SG" dirty="0"/>
          </a:p>
          <a:p>
            <a:endParaRPr lang="en-US" dirty="0"/>
          </a:p>
          <a:p>
            <a:r>
              <a:rPr lang="en-US" dirty="0"/>
              <a:t>With display set to none,</a:t>
            </a:r>
            <a:r>
              <a:rPr lang="en-US" baseline="0" dirty="0"/>
              <a:t> Services disappear from the web page.</a:t>
            </a:r>
          </a:p>
          <a:p>
            <a:r>
              <a:rPr lang="en-US" baseline="0" dirty="0"/>
              <a:t>&lt;li&gt; now becomes an inline element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37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visibility.html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07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visibility.html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7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8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3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5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D466D6-B607-48D7-85C5-79FC491251AD}" type="datetimeFigureOut">
              <a:rPr lang="en-SG" smtClean="0"/>
              <a:t>22/5/2020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layout1(body)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pos_overflow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s/blockElemen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s/blockElementCS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s/blockElementCS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s/blockElementCSSwid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s/blockElementCSSwidth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s/TableAndList/tableExample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s/formLabelAlign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Examples/Forms/formStyl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Forms/textfieldCS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433165"/>
            <a:ext cx="7772400" cy="1463040"/>
          </a:xfrm>
        </p:spPr>
        <p:txBody>
          <a:bodyPr/>
          <a:lstStyle/>
          <a:p>
            <a:r>
              <a:rPr lang="en-SG" dirty="0">
                <a:latin typeface="Tw Cen MT Condensed Extra Bold" panose="020B0803020202020204" pitchFamily="34" charset="0"/>
              </a:rPr>
              <a:t>CSS(Part II)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09906" y="4982751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2304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Margin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400" dirty="0"/>
              <a:t>The margin determines the empty space between the element and any adjacent elements</a:t>
            </a:r>
          </a:p>
          <a:p>
            <a:r>
              <a:rPr lang="en-SG" sz="2400" dirty="0"/>
              <a:t>Browsers often have default margin values</a:t>
            </a:r>
          </a:p>
          <a:p>
            <a:r>
              <a:rPr lang="en-SG" sz="2400" dirty="0"/>
              <a:t>To </a:t>
            </a:r>
            <a:r>
              <a:rPr lang="en-SG" sz="2400" dirty="0" err="1"/>
              <a:t>center</a:t>
            </a:r>
            <a:r>
              <a:rPr lang="en-SG" sz="2400" dirty="0"/>
              <a:t> a box on the web page, </a:t>
            </a:r>
          </a:p>
          <a:p>
            <a:pPr lvl="1"/>
            <a:r>
              <a:rPr lang="en-US" sz="2000" dirty="0"/>
              <a:t>set the width of the box</a:t>
            </a:r>
            <a:endParaRPr lang="en-SG" sz="2000" dirty="0"/>
          </a:p>
          <a:p>
            <a:pPr lvl="1"/>
            <a:r>
              <a:rPr lang="en-SG" sz="2000" dirty="0"/>
              <a:t>set the left-margin and right-margin to </a:t>
            </a:r>
            <a:r>
              <a:rPr lang="en-SG" sz="2000" dirty="0">
                <a:solidFill>
                  <a:srgbClr val="0000FF"/>
                </a:solidFill>
              </a:rPr>
              <a:t>auto</a:t>
            </a:r>
          </a:p>
          <a:p>
            <a:endParaRPr lang="en-SG" sz="2400" dirty="0">
              <a:solidFill>
                <a:srgbClr val="0000FF"/>
              </a:solidFill>
            </a:endParaRPr>
          </a:p>
          <a:p>
            <a:endParaRPr lang="en-SG" sz="2400" dirty="0"/>
          </a:p>
          <a:p>
            <a:endParaRPr lang="en-SG" sz="2000" dirty="0"/>
          </a:p>
          <a:p>
            <a:pPr marL="0" indent="0">
              <a:buNone/>
            </a:pPr>
            <a:r>
              <a:rPr lang="en-SG" sz="2000" dirty="0"/>
              <a:t>	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6170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The float property is used for </a:t>
            </a:r>
            <a:r>
              <a:rPr lang="en-SG" sz="2800" dirty="0">
                <a:solidFill>
                  <a:srgbClr val="FF0000"/>
                </a:solidFill>
              </a:rPr>
              <a:t>positioning and formatting content </a:t>
            </a:r>
            <a:r>
              <a:rPr lang="en-SG" sz="2800" dirty="0"/>
              <a:t>e.g. let an image float left to the text in a container.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You can turn off the float by using the </a:t>
            </a:r>
            <a:r>
              <a:rPr lang="en-GB" sz="2800" dirty="0">
                <a:solidFill>
                  <a:srgbClr val="0000FF"/>
                </a:solidFill>
              </a:rPr>
              <a:t>clear</a:t>
            </a:r>
            <a:r>
              <a:rPr lang="en-GB" sz="2800" dirty="0"/>
              <a:t> property</a:t>
            </a:r>
          </a:p>
          <a:p>
            <a:r>
              <a:rPr lang="en-SG" sz="2800" dirty="0"/>
              <a:t>The </a:t>
            </a:r>
            <a:r>
              <a:rPr lang="en-SG" sz="2800" dirty="0">
                <a:solidFill>
                  <a:srgbClr val="0000FF"/>
                </a:solidFill>
              </a:rPr>
              <a:t>clear</a:t>
            </a:r>
            <a:r>
              <a:rPr lang="en-SG" sz="2800" dirty="0"/>
              <a:t> property specifies which sides of an element other floating elements are not allowed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clearme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 clear : both;}</a:t>
            </a:r>
            <a:endParaRPr lang="en-SG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20029" r="2078" b="39985"/>
          <a:stretch/>
        </p:blipFill>
        <p:spPr bwMode="auto">
          <a:xfrm>
            <a:off x="3640873" y="2492896"/>
            <a:ext cx="6155091" cy="1721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21013" r="1838" b="39493"/>
          <a:stretch/>
        </p:blipFill>
        <p:spPr bwMode="auto">
          <a:xfrm>
            <a:off x="3640873" y="4805518"/>
            <a:ext cx="6408711" cy="176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1024128" y="2226564"/>
            <a:ext cx="2284771" cy="1496919"/>
          </a:xfrm>
          <a:prstGeom prst="wedgeEllipseCallout">
            <a:avLst>
              <a:gd name="adj1" fmla="val 64409"/>
              <a:gd name="adj2" fmla="val 36137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h3 text is displayed in normal flow.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52305" y="4214890"/>
            <a:ext cx="3151408" cy="1903899"/>
          </a:xfrm>
          <a:prstGeom prst="wedgeEllipseCallout">
            <a:avLst>
              <a:gd name="adj1" fmla="val 53595"/>
              <a:gd name="adj2" fmla="val 51955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clear: both;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was applied to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Now the h3 text displays AFTER the floated image.</a:t>
            </a:r>
          </a:p>
        </p:txBody>
      </p:sp>
    </p:spTree>
    <p:extLst>
      <p:ext uri="{BB962C8B-B14F-4D97-AF65-F5344CB8AC3E}">
        <p14:creationId xmlns:p14="http://schemas.microsoft.com/office/powerpoint/2010/main" val="21412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5024" y="2043684"/>
          <a:ext cx="9098279" cy="4438650"/>
        </p:xfrm>
        <a:graphic>
          <a:graphicData uri="http://schemas.openxmlformats.org/drawingml/2006/table">
            <a:tbl>
              <a:tblPr/>
              <a:tblGrid>
                <a:gridCol w="166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12">
                <a:tc>
                  <a:txBody>
                    <a:bodyPr/>
                    <a:lstStyle/>
                    <a:p>
                      <a:pPr algn="l" fontAlgn="t"/>
                      <a:r>
                        <a:rPr lang="en-SG" sz="2800" dirty="0"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280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2800">
                          <a:effectLst/>
                          <a:latin typeface="+mn-lt"/>
                        </a:rPr>
                        <a:t>Values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570"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clear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effectLst/>
                          <a:latin typeface="+mn-lt"/>
                        </a:rPr>
                        <a:t>Specifies which sides of an element where other floating elements are not allowed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effectLst/>
                          <a:latin typeface="+mn-lt"/>
                        </a:rPr>
                        <a:t>left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r>
                        <a:rPr lang="en-SG" sz="2800" dirty="0">
                          <a:effectLst/>
                          <a:latin typeface="+mn-lt"/>
                        </a:rPr>
                        <a:t>right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r>
                        <a:rPr lang="en-SG" sz="2800" dirty="0">
                          <a:effectLst/>
                          <a:latin typeface="+mn-lt"/>
                        </a:rPr>
                        <a:t>both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r>
                        <a:rPr lang="en-SG" sz="2800" dirty="0">
                          <a:effectLst/>
                          <a:latin typeface="+mn-lt"/>
                        </a:rPr>
                        <a:t>none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endParaRPr lang="en-SG" sz="28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80"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effectLst/>
                          <a:latin typeface="+mn-lt"/>
                        </a:rPr>
                        <a:t>Specifies whether or not a box should float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2800" dirty="0">
                          <a:effectLst/>
                          <a:latin typeface="+mn-lt"/>
                        </a:rPr>
                        <a:t>left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r>
                        <a:rPr lang="en-SG" sz="2800" dirty="0">
                          <a:effectLst/>
                          <a:latin typeface="+mn-lt"/>
                        </a:rPr>
                        <a:t>right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r>
                        <a:rPr lang="en-SG" sz="2800" dirty="0">
                          <a:effectLst/>
                          <a:latin typeface="+mn-lt"/>
                        </a:rPr>
                        <a:t>none</a:t>
                      </a:r>
                      <a:br>
                        <a:rPr lang="en-SG" sz="2800" dirty="0">
                          <a:effectLst/>
                          <a:latin typeface="+mn-lt"/>
                        </a:rPr>
                      </a:br>
                      <a:endParaRPr lang="en-SG" sz="28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23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&lt;html&gt; vs &lt;body&gt;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65263"/>
            <a:ext cx="3616452" cy="4247728"/>
          </a:xfrm>
        </p:spPr>
        <p:txBody>
          <a:bodyPr>
            <a:normAutofit/>
          </a:bodyPr>
          <a:lstStyle/>
          <a:p>
            <a:r>
              <a:rPr lang="en-GB" sz="2800" dirty="0"/>
              <a:t>&lt;body&gt; is the child of &lt;html&gt;</a:t>
            </a:r>
          </a:p>
          <a:p>
            <a:r>
              <a:rPr lang="en-GB" sz="2800" dirty="0"/>
              <a:t>&lt;html&gt; height and width are controlled by the browser window</a:t>
            </a:r>
          </a:p>
          <a:p>
            <a:r>
              <a:rPr lang="en-GB" sz="2800" dirty="0"/>
              <a:t>&lt;html&gt; </a:t>
            </a:r>
            <a:r>
              <a:rPr lang="en-GB" sz="2800" b="1" dirty="0">
                <a:solidFill>
                  <a:srgbClr val="0070C0"/>
                </a:solidFill>
              </a:rPr>
              <a:t>overflow</a:t>
            </a:r>
            <a:r>
              <a:rPr lang="en-GB" sz="2800" b="1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by default is auto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1492721"/>
            <a:ext cx="3456384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84164" y="6151381"/>
            <a:ext cx="339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Source: phrogz.net/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css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/htmlvsbody.html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2385" y="609329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4" action="ppaction://hlinkfile"/>
              </a:rPr>
              <a:t>Example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6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property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Autofit/>
          </a:bodyPr>
          <a:lstStyle/>
          <a:p>
            <a:r>
              <a:rPr lang="en-SG" sz="3200" dirty="0"/>
              <a:t>The overflow property specifies </a:t>
            </a:r>
            <a:r>
              <a:rPr lang="en-SG" sz="3200" dirty="0">
                <a:solidFill>
                  <a:srgbClr val="FF0000"/>
                </a:solidFill>
              </a:rPr>
              <a:t>what happens if content overflows an element's box</a:t>
            </a:r>
            <a:r>
              <a:rPr lang="en-SG" sz="3200" dirty="0"/>
              <a:t>.</a:t>
            </a:r>
          </a:p>
          <a:p>
            <a:r>
              <a:rPr lang="en-SG" sz="3200" dirty="0">
                <a:solidFill>
                  <a:srgbClr val="0070C0"/>
                </a:solidFill>
              </a:rPr>
              <a:t>Visible</a:t>
            </a:r>
            <a:r>
              <a:rPr lang="en-SG" sz="3200" dirty="0"/>
              <a:t>  (default, all content display regardless of size) </a:t>
            </a:r>
          </a:p>
          <a:p>
            <a:r>
              <a:rPr lang="en-SG" sz="3200" dirty="0">
                <a:solidFill>
                  <a:srgbClr val="0070C0"/>
                </a:solidFill>
              </a:rPr>
              <a:t>hidden</a:t>
            </a:r>
            <a:r>
              <a:rPr lang="en-SG" sz="3200" dirty="0"/>
              <a:t>  (content out of border of element will not be displayed)</a:t>
            </a:r>
          </a:p>
          <a:p>
            <a:r>
              <a:rPr lang="en-SG" sz="3200" dirty="0">
                <a:solidFill>
                  <a:srgbClr val="0070C0"/>
                </a:solidFill>
              </a:rPr>
              <a:t>scroll</a:t>
            </a:r>
            <a:r>
              <a:rPr lang="en-SG" sz="3200" dirty="0"/>
              <a:t> (always have scroll bars)</a:t>
            </a:r>
          </a:p>
          <a:p>
            <a:r>
              <a:rPr lang="en-SG" sz="3200" dirty="0">
                <a:solidFill>
                  <a:srgbClr val="0070C0"/>
                </a:solidFill>
              </a:rPr>
              <a:t>auto</a:t>
            </a:r>
            <a:r>
              <a:rPr lang="en-SG" sz="3200" dirty="0"/>
              <a:t>  (auto detect by browser whether it is necessary)</a:t>
            </a:r>
          </a:p>
          <a:p>
            <a:r>
              <a:rPr lang="en-SG" sz="2000" dirty="0">
                <a:hlinkClick r:id="rId2"/>
              </a:rPr>
              <a:t>http://www.w3schools.com/cssref/pr_pos_overflow.asp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4479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 Element in Default Page Layout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2264"/>
            <a:ext cx="3610744" cy="4031704"/>
          </a:xfrm>
        </p:spPr>
        <p:txBody>
          <a:bodyPr>
            <a:normAutofit/>
          </a:bodyPr>
          <a:lstStyle/>
          <a:p>
            <a:r>
              <a:rPr lang="en-GB" sz="2800" dirty="0"/>
              <a:t>A block element (e.g. </a:t>
            </a:r>
            <a:r>
              <a:rPr lang="en-GB" sz="2800" dirty="0">
                <a:solidFill>
                  <a:srgbClr val="FF0000"/>
                </a:solidFill>
              </a:rPr>
              <a:t>&lt;p&gt;,&lt;</a:t>
            </a:r>
            <a:r>
              <a:rPr lang="en-GB" sz="2800" dirty="0" err="1">
                <a:solidFill>
                  <a:srgbClr val="FF0000"/>
                </a:solidFill>
              </a:rPr>
              <a:t>h1</a:t>
            </a:r>
            <a:r>
              <a:rPr lang="en-GB" sz="2800" dirty="0">
                <a:solidFill>
                  <a:srgbClr val="FF0000"/>
                </a:solidFill>
              </a:rPr>
              <a:t>&gt;, &lt;</a:t>
            </a:r>
            <a:r>
              <a:rPr lang="en-GB" sz="2800" dirty="0" err="1">
                <a:solidFill>
                  <a:srgbClr val="FF0000"/>
                </a:solidFill>
              </a:rPr>
              <a:t>Div</a:t>
            </a:r>
            <a:r>
              <a:rPr lang="en-GB" sz="2800" dirty="0">
                <a:solidFill>
                  <a:srgbClr val="FF0000"/>
                </a:solidFill>
              </a:rPr>
              <a:t>&gt;</a:t>
            </a:r>
            <a:r>
              <a:rPr lang="en-GB" sz="2800" dirty="0"/>
              <a:t>) takes up </a:t>
            </a:r>
            <a:r>
              <a:rPr lang="en-GB" sz="2800" dirty="0">
                <a:solidFill>
                  <a:srgbClr val="FF0000"/>
                </a:solidFill>
              </a:rPr>
              <a:t>100%</a:t>
            </a:r>
            <a:r>
              <a:rPr lang="en-GB" sz="2800" dirty="0"/>
              <a:t>  the width of web page </a:t>
            </a:r>
            <a:r>
              <a:rPr lang="en-GB" sz="2800" dirty="0">
                <a:solidFill>
                  <a:srgbClr val="FF0000"/>
                </a:solidFill>
              </a:rPr>
              <a:t>unless</a:t>
            </a:r>
          </a:p>
          <a:p>
            <a:pPr lvl="1"/>
            <a:r>
              <a:rPr lang="en-GB" sz="2400" dirty="0"/>
              <a:t>The block element is </a:t>
            </a:r>
            <a:r>
              <a:rPr lang="en-GB" sz="2400" dirty="0">
                <a:solidFill>
                  <a:srgbClr val="FF0000"/>
                </a:solidFill>
              </a:rPr>
              <a:t>given a width</a:t>
            </a:r>
            <a:r>
              <a:rPr lang="en-GB" sz="2400" dirty="0"/>
              <a:t> a</a:t>
            </a:r>
            <a:r>
              <a:rPr lang="en-GB" sz="2400" i="1" dirty="0"/>
              <a:t>nd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float </a:t>
            </a:r>
            <a:r>
              <a:rPr lang="en-GB" sz="2400" dirty="0"/>
              <a:t>is used </a:t>
            </a:r>
          </a:p>
          <a:p>
            <a:endParaRPr lang="en-SG" sz="28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11158" r="3396" b="41052"/>
          <a:stretch/>
        </p:blipFill>
        <p:spPr bwMode="auto">
          <a:xfrm>
            <a:off x="5620546" y="2112264"/>
            <a:ext cx="5535134" cy="346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4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Block Element in Default Page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9404"/>
            <a:ext cx="3852340" cy="4288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&lt;style&gt;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FF0000"/>
                </a:solidFill>
              </a:rPr>
              <a:t>p</a:t>
            </a:r>
            <a:r>
              <a:rPr lang="en-GB" sz="2800" dirty="0" err="1"/>
              <a:t>#gamification</a:t>
            </a:r>
            <a:r>
              <a:rPr lang="en-GB" sz="2800" dirty="0"/>
              <a:t>  {</a:t>
            </a:r>
          </a:p>
          <a:p>
            <a:pPr marL="533400" indent="0">
              <a:buNone/>
            </a:pPr>
            <a:r>
              <a:rPr lang="en-GB" sz="2800" dirty="0"/>
              <a:t>width:50%;</a:t>
            </a:r>
          </a:p>
          <a:p>
            <a:pPr marL="533400" indent="0">
              <a:buNone/>
            </a:pPr>
            <a:r>
              <a:rPr lang="en-GB" sz="2800" dirty="0" err="1"/>
              <a:t>float:left</a:t>
            </a:r>
            <a:r>
              <a:rPr lang="en-GB" sz="2800" dirty="0"/>
              <a:t>;</a:t>
            </a:r>
          </a:p>
          <a:p>
            <a:pPr marL="533400" indent="0">
              <a:buNone/>
            </a:pPr>
            <a:r>
              <a:rPr lang="en-GB" sz="2800" dirty="0"/>
              <a:t>margin-right:10px;</a:t>
            </a:r>
          </a:p>
          <a:p>
            <a:pPr marL="0" indent="0">
              <a:buNone/>
            </a:pPr>
            <a:r>
              <a:rPr lang="en-GB" sz="2800" dirty="0"/>
              <a:t>}</a:t>
            </a:r>
          </a:p>
          <a:p>
            <a:pPr marL="0" indent="0">
              <a:buNone/>
            </a:pPr>
            <a:r>
              <a:rPr lang="en-GB" sz="2800" dirty="0"/>
              <a:t>&lt;/style&gt;</a:t>
            </a:r>
            <a:endParaRPr lang="en-SG" sz="28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1158" r="20405" b="52210"/>
          <a:stretch/>
        </p:blipFill>
        <p:spPr bwMode="auto">
          <a:xfrm>
            <a:off x="4876468" y="2966104"/>
            <a:ext cx="7087806" cy="254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03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Width of Web Page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20824"/>
            <a:ext cx="10634472" cy="1943471"/>
          </a:xfrm>
        </p:spPr>
        <p:txBody>
          <a:bodyPr>
            <a:noAutofit/>
          </a:bodyPr>
          <a:lstStyle/>
          <a:p>
            <a:r>
              <a:rPr lang="en-GB" sz="2800" dirty="0"/>
              <a:t>A web page by default takes up the width of the browser which is equivalent to 100%</a:t>
            </a:r>
          </a:p>
          <a:p>
            <a:endParaRPr lang="en-GB" sz="2800" dirty="0"/>
          </a:p>
          <a:p>
            <a:r>
              <a:rPr lang="en-GB" sz="2800" dirty="0"/>
              <a:t>When browser is being resized, content of web page behaves like “fluid” which make the most of the space available</a:t>
            </a: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15143" r="30859" b="40207"/>
          <a:stretch/>
        </p:blipFill>
        <p:spPr bwMode="auto">
          <a:xfrm>
            <a:off x="2167916" y="4749225"/>
            <a:ext cx="7432496" cy="183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49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Width of Web Page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84856"/>
            <a:ext cx="7355160" cy="1151383"/>
          </a:xfrm>
        </p:spPr>
        <p:txBody>
          <a:bodyPr>
            <a:noAutofit/>
          </a:bodyPr>
          <a:lstStyle/>
          <a:p>
            <a:r>
              <a:rPr lang="en-GB" sz="2800" dirty="0"/>
              <a:t>Setting the </a:t>
            </a:r>
            <a:r>
              <a:rPr lang="en-GB" sz="2800" i="1" dirty="0">
                <a:solidFill>
                  <a:srgbClr val="0070C0"/>
                </a:solidFill>
              </a:rPr>
              <a:t>min-width</a:t>
            </a:r>
            <a:r>
              <a:rPr lang="en-GB" sz="2800" dirty="0"/>
              <a:t> and </a:t>
            </a:r>
            <a:r>
              <a:rPr lang="en-GB" sz="2800" i="1" dirty="0">
                <a:solidFill>
                  <a:srgbClr val="0070C0"/>
                </a:solidFill>
              </a:rPr>
              <a:t>max-width</a:t>
            </a:r>
            <a:r>
              <a:rPr lang="en-GB" sz="2800" dirty="0"/>
              <a:t> CSS property of &lt;body&gt; will help in getting predictable and desirable appearance of page</a:t>
            </a:r>
            <a:endParaRPr lang="en-SG" sz="28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0249" r="14384" b="20812"/>
          <a:stretch/>
        </p:blipFill>
        <p:spPr bwMode="auto">
          <a:xfrm>
            <a:off x="2279576" y="3918560"/>
            <a:ext cx="770485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2224" y="3573016"/>
            <a:ext cx="209031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body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max-width:800px;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9576" y="6093296"/>
            <a:ext cx="56166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3832" y="609329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800px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0332" y="510378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The maximum width of the content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2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Box model</a:t>
            </a:r>
          </a:p>
          <a:p>
            <a:r>
              <a:rPr lang="en-SG" sz="2800" dirty="0"/>
              <a:t>Style list, table and form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84516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Width of Web Page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48943"/>
            <a:ext cx="7355160" cy="1151383"/>
          </a:xfrm>
        </p:spPr>
        <p:txBody>
          <a:bodyPr>
            <a:noAutofit/>
          </a:bodyPr>
          <a:lstStyle/>
          <a:p>
            <a:r>
              <a:rPr lang="en-GB" sz="2800" dirty="0"/>
              <a:t>Setting the </a:t>
            </a:r>
            <a:r>
              <a:rPr lang="en-GB" sz="2800" i="1" dirty="0">
                <a:solidFill>
                  <a:srgbClr val="0070C0"/>
                </a:solidFill>
              </a:rPr>
              <a:t>min-width</a:t>
            </a:r>
            <a:r>
              <a:rPr lang="en-GB" sz="2800" dirty="0"/>
              <a:t> and </a:t>
            </a:r>
            <a:r>
              <a:rPr lang="en-GB" sz="2800" i="1" dirty="0">
                <a:solidFill>
                  <a:srgbClr val="0070C0"/>
                </a:solidFill>
              </a:rPr>
              <a:t>max-width</a:t>
            </a:r>
            <a:r>
              <a:rPr lang="en-GB" sz="2800" dirty="0"/>
              <a:t> CSS property of &lt;body&gt; will help in getting predictable and desirable appearance of page</a:t>
            </a:r>
            <a:endParaRPr lang="en-SG" sz="28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20745" b="16049"/>
          <a:stretch/>
        </p:blipFill>
        <p:spPr bwMode="auto">
          <a:xfrm>
            <a:off x="2564181" y="3724354"/>
            <a:ext cx="490156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525247" y="6563484"/>
            <a:ext cx="5040560" cy="12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4060" y="596864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600px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4780" y="3824476"/>
            <a:ext cx="267893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body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min-width:600px;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7258" y="5057854"/>
            <a:ext cx="2586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Two columns layout remains when browser width less than 600px</a:t>
            </a: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5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Centralize Web Page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112" y="2314041"/>
            <a:ext cx="3898776" cy="1727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body {</a:t>
            </a:r>
          </a:p>
          <a:p>
            <a:pPr marL="0" indent="0">
              <a:buNone/>
            </a:pPr>
            <a:r>
              <a:rPr lang="en-GB" sz="3200" dirty="0"/>
              <a:t>	margin: 0 auto;</a:t>
            </a:r>
          </a:p>
          <a:p>
            <a:pPr marL="0" indent="0">
              <a:buNone/>
            </a:pPr>
            <a:r>
              <a:rPr lang="en-GB" sz="3200" dirty="0"/>
              <a:t>}</a:t>
            </a:r>
            <a:endParaRPr lang="en-SG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25336" y="3429420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321148" y="3386364"/>
            <a:ext cx="916476" cy="1267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5374" y="4725658"/>
            <a:ext cx="195117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top  bottom 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7544" y="4653557"/>
            <a:ext cx="433246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Left   right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(depends on size of browser)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78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04" y="1810512"/>
            <a:ext cx="8229600" cy="399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Browser display of elements in the order they are coded in the Web page document</a:t>
            </a:r>
          </a:p>
          <a:p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8451" r="5619" b="7192"/>
          <a:stretch/>
        </p:blipFill>
        <p:spPr bwMode="auto">
          <a:xfrm>
            <a:off x="2639616" y="2907895"/>
            <a:ext cx="2592288" cy="311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603483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Two div elements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2492" y="2898024"/>
            <a:ext cx="5103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&lt;p&gt;This is the first box&lt;/p&gt;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&lt;p&gt;This is the second box&lt;/p&gt;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&lt;/div&gt;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09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67" y="2084832"/>
            <a:ext cx="8229600" cy="3992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Browser display of elements in the order they are coded in the Web page document</a:t>
            </a:r>
          </a:p>
          <a:p>
            <a:endParaRPr lang="en-SG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17219" r="25483" b="32406"/>
          <a:stretch/>
        </p:blipFill>
        <p:spPr bwMode="auto">
          <a:xfrm>
            <a:off x="2324100" y="3120606"/>
            <a:ext cx="279156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2582" y="603330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Nested div elements</a:t>
            </a: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9652" y="3120606"/>
            <a:ext cx="54002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&lt;p&gt;This is the first box&lt;/p&gt;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&lt;div&gt;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&lt;p&gt;This is the second box&lt;/p&gt;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2260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9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5920" y="1476708"/>
            <a:ext cx="5085080" cy="2851451"/>
          </a:xfrm>
        </p:spPr>
        <p:txBody>
          <a:bodyPr/>
          <a:lstStyle/>
          <a:p>
            <a:r>
              <a:rPr lang="en-US" dirty="0">
                <a:latin typeface="Tw Cen MT Condensed Extra Bold" panose="020B0803020202020204" pitchFamily="34" charset="0"/>
              </a:rPr>
              <a:t>S</a:t>
            </a:r>
            <a:r>
              <a:rPr lang="en-SG" dirty="0" err="1">
                <a:latin typeface="Tw Cen MT Condensed Extra Bold" panose="020B0803020202020204" pitchFamily="34" charset="0"/>
              </a:rPr>
              <a:t>tyling</a:t>
            </a:r>
            <a:r>
              <a:rPr lang="en-SG" dirty="0">
                <a:latin typeface="Tw Cen MT Condensed Extra Bold" panose="020B0803020202020204" pitchFamily="34" charset="0"/>
              </a:rPr>
              <a:t> Lists, tables and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26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Styling a list: List specific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187952"/>
          </a:xfrm>
        </p:spPr>
        <p:txBody>
          <a:bodyPr>
            <a:no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list-style-type</a:t>
            </a:r>
            <a:r>
              <a:rPr lang="en-SG" sz="2400" dirty="0"/>
              <a:t>: Sets the type of bullets to use for the list.</a:t>
            </a:r>
          </a:p>
          <a:p>
            <a:pPr lvl="1"/>
            <a:r>
              <a:rPr lang="en-SG" sz="2000" dirty="0"/>
              <a:t>This can also be achieved by using </a:t>
            </a:r>
            <a:r>
              <a:rPr lang="en-SG" sz="2000" b="1" dirty="0"/>
              <a:t>type</a:t>
            </a:r>
            <a:r>
              <a:rPr lang="en-SG" sz="2000" dirty="0"/>
              <a:t> attribute (html5)</a:t>
            </a:r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r>
              <a:rPr lang="en-SG" sz="2000" dirty="0"/>
              <a:t> </a:t>
            </a:r>
            <a:r>
              <a:rPr lang="en-SG" sz="2000" dirty="0" err="1"/>
              <a:t>ul.main</a:t>
            </a:r>
            <a:r>
              <a:rPr lang="en-SG" sz="2000" dirty="0"/>
              <a:t> {</a:t>
            </a:r>
          </a:p>
          <a:p>
            <a:pPr marL="457200" lvl="1" indent="0">
              <a:buNone/>
            </a:pPr>
            <a:r>
              <a:rPr lang="en-SG" sz="2000" dirty="0"/>
              <a:t>	</a:t>
            </a:r>
            <a:r>
              <a:rPr lang="en-SG" sz="2000" dirty="0" err="1"/>
              <a:t>list-style-type:upper-roman</a:t>
            </a:r>
            <a:r>
              <a:rPr lang="en-SG" sz="2000" dirty="0"/>
              <a:t>;</a:t>
            </a:r>
          </a:p>
          <a:p>
            <a:pPr marL="457200" lvl="1" indent="0">
              <a:buNone/>
            </a:pPr>
            <a:r>
              <a:rPr lang="en-SG" sz="2000" dirty="0"/>
              <a:t>}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b="1" dirty="0">
                <a:solidFill>
                  <a:srgbClr val="C00000"/>
                </a:solidFill>
              </a:rPr>
              <a:t>list-style-position</a:t>
            </a:r>
            <a:r>
              <a:rPr lang="en-SG" sz="2400" dirty="0"/>
              <a:t>: Sets whether the bullets appear inside the list items, or outside them before the start of each item.</a:t>
            </a:r>
          </a:p>
          <a:p>
            <a:r>
              <a:rPr lang="en-SG" sz="2400" b="1" dirty="0">
                <a:solidFill>
                  <a:srgbClr val="C00000"/>
                </a:solidFill>
              </a:rPr>
              <a:t>list-style-image</a:t>
            </a:r>
            <a:r>
              <a:rPr lang="en-SG" sz="2400" dirty="0"/>
              <a:t>: Allows you to use a custom image for the bullet, rather than a simple square or circle.</a:t>
            </a:r>
          </a:p>
        </p:txBody>
      </p:sp>
    </p:spTree>
    <p:extLst>
      <p:ext uri="{BB962C8B-B14F-4D97-AF65-F5344CB8AC3E}">
        <p14:creationId xmlns:p14="http://schemas.microsoft.com/office/powerpoint/2010/main" val="204823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Styling a list: List specific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37810"/>
            <a:ext cx="9720071" cy="4023360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list-style-position</a:t>
            </a:r>
            <a:r>
              <a:rPr lang="en-SG" sz="2400" dirty="0"/>
              <a:t>: specifies if the list-item markers should appear inside or outside the content flow.</a:t>
            </a:r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t="53794" r="32266" b="8981"/>
          <a:stretch/>
        </p:blipFill>
        <p:spPr bwMode="auto">
          <a:xfrm>
            <a:off x="2076558" y="3258270"/>
            <a:ext cx="2742109" cy="18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38405" y="5164210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prstClr val="black"/>
                </a:solidFill>
                <a:latin typeface="Arial Narrow" pitchFamily="34" charset="0"/>
              </a:rPr>
              <a:t>Source : w3schools.com</a:t>
            </a:r>
            <a:endParaRPr lang="en-SG" sz="1050" dirty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t="32217" r="33161" b="52608"/>
          <a:stretch/>
        </p:blipFill>
        <p:spPr bwMode="auto">
          <a:xfrm>
            <a:off x="5103798" y="3635370"/>
            <a:ext cx="4030178" cy="1228241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3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Styling a list: List specific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list-style-image</a:t>
            </a:r>
            <a:r>
              <a:rPr lang="en-SG" sz="2400" dirty="0"/>
              <a:t>: specifies image bullets</a:t>
            </a:r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05883" y="2020133"/>
            <a:ext cx="4538316" cy="4555093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&lt;html&gt;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&lt;head&gt;&lt;title&gt;The Image List Marker&lt;/title&gt;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&lt;style type="text/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list-style-image: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url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('images/sponge.gif')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&lt;/style&gt;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&lt;/head&gt;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&lt;body&gt;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&lt;p&gt;Which type of the fruits do you like the best ?&lt;/p&gt;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&gt;Apple&lt;/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&lt;li&gt;Orange&lt;/li&gt;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&lt;li&gt;Banana&lt;/li&gt;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&lt;/body&gt;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&lt;/html&gt;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3332" t="33584" r="35843" b="19750"/>
          <a:stretch/>
        </p:blipFill>
        <p:spPr bwMode="auto">
          <a:xfrm>
            <a:off x="1255509" y="3039061"/>
            <a:ext cx="3639410" cy="197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2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SG" b="0" dirty="0">
                <a:solidFill>
                  <a:prstClr val="black"/>
                </a:solidFill>
                <a:effectLst/>
                <a:latin typeface="Calibri Light" panose="020F0302020204030204"/>
              </a:rPr>
              <a:t>Styling a Table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Border of table</a:t>
            </a:r>
          </a:p>
          <a:p>
            <a:pPr lvl="1"/>
            <a:r>
              <a:rPr lang="en-GB" sz="2800" b="1" dirty="0">
                <a:solidFill>
                  <a:srgbClr val="C00000"/>
                </a:solidFill>
              </a:rPr>
              <a:t>border-collapse</a:t>
            </a:r>
          </a:p>
          <a:p>
            <a:pPr lvl="2"/>
            <a:r>
              <a:rPr lang="en-GB" sz="1800" dirty="0"/>
              <a:t>value: </a:t>
            </a:r>
            <a:r>
              <a:rPr lang="en-GB" sz="2800" b="1" dirty="0">
                <a:solidFill>
                  <a:srgbClr val="C00000"/>
                </a:solidFill>
              </a:rPr>
              <a:t>collapse </a:t>
            </a:r>
            <a:r>
              <a:rPr lang="en-GB" sz="2800" b="1" dirty="0"/>
              <a:t>,</a:t>
            </a:r>
            <a:r>
              <a:rPr lang="en-GB" sz="2800" b="1" dirty="0">
                <a:solidFill>
                  <a:srgbClr val="C00000"/>
                </a:solidFill>
              </a:rPr>
              <a:t> separate</a:t>
            </a:r>
            <a:r>
              <a:rPr lang="en-GB" sz="2800" dirty="0"/>
              <a:t> (default)</a:t>
            </a:r>
          </a:p>
          <a:p>
            <a:pPr marL="342900" lvl="2" indent="-342900"/>
            <a:r>
              <a:rPr lang="en-GB" sz="2800" dirty="0"/>
              <a:t>Table, row(</a:t>
            </a:r>
            <a:r>
              <a:rPr lang="en-GB" sz="2800" dirty="0" err="1"/>
              <a:t>tr</a:t>
            </a:r>
            <a:r>
              <a:rPr lang="en-GB" sz="2800" dirty="0"/>
              <a:t>), cell(</a:t>
            </a:r>
            <a:r>
              <a:rPr lang="en-GB" sz="2800" dirty="0" err="1"/>
              <a:t>td,th</a:t>
            </a:r>
            <a:r>
              <a:rPr lang="en-GB" sz="2800" dirty="0"/>
              <a:t>) can be given width and height</a:t>
            </a:r>
          </a:p>
          <a:p>
            <a:pPr marL="342900" lvl="2" indent="-342900"/>
            <a:r>
              <a:rPr lang="en-GB" sz="2800" dirty="0"/>
              <a:t>Alignment of text inside cell</a:t>
            </a:r>
          </a:p>
          <a:p>
            <a:pPr marL="800100" lvl="3" indent="-342900"/>
            <a:r>
              <a:rPr lang="en-GB" sz="2400" dirty="0"/>
              <a:t>vertical-align</a:t>
            </a:r>
          </a:p>
          <a:p>
            <a:pPr marL="800100" lvl="3" indent="-342900"/>
            <a:r>
              <a:rPr lang="en-GB" sz="2400" dirty="0"/>
              <a:t>text-align</a:t>
            </a:r>
          </a:p>
          <a:p>
            <a:pPr marL="342900" lvl="2" indent="-342900"/>
            <a:r>
              <a:rPr lang="en-GB" sz="2800" dirty="0"/>
              <a:t>Text in cell can be styled with all font/text properties</a:t>
            </a:r>
          </a:p>
          <a:p>
            <a:pPr lvl="2"/>
            <a:endParaRPr lang="en-SG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4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66650" y="834765"/>
            <a:ext cx="10414043" cy="1143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SG" b="0" dirty="0">
                <a:solidFill>
                  <a:prstClr val="black"/>
                </a:solidFill>
                <a:effectLst/>
                <a:latin typeface="Calibri Light" panose="020F0302020204030204"/>
              </a:rPr>
              <a:t>Styling a Table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940" y="2060847"/>
            <a:ext cx="446744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 table { border-collapse: collapse;  }</a:t>
            </a:r>
          </a:p>
          <a:p>
            <a:r>
              <a:rPr lang="en-SG" dirty="0"/>
              <a:t>  </a:t>
            </a:r>
            <a:r>
              <a:rPr lang="en-SG" dirty="0" err="1"/>
              <a:t>tr</a:t>
            </a:r>
            <a:r>
              <a:rPr lang="en-SG" dirty="0"/>
              <a:t> { border-bottom: solid 2px }</a:t>
            </a:r>
          </a:p>
          <a:p>
            <a:r>
              <a:rPr lang="en-SG" dirty="0"/>
              <a:t>  </a:t>
            </a:r>
            <a:r>
              <a:rPr lang="en-SG" dirty="0" err="1"/>
              <a:t>colgroup</a:t>
            </a:r>
            <a:r>
              <a:rPr lang="en-SG" dirty="0"/>
              <a:t> { border-right: solid thick }</a:t>
            </a:r>
          </a:p>
          <a:p>
            <a:r>
              <a:rPr lang="en-SG" dirty="0"/>
              <a:t>  </a:t>
            </a:r>
            <a:r>
              <a:rPr lang="en-SG" dirty="0" err="1"/>
              <a:t>tbody</a:t>
            </a:r>
            <a:r>
              <a:rPr lang="en-SG" dirty="0"/>
              <a:t> { </a:t>
            </a:r>
            <a:r>
              <a:rPr lang="en-SG" dirty="0" err="1"/>
              <a:t>border-bottom:solid</a:t>
            </a:r>
            <a:r>
              <a:rPr lang="en-SG" dirty="0"/>
              <a:t> thick }</a:t>
            </a:r>
          </a:p>
          <a:p>
            <a:r>
              <a:rPr lang="en-SG" dirty="0"/>
              <a:t>  </a:t>
            </a:r>
            <a:r>
              <a:rPr lang="en-SG" dirty="0" err="1"/>
              <a:t>colgroup.red</a:t>
            </a:r>
            <a:r>
              <a:rPr lang="en-SG" dirty="0"/>
              <a:t> {</a:t>
            </a:r>
            <a:r>
              <a:rPr lang="en-SG" dirty="0" err="1"/>
              <a:t>background-color:red</a:t>
            </a:r>
            <a:r>
              <a:rPr lang="en-SG" dirty="0"/>
              <a:t>; }</a:t>
            </a:r>
          </a:p>
          <a:p>
            <a:r>
              <a:rPr lang="en-SG" dirty="0"/>
              <a:t>  </a:t>
            </a:r>
            <a:r>
              <a:rPr lang="en-SG" dirty="0" err="1"/>
              <a:t>thead</a:t>
            </a:r>
            <a:r>
              <a:rPr lang="en-SG" dirty="0"/>
              <a:t> { </a:t>
            </a:r>
            <a:r>
              <a:rPr lang="en-SG" dirty="0" err="1"/>
              <a:t>background-color:white</a:t>
            </a:r>
            <a:r>
              <a:rPr lang="en-SG" dirty="0"/>
              <a:t>; </a:t>
            </a:r>
            <a:r>
              <a:rPr lang="en-SG" dirty="0" err="1"/>
              <a:t>color:black</a:t>
            </a:r>
            <a:r>
              <a:rPr lang="en-SG" dirty="0"/>
              <a:t>}</a:t>
            </a:r>
          </a:p>
          <a:p>
            <a:r>
              <a:rPr lang="en-SG" dirty="0"/>
              <a:t>  </a:t>
            </a:r>
            <a:r>
              <a:rPr lang="en-SG" dirty="0" err="1"/>
              <a:t>tbody</a:t>
            </a:r>
            <a:r>
              <a:rPr lang="en-SG" dirty="0"/>
              <a:t> </a:t>
            </a:r>
            <a:r>
              <a:rPr lang="en-SG" dirty="0" err="1"/>
              <a:t>td:nth-child</a:t>
            </a:r>
            <a:r>
              <a:rPr lang="en-SG" dirty="0"/>
              <a:t>(2) {</a:t>
            </a:r>
          </a:p>
          <a:p>
            <a:r>
              <a:rPr lang="en-SG" dirty="0"/>
              <a:t>	</a:t>
            </a:r>
            <a:r>
              <a:rPr lang="en-SG" dirty="0" err="1"/>
              <a:t>color:white</a:t>
            </a:r>
            <a:r>
              <a:rPr lang="en-SG" dirty="0"/>
              <a:t>;</a:t>
            </a:r>
          </a:p>
          <a:p>
            <a:r>
              <a:rPr lang="en-SG" dirty="0"/>
              <a:t>  }</a:t>
            </a:r>
          </a:p>
          <a:p>
            <a:r>
              <a:rPr lang="en-GB" dirty="0"/>
              <a:t>  td { </a:t>
            </a:r>
            <a:r>
              <a:rPr lang="en-GB" dirty="0" err="1"/>
              <a:t>text-align:center</a:t>
            </a:r>
            <a:r>
              <a:rPr lang="en-GB" dirty="0"/>
              <a:t> }</a:t>
            </a:r>
            <a:endParaRPr lang="en-SG" dirty="0"/>
          </a:p>
          <a:p>
            <a:r>
              <a:rPr lang="en-SG" dirty="0"/>
              <a:t>  caption {</a:t>
            </a:r>
          </a:p>
          <a:p>
            <a:r>
              <a:rPr lang="en-SG" dirty="0"/>
              <a:t>	</a:t>
            </a:r>
            <a:r>
              <a:rPr lang="en-SG" dirty="0" err="1"/>
              <a:t>caption-side:bottom</a:t>
            </a:r>
            <a:r>
              <a:rPr lang="en-SG" dirty="0"/>
              <a:t>;</a:t>
            </a:r>
          </a:p>
          <a:p>
            <a:r>
              <a:rPr lang="en-SG" dirty="0"/>
              <a:t>	</a:t>
            </a:r>
            <a:r>
              <a:rPr lang="en-SG" dirty="0" err="1"/>
              <a:t>font-style:italic</a:t>
            </a:r>
            <a:r>
              <a:rPr lang="en-SG" dirty="0"/>
              <a:t>;</a:t>
            </a:r>
          </a:p>
          <a:p>
            <a:r>
              <a:rPr lang="en-SG" dirty="0"/>
              <a:t>	font-size:0.8em;</a:t>
            </a:r>
          </a:p>
          <a:p>
            <a:r>
              <a:rPr lang="en-SG" dirty="0"/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8208" y="623731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2" action="ppaction://hlinkfile"/>
              </a:rPr>
              <a:t>Example</a:t>
            </a:r>
            <a:r>
              <a:rPr lang="en-GB" dirty="0">
                <a:solidFill>
                  <a:prstClr val="black"/>
                </a:solidFill>
              </a:rPr>
              <a:t>:</a:t>
            </a:r>
            <a:endParaRPr lang="en-SG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4" r="62227" b="57282"/>
          <a:stretch/>
        </p:blipFill>
        <p:spPr bwMode="auto">
          <a:xfrm>
            <a:off x="6092901" y="2442754"/>
            <a:ext cx="5585529" cy="278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63109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Box Model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en-US" dirty="0"/>
              <a:t>To control the layout of a web page, you need to understand the box model.</a:t>
            </a:r>
          </a:p>
          <a:p>
            <a:r>
              <a:rPr lang="en-SG" altLang="en-US" dirty="0"/>
              <a:t>For display purposes, every element in a web page is considered to be a rectangular box.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663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2060848"/>
            <a:ext cx="807297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  table { border-collapse: collapse; border: solid thick; }</a:t>
            </a:r>
          </a:p>
          <a:p>
            <a:r>
              <a:rPr lang="en-SG" dirty="0"/>
              <a:t>  </a:t>
            </a:r>
            <a:r>
              <a:rPr lang="en-SG" dirty="0" err="1"/>
              <a:t>colgroup</a:t>
            </a:r>
            <a:r>
              <a:rPr lang="en-SG" dirty="0"/>
              <a:t>, </a:t>
            </a:r>
            <a:r>
              <a:rPr lang="en-SG" dirty="0" err="1"/>
              <a:t>tbody</a:t>
            </a:r>
            <a:r>
              <a:rPr lang="en-SG" dirty="0"/>
              <a:t> { border: solid medium; }</a:t>
            </a:r>
          </a:p>
          <a:p>
            <a:r>
              <a:rPr lang="en-SG" dirty="0"/>
              <a:t>  td { border: solid thin; height: 1.4em; width: 1.4em; text-align: </a:t>
            </a:r>
            <a:r>
              <a:rPr lang="en-SG" dirty="0" err="1"/>
              <a:t>center</a:t>
            </a:r>
            <a:r>
              <a:rPr lang="en-SG" dirty="0"/>
              <a:t>; padding: 0;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 r="79682" b="52919"/>
          <a:stretch/>
        </p:blipFill>
        <p:spPr bwMode="auto">
          <a:xfrm>
            <a:off x="4645421" y="3212977"/>
            <a:ext cx="2477193" cy="269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80344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SG" b="0" dirty="0">
                <a:solidFill>
                  <a:prstClr val="black"/>
                </a:solidFill>
                <a:effectLst/>
                <a:latin typeface="Calibri Light" panose="020F0302020204030204"/>
              </a:rPr>
              <a:t>Styling a Table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79123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35" y="2127699"/>
            <a:ext cx="8229600" cy="3992563"/>
          </a:xfrm>
        </p:spPr>
        <p:txBody>
          <a:bodyPr/>
          <a:lstStyle/>
          <a:p>
            <a:r>
              <a:rPr lang="en-GB" sz="2800" dirty="0"/>
              <a:t>By default, a table does not have a border</a:t>
            </a:r>
          </a:p>
          <a:p>
            <a:r>
              <a:rPr lang="en-GB" sz="2800" dirty="0"/>
              <a:t>To can use </a:t>
            </a:r>
            <a:r>
              <a:rPr lang="en-GB" sz="2800" dirty="0">
                <a:solidFill>
                  <a:srgbClr val="0000FF"/>
                </a:solidFill>
              </a:rPr>
              <a:t>border</a:t>
            </a:r>
            <a:r>
              <a:rPr lang="en-GB" sz="2800" dirty="0"/>
              <a:t> properties to set the </a:t>
            </a:r>
            <a:r>
              <a:rPr lang="en-GB" sz="2800" i="1" dirty="0"/>
              <a:t>width, </a:t>
            </a:r>
            <a:r>
              <a:rPr lang="en-GB" sz="2800" i="1" dirty="0" err="1"/>
              <a:t>color</a:t>
            </a:r>
            <a:r>
              <a:rPr lang="en-GB" sz="2800" i="1" dirty="0"/>
              <a:t> and style</a:t>
            </a:r>
            <a:r>
              <a:rPr lang="en-GB" sz="2800" dirty="0"/>
              <a:t> of the table border</a:t>
            </a:r>
          </a:p>
          <a:p>
            <a:r>
              <a:rPr lang="en-GB" sz="2800" dirty="0"/>
              <a:t>Example:</a:t>
            </a:r>
            <a:br>
              <a:rPr lang="en-GB" dirty="0"/>
            </a:br>
            <a:br>
              <a:rPr lang="en-GB" dirty="0"/>
            </a:b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26306" r="17282" b="10509"/>
          <a:stretch/>
        </p:blipFill>
        <p:spPr bwMode="auto">
          <a:xfrm>
            <a:off x="7317565" y="4206400"/>
            <a:ext cx="2636875" cy="191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31275" r="50754" b="57508"/>
          <a:stretch/>
        </p:blipFill>
        <p:spPr bwMode="auto">
          <a:xfrm>
            <a:off x="2567608" y="4889988"/>
            <a:ext cx="3072810" cy="659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640418" y="4725144"/>
            <a:ext cx="1736034" cy="33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29334" y="4889987"/>
            <a:ext cx="2147119" cy="33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31904" y="5549207"/>
            <a:ext cx="2144548" cy="48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022035" y="75167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SG" b="0" dirty="0">
                <a:solidFill>
                  <a:prstClr val="black"/>
                </a:solidFill>
                <a:effectLst/>
                <a:latin typeface="Calibri Light" panose="020F0302020204030204"/>
              </a:rPr>
              <a:t>Styling a Table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632" y="2191883"/>
            <a:ext cx="9720071" cy="4023360"/>
          </a:xfrm>
        </p:spPr>
        <p:txBody>
          <a:bodyPr/>
          <a:lstStyle/>
          <a:p>
            <a:r>
              <a:rPr lang="en-GB" sz="2800" dirty="0"/>
              <a:t>By default, most browsers add space between borders of the neighbouring table cells and the outside border</a:t>
            </a:r>
          </a:p>
          <a:p>
            <a:r>
              <a:rPr lang="en-GB" sz="2800" dirty="0"/>
              <a:t>You can use </a:t>
            </a:r>
            <a:r>
              <a:rPr lang="en-GB" sz="2800" dirty="0">
                <a:solidFill>
                  <a:srgbClr val="0000FF"/>
                </a:solidFill>
              </a:rPr>
              <a:t>border-collapse</a:t>
            </a:r>
            <a:r>
              <a:rPr lang="en-GB" sz="2800" dirty="0"/>
              <a:t> property to </a:t>
            </a:r>
            <a:r>
              <a:rPr lang="en-GB" sz="2800" i="1" dirty="0"/>
              <a:t>remove the space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2400" dirty="0">
                <a:solidFill>
                  <a:srgbClr val="0000FF"/>
                </a:solidFill>
              </a:rPr>
              <a:t>table</a:t>
            </a:r>
            <a:r>
              <a:rPr lang="en-GB" sz="2400" dirty="0"/>
              <a:t> {</a:t>
            </a:r>
            <a:r>
              <a:rPr lang="en-GB" sz="2400" dirty="0">
                <a:solidFill>
                  <a:srgbClr val="0000FF"/>
                </a:solidFill>
              </a:rPr>
              <a:t>border-collapse</a:t>
            </a:r>
            <a:r>
              <a:rPr lang="en-GB" sz="2400" dirty="0"/>
              <a:t> : </a:t>
            </a:r>
            <a:r>
              <a:rPr lang="en-GB" sz="2400" dirty="0">
                <a:solidFill>
                  <a:srgbClr val="C00000"/>
                </a:solidFill>
              </a:rPr>
              <a:t>collapse</a:t>
            </a:r>
            <a:r>
              <a:rPr lang="en-GB" sz="2400" dirty="0"/>
              <a:t>;}</a:t>
            </a:r>
            <a:br>
              <a:rPr lang="en-GB" dirty="0"/>
            </a:br>
            <a:br>
              <a:rPr lang="en-GB" dirty="0"/>
            </a:b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26306" r="29471" b="33677"/>
          <a:stretch/>
        </p:blipFill>
        <p:spPr bwMode="auto">
          <a:xfrm>
            <a:off x="2192855" y="4647780"/>
            <a:ext cx="2232837" cy="121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25252" r="22735" b="37374"/>
          <a:stretch/>
        </p:blipFill>
        <p:spPr bwMode="auto">
          <a:xfrm>
            <a:off x="5919575" y="4647780"/>
            <a:ext cx="2456120" cy="113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425692" y="5213796"/>
            <a:ext cx="1367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897632" y="74539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SG" b="0" dirty="0">
                <a:solidFill>
                  <a:prstClr val="black"/>
                </a:solidFill>
                <a:effectLst/>
                <a:latin typeface="Calibri Light" panose="020F0302020204030204"/>
              </a:rPr>
              <a:t>Styling a Table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2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>
                <a:solidFill>
                  <a:prstClr val="black"/>
                </a:solidFill>
                <a:latin typeface="Calibri Light" panose="020F0302020204030204"/>
              </a:rPr>
              <a:t>Styling a form</a:t>
            </a:r>
            <a:endParaRPr lang="en-US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2817"/>
            <a:ext cx="8229600" cy="4353347"/>
          </a:xfrm>
        </p:spPr>
        <p:txBody>
          <a:bodyPr/>
          <a:lstStyle/>
          <a:p>
            <a:r>
              <a:rPr lang="en-GB" dirty="0"/>
              <a:t>Styling </a:t>
            </a:r>
            <a:r>
              <a:rPr lang="en-GB" dirty="0" err="1"/>
              <a:t>fieldset</a:t>
            </a:r>
            <a:r>
              <a:rPr lang="en-GB" dirty="0"/>
              <a:t> and label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2514600"/>
            <a:ext cx="39352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4600" y="2438401"/>
            <a:ext cx="38862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padding: 1em;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font-size:80%;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family:sans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label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width:25%;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margin-right:0.5em;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padding-top:0.2em;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text-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align:right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weight:bold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4193" y="6453336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70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>
                <a:solidFill>
                  <a:prstClr val="black"/>
                </a:solidFill>
                <a:latin typeface="Calibri Light" panose="020F0302020204030204"/>
              </a:rPr>
              <a:t>Styling a form</a:t>
            </a:r>
            <a:endParaRPr lang="en-US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0523"/>
            <a:ext cx="8229600" cy="4353347"/>
          </a:xfrm>
        </p:spPr>
        <p:txBody>
          <a:bodyPr/>
          <a:lstStyle/>
          <a:p>
            <a:r>
              <a:rPr lang="en-GB" dirty="0"/>
              <a:t>Styling </a:t>
            </a:r>
            <a:r>
              <a:rPr lang="en-GB" dirty="0" err="1"/>
              <a:t>fieldset</a:t>
            </a:r>
            <a:r>
              <a:rPr lang="en-GB" dirty="0"/>
              <a:t> and label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8542" y="2583662"/>
            <a:ext cx="6539827" cy="3570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legend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background-color:rgb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(233,69,0);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color:white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padding:3px 0px;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text-indent:5px;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width:100%;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input {</a:t>
            </a:r>
          </a:p>
          <a:p>
            <a:pPr defTabSz="360363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display:block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363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363"/>
            <a:r>
              <a:rPr lang="en-US" sz="1600" dirty="0">
                <a:latin typeface="Courier New" pitchFamily="49" charset="0"/>
                <a:cs typeface="Courier New" pitchFamily="49" charset="0"/>
              </a:rPr>
              <a:t>	font-size:0.9em;</a:t>
            </a:r>
          </a:p>
          <a:p>
            <a:pPr defTabSz="360363"/>
            <a:r>
              <a:rPr lang="en-US" sz="1600" dirty="0">
                <a:latin typeface="Courier New" pitchFamily="49" charset="0"/>
                <a:cs typeface="Courier New" pitchFamily="49" charset="0"/>
              </a:rPr>
              <a:t>	margin:7px 0px;</a:t>
            </a:r>
          </a:p>
          <a:p>
            <a:pPr defTabSz="360363"/>
            <a:r>
              <a:rPr lang="en-US" sz="1600" dirty="0">
                <a:latin typeface="Courier New" pitchFamily="49" charset="0"/>
                <a:cs typeface="Courier New" pitchFamily="49" charset="0"/>
              </a:rPr>
              <a:t>	width:50%;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4193" y="6268670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20158" r="2134" b="33382"/>
          <a:stretch/>
        </p:blipFill>
        <p:spPr bwMode="auto">
          <a:xfrm>
            <a:off x="6379543" y="3509634"/>
            <a:ext cx="3571602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23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162"/>
            <a:ext cx="10972800" cy="1143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>
                <a:solidFill>
                  <a:prstClr val="black"/>
                </a:solidFill>
                <a:latin typeface="Calibri Light" panose="020F0302020204030204"/>
              </a:rPr>
              <a:t>Styling a form</a:t>
            </a:r>
            <a:endParaRPr lang="en-US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2463"/>
            <a:ext cx="9720071" cy="4023360"/>
          </a:xfrm>
        </p:spPr>
        <p:txBody>
          <a:bodyPr>
            <a:normAutofit/>
          </a:bodyPr>
          <a:lstStyle/>
          <a:p>
            <a:r>
              <a:rPr lang="en-GB" sz="2400" dirty="0"/>
              <a:t>Change background </a:t>
            </a:r>
            <a:r>
              <a:rPr lang="en-GB" sz="2400" dirty="0" err="1"/>
              <a:t>color</a:t>
            </a:r>
            <a:r>
              <a:rPr lang="en-GB" sz="2400" dirty="0"/>
              <a:t> of a focus field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713837"/>
            <a:ext cx="3886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input:focus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background-color:cyan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30150" r="68588" b="62890"/>
          <a:stretch/>
        </p:blipFill>
        <p:spPr bwMode="auto">
          <a:xfrm>
            <a:off x="2134112" y="2743201"/>
            <a:ext cx="2428056" cy="47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t="30143" r="67743" b="61900"/>
          <a:stretch/>
        </p:blipFill>
        <p:spPr bwMode="auto">
          <a:xfrm>
            <a:off x="2144200" y="3838707"/>
            <a:ext cx="2546043" cy="60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43873" y="4500981"/>
            <a:ext cx="5266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You may set a particular field be focused by</a:t>
            </a:r>
          </a:p>
          <a:p>
            <a:r>
              <a:rPr lang="en-SG" dirty="0"/>
              <a:t>Adding an autofocus attribute to the field.</a:t>
            </a:r>
          </a:p>
          <a:p>
            <a:r>
              <a:rPr lang="en-SG" dirty="0"/>
              <a:t>e.g. &lt;input type=“text” autofocus="autofocus“/&gt;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295800" y="3314002"/>
            <a:ext cx="2028800" cy="800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7221" y="6021288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 action="ppaction://hlinkfile"/>
              </a:rPr>
              <a:t>More to 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65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5920" y="1476708"/>
            <a:ext cx="5085080" cy="2851451"/>
          </a:xfrm>
        </p:spPr>
        <p:txBody>
          <a:bodyPr/>
          <a:lstStyle/>
          <a:p>
            <a:r>
              <a:rPr lang="en-US" dirty="0">
                <a:latin typeface="Tw Cen MT Condensed Extra Bold" panose="020B0803020202020204" pitchFamily="34" charset="0"/>
              </a:rPr>
              <a:t>DISPLAY &amp; Visibility PROPERTIES</a:t>
            </a:r>
            <a:endParaRPr lang="en-SG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211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Recap : </a:t>
            </a:r>
          </a:p>
          <a:p>
            <a:r>
              <a:rPr lang="en-US" sz="2800" dirty="0"/>
              <a:t>Inline element:</a:t>
            </a:r>
          </a:p>
          <a:p>
            <a:pPr lvl="1"/>
            <a:r>
              <a:rPr lang="en-US" sz="2400" dirty="0"/>
              <a:t>By default, inline element does not start on a new line</a:t>
            </a:r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1800" dirty="0"/>
              <a:t>&lt;span&gt;, &lt;</a:t>
            </a:r>
            <a:r>
              <a:rPr lang="en-US" sz="1800" dirty="0" err="1"/>
              <a:t>img</a:t>
            </a:r>
            <a:r>
              <a:rPr lang="en-US" sz="1800" dirty="0"/>
              <a:t>&gt;, &lt;a&gt;</a:t>
            </a:r>
          </a:p>
          <a:p>
            <a:r>
              <a:rPr lang="en-US" sz="2800" dirty="0"/>
              <a:t>Block element:</a:t>
            </a:r>
          </a:p>
          <a:p>
            <a:pPr lvl="1"/>
            <a:r>
              <a:rPr lang="en-US" sz="2400" dirty="0"/>
              <a:t>By default, block element starts on a new line</a:t>
            </a:r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1800" dirty="0"/>
              <a:t>&lt;p&gt;, &lt;h1&gt;,&lt;table&gt;,&lt;</a:t>
            </a:r>
            <a:r>
              <a:rPr lang="en-US" sz="1800" dirty="0" err="1"/>
              <a:t>ul</a:t>
            </a:r>
            <a:r>
              <a:rPr lang="en-US" sz="1800" dirty="0"/>
              <a:t>&gt;,&lt;li&gt;</a:t>
            </a:r>
          </a:p>
          <a:p>
            <a:pPr marL="0" indent="0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2444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display:none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altLang="en-US" sz="2000" dirty="0">
                <a:cs typeface="Arial" pitchFamily="34" charset="0"/>
              </a:rPr>
              <a:t>The element will not be displayed.</a:t>
            </a:r>
            <a:br>
              <a:rPr lang="en-US" altLang="en-US" sz="2000" dirty="0">
                <a:cs typeface="Arial" pitchFamily="34" charset="0"/>
              </a:rPr>
            </a:br>
            <a:endParaRPr lang="en-US" altLang="en-US" sz="1400" dirty="0">
              <a:cs typeface="Arial" pitchFamily="34" charset="0"/>
            </a:endParaRPr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display:block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altLang="en-US" sz="2000" dirty="0">
                <a:cs typeface="Arial" pitchFamily="34" charset="0"/>
              </a:rPr>
              <a:t>The element is rendered as a block element even if it is actually an inline element</a:t>
            </a:r>
            <a:br>
              <a:rPr lang="en-US" altLang="en-US" sz="2000" dirty="0">
                <a:cs typeface="Arial" pitchFamily="34" charset="0"/>
              </a:rPr>
            </a:br>
            <a:endParaRPr lang="en-US" altLang="en-US" sz="1400" dirty="0">
              <a:cs typeface="Arial" pitchFamily="34" charset="0"/>
            </a:endParaRPr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display:inline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sz="2000" dirty="0">
                <a:cs typeface="Arial" pitchFamily="34" charset="0"/>
              </a:rPr>
              <a:t>The element will be rendered as an inline element even if it is actually a block element</a:t>
            </a:r>
          </a:p>
          <a:p>
            <a:pPr marL="0" indent="0">
              <a:buNone/>
            </a:pPr>
            <a:endParaRPr lang="en-US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35033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90" t="37740" r="28677" b="36219"/>
          <a:stretch/>
        </p:blipFill>
        <p:spPr>
          <a:xfrm>
            <a:off x="1591456" y="1844825"/>
            <a:ext cx="9009088" cy="25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Box Model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2064459"/>
            <a:ext cx="9720071" cy="402336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GB" sz="2400" dirty="0"/>
              <a:t>To control the </a:t>
            </a:r>
            <a:r>
              <a:rPr lang="en-GB" sz="2400" dirty="0">
                <a:solidFill>
                  <a:srgbClr val="FF0000"/>
                </a:solidFill>
              </a:rPr>
              <a:t>size of the element</a:t>
            </a:r>
            <a:r>
              <a:rPr lang="en-GB" sz="2400" dirty="0"/>
              <a:t>, use the </a:t>
            </a:r>
            <a:r>
              <a:rPr lang="en-GB" sz="2400" dirty="0">
                <a:solidFill>
                  <a:srgbClr val="0000FF"/>
                </a:solidFill>
              </a:rPr>
              <a:t>height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width</a:t>
            </a:r>
            <a:r>
              <a:rPr lang="en-GB" sz="2400" dirty="0"/>
              <a:t> properties</a:t>
            </a:r>
          </a:p>
          <a:p>
            <a:r>
              <a:rPr lang="en-GB" sz="2400" dirty="0"/>
              <a:t>You can set the width of padding, border and margin using </a:t>
            </a:r>
            <a:r>
              <a:rPr lang="en-GB" sz="2400" dirty="0">
                <a:solidFill>
                  <a:srgbClr val="0000FF"/>
                </a:solidFill>
              </a:rPr>
              <a:t>CSS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SG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87688" y="1879793"/>
            <a:ext cx="5904657" cy="2751170"/>
            <a:chOff x="1763687" y="1556792"/>
            <a:chExt cx="5676209" cy="2751170"/>
          </a:xfrm>
        </p:grpSpPr>
        <p:grpSp>
          <p:nvGrpSpPr>
            <p:cNvPr id="7" name="Group 6"/>
            <p:cNvGrpSpPr/>
            <p:nvPr/>
          </p:nvGrpSpPr>
          <p:grpSpPr>
            <a:xfrm>
              <a:off x="2988139" y="1951141"/>
              <a:ext cx="3168000" cy="1804199"/>
              <a:chOff x="2988140" y="2449623"/>
              <a:chExt cx="3168000" cy="180419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988140" y="2525822"/>
                <a:ext cx="3168000" cy="172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90503" y="2449623"/>
                <a:ext cx="917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margin</a:t>
                </a:r>
                <a:endParaRPr lang="en-SG" sz="14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04127" y="2245516"/>
              <a:ext cx="2736024" cy="1330253"/>
              <a:chOff x="3204128" y="2743998"/>
              <a:chExt cx="2736024" cy="13302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04128" y="2743998"/>
                <a:ext cx="2736024" cy="13302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00702" y="2743998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border</a:t>
                </a:r>
                <a:endParaRPr lang="en-SG" sz="14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19871" y="2490965"/>
              <a:ext cx="2304256" cy="871601"/>
              <a:chOff x="3419872" y="2989447"/>
              <a:chExt cx="2304256" cy="87160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19872" y="2996952"/>
                <a:ext cx="2304256" cy="8640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5956" y="2989447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padding</a:t>
                </a:r>
                <a:endParaRPr lang="en-SG" sz="1400" b="1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689478" y="2765749"/>
              <a:ext cx="1800200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element</a:t>
              </a:r>
              <a:endParaRPr lang="en-SG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3" y="1556792"/>
              <a:ext cx="113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rgbClr val="C00000"/>
                  </a:solidFill>
                </a:rPr>
                <a:t>top</a:t>
              </a:r>
              <a:endParaRPr lang="en-SG" b="1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1" y="2706674"/>
              <a:ext cx="113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rgbClr val="C00000"/>
                  </a:solidFill>
                </a:rPr>
                <a:t>right</a:t>
              </a:r>
              <a:endParaRPr lang="en-SG" b="1" i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6892" y="3938630"/>
              <a:ext cx="113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rgbClr val="C00000"/>
                  </a:solidFill>
                </a:rPr>
                <a:t>bottom</a:t>
              </a:r>
              <a:endParaRPr lang="en-SG" b="1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63687" y="2638723"/>
              <a:ext cx="113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rgbClr val="C00000"/>
                  </a:solidFill>
                </a:rPr>
                <a:t>left</a:t>
              </a:r>
              <a:endParaRPr lang="en-SG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97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25685" r="24795" b="35936"/>
          <a:stretch/>
        </p:blipFill>
        <p:spPr bwMode="auto">
          <a:xfrm>
            <a:off x="2635425" y="2165756"/>
            <a:ext cx="2436483" cy="1456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315524" y="1632030"/>
            <a:ext cx="5276276" cy="2154509"/>
            <a:chOff x="3867724" y="1098629"/>
            <a:chExt cx="5276276" cy="2154509"/>
          </a:xfrm>
        </p:grpSpPr>
        <p:sp>
          <p:nvSpPr>
            <p:cNvPr id="6" name="TextBox 5"/>
            <p:cNvSpPr txBox="1"/>
            <p:nvPr/>
          </p:nvSpPr>
          <p:spPr>
            <a:xfrm>
              <a:off x="5894606" y="1098629"/>
              <a:ext cx="171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html</a:t>
              </a:r>
              <a:endParaRPr lang="en-SG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4" t="51504" r="54364" b="27043"/>
            <a:stretch/>
          </p:blipFill>
          <p:spPr bwMode="auto">
            <a:xfrm>
              <a:off x="3867724" y="1467961"/>
              <a:ext cx="5276276" cy="17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t="37952" r="63092" b="45744"/>
          <a:stretch/>
        </p:blipFill>
        <p:spPr bwMode="auto">
          <a:xfrm>
            <a:off x="6474901" y="4463511"/>
            <a:ext cx="3451412" cy="135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25159" r="12673" b="60759"/>
          <a:stretch/>
        </p:blipFill>
        <p:spPr bwMode="auto">
          <a:xfrm>
            <a:off x="2347392" y="4562932"/>
            <a:ext cx="3686184" cy="578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visibility property hides the element and </a:t>
            </a:r>
            <a:r>
              <a:rPr lang="en-US" sz="2400" dirty="0">
                <a:solidFill>
                  <a:srgbClr val="0000FF"/>
                </a:solidFill>
              </a:rPr>
              <a:t>leaves a space</a:t>
            </a:r>
            <a:r>
              <a:rPr lang="en-US" sz="2400" dirty="0"/>
              <a:t> where the element should have been</a:t>
            </a:r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visibility:hidden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sz="2000" dirty="0">
                <a:cs typeface="Arial" pitchFamily="34" charset="0"/>
              </a:rPr>
              <a:t>The element is hidden.</a:t>
            </a:r>
            <a:br>
              <a:rPr lang="en-US" altLang="en-US" sz="2000" dirty="0">
                <a:cs typeface="Arial" pitchFamily="34" charset="0"/>
              </a:rPr>
            </a:br>
            <a:endParaRPr lang="en-US" altLang="en-US" sz="1400" dirty="0">
              <a:cs typeface="Arial" pitchFamily="34" charset="0"/>
            </a:endParaRPr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visibility:visible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sz="2000" dirty="0">
                <a:cs typeface="Arial" pitchFamily="34" charset="0"/>
              </a:rPr>
              <a:t>The element is shown.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5843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r="68036" b="84076"/>
          <a:stretch/>
        </p:blipFill>
        <p:spPr bwMode="auto">
          <a:xfrm>
            <a:off x="3124622" y="2084832"/>
            <a:ext cx="4968740" cy="64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38171" r="62575" b="45408"/>
          <a:stretch/>
        </p:blipFill>
        <p:spPr bwMode="auto">
          <a:xfrm>
            <a:off x="3409130" y="3362052"/>
            <a:ext cx="4684232" cy="170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8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Padding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The space around the content (</a:t>
            </a:r>
            <a:r>
              <a:rPr lang="en-SG" sz="2400" dirty="0">
                <a:solidFill>
                  <a:srgbClr val="FF0000"/>
                </a:solidFill>
              </a:rPr>
              <a:t>inside the border</a:t>
            </a:r>
            <a:r>
              <a:rPr lang="en-SG" sz="2400" dirty="0"/>
              <a:t>) of an element</a:t>
            </a:r>
          </a:p>
          <a:p>
            <a:r>
              <a:rPr lang="en-SG" sz="2400" dirty="0"/>
              <a:t>It is affected by the background colour of the element</a:t>
            </a:r>
          </a:p>
          <a:p>
            <a:r>
              <a:rPr lang="en-SG" sz="2400" dirty="0"/>
              <a:t>You can set different padding for different sides: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	</a:t>
            </a:r>
            <a:r>
              <a:rPr lang="en-GB" sz="2400" b="1" dirty="0">
                <a:solidFill>
                  <a:srgbClr val="0000FF"/>
                </a:solidFill>
              </a:rPr>
              <a:t>padding-bottom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: 10px;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b="1" dirty="0">
                <a:solidFill>
                  <a:srgbClr val="0000FF"/>
                </a:solidFill>
              </a:rPr>
              <a:t>padding-top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: 5px;</a:t>
            </a:r>
            <a:endParaRPr lang="en-SG" sz="2400" dirty="0"/>
          </a:p>
          <a:p>
            <a:r>
              <a:rPr lang="en-GB" sz="2400" dirty="0"/>
              <a:t>Or use the shorthand property:</a:t>
            </a:r>
            <a:br>
              <a:rPr lang="en-SG" sz="2400" dirty="0"/>
            </a:br>
            <a:r>
              <a:rPr lang="en-SG" sz="2400" dirty="0"/>
              <a:t>	</a:t>
            </a:r>
            <a:r>
              <a:rPr lang="en-SG" sz="2400" b="1" dirty="0">
                <a:solidFill>
                  <a:srgbClr val="0000FF"/>
                </a:solidFill>
              </a:rPr>
              <a:t>padding</a:t>
            </a:r>
            <a:r>
              <a:rPr lang="en-SG" sz="2400" dirty="0">
                <a:solidFill>
                  <a:srgbClr val="0000FF"/>
                </a:solidFill>
              </a:rPr>
              <a:t> </a:t>
            </a:r>
            <a:r>
              <a:rPr lang="en-SG" sz="2400" dirty="0"/>
              <a:t>: 25px 50px 75px 100px;</a:t>
            </a:r>
          </a:p>
          <a:p>
            <a:endParaRPr lang="en-SG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161212" y="5320085"/>
            <a:ext cx="3226526" cy="589032"/>
            <a:chOff x="2068657" y="5143672"/>
            <a:chExt cx="2503343" cy="589032"/>
          </a:xfrm>
        </p:grpSpPr>
        <p:sp>
          <p:nvSpPr>
            <p:cNvPr id="7" name="TextBox 6"/>
            <p:cNvSpPr txBox="1"/>
            <p:nvPr/>
          </p:nvSpPr>
          <p:spPr>
            <a:xfrm>
              <a:off x="2068657" y="5455705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top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00739" y="5455705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right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9698" y="5455705"/>
              <a:ext cx="636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bottom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9952" y="545570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left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2320685" y="5157192"/>
              <a:ext cx="91075" cy="298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952767" y="5157193"/>
              <a:ext cx="0" cy="298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563888" y="5143672"/>
              <a:ext cx="0" cy="298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4011081" y="5157192"/>
              <a:ext cx="344895" cy="298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Border properties:</a:t>
            </a:r>
          </a:p>
          <a:p>
            <a:pPr lvl="1"/>
            <a:r>
              <a:rPr lang="en-GB" sz="2000" dirty="0"/>
              <a:t>border-width</a:t>
            </a:r>
          </a:p>
          <a:p>
            <a:pPr lvl="1"/>
            <a:r>
              <a:rPr lang="en-GB" sz="2000" dirty="0"/>
              <a:t>border-style</a:t>
            </a:r>
          </a:p>
          <a:p>
            <a:pPr lvl="1"/>
            <a:r>
              <a:rPr lang="en-GB" sz="2000" dirty="0"/>
              <a:t>border-</a:t>
            </a:r>
            <a:r>
              <a:rPr lang="en-GB" sz="2000" dirty="0" err="1"/>
              <a:t>color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p { 	</a:t>
            </a:r>
            <a:r>
              <a:rPr lang="en-GB" sz="2000" dirty="0">
                <a:solidFill>
                  <a:srgbClr val="0000FF"/>
                </a:solidFill>
              </a:rPr>
              <a:t>border-width</a:t>
            </a:r>
            <a:r>
              <a:rPr lang="en-GB" sz="2000" dirty="0"/>
              <a:t>:3px;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 err="1">
                <a:solidFill>
                  <a:srgbClr val="0000FF"/>
                </a:solidFill>
              </a:rPr>
              <a:t>border-color</a:t>
            </a:r>
            <a:r>
              <a:rPr lang="en-GB" sz="2000" dirty="0" err="1"/>
              <a:t>:red</a:t>
            </a:r>
            <a:r>
              <a:rPr lang="en-GB" sz="2000" dirty="0"/>
              <a:t>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 err="1">
                <a:solidFill>
                  <a:srgbClr val="0000FF"/>
                </a:solidFill>
              </a:rPr>
              <a:t>border-style</a:t>
            </a:r>
            <a:r>
              <a:rPr lang="en-GB" sz="2000" dirty="0" err="1"/>
              <a:t>:solid</a:t>
            </a:r>
            <a:r>
              <a:rPr lang="en-GB" sz="2000" dirty="0"/>
              <a:t>; }</a:t>
            </a:r>
          </a:p>
          <a:p>
            <a:pPr marL="400050"/>
            <a:r>
              <a:rPr lang="en-SG" sz="2400" dirty="0"/>
              <a:t>Shorthand property:</a:t>
            </a:r>
          </a:p>
          <a:p>
            <a:pPr marL="800100" lvl="1">
              <a:buClr>
                <a:schemeClr val="bg1"/>
              </a:buClr>
            </a:pPr>
            <a:r>
              <a:rPr lang="en-SG" sz="2000" dirty="0">
                <a:solidFill>
                  <a:srgbClr val="0000FF"/>
                </a:solidFill>
              </a:rPr>
              <a:t>border </a:t>
            </a:r>
            <a:r>
              <a:rPr lang="en-SG" sz="2000" dirty="0"/>
              <a:t>: 5px dotted green;</a:t>
            </a:r>
          </a:p>
          <a:p>
            <a:pPr marL="800100" lvl="1">
              <a:buClr>
                <a:schemeClr val="bg1"/>
              </a:buClr>
            </a:pPr>
            <a:r>
              <a:rPr lang="en-SG" sz="2000" dirty="0"/>
              <a:t>order of value : </a:t>
            </a:r>
            <a:r>
              <a:rPr lang="en-SG" sz="2000" dirty="0">
                <a:solidFill>
                  <a:srgbClr val="0000FF"/>
                </a:solidFill>
              </a:rPr>
              <a:t>border-width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0000FF"/>
                </a:solidFill>
              </a:rPr>
              <a:t>border-style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0000FF"/>
                </a:solidFill>
              </a:rPr>
              <a:t>border-</a:t>
            </a:r>
            <a:r>
              <a:rPr lang="en-SG" sz="2000" dirty="0" err="1">
                <a:solidFill>
                  <a:srgbClr val="0000FF"/>
                </a:solidFill>
              </a:rPr>
              <a:t>color</a:t>
            </a:r>
            <a:endParaRPr lang="en-SG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83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border-radius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border-top-right-radius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10%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border-bottom-right-radius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:10px;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border-bottom-left-radius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:10%;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border-top-left-radius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:10px;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Shorthand: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5px 10px 5px 10px;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9344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border-radius Property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4" r="81988" b="59303"/>
          <a:stretch/>
        </p:blipFill>
        <p:spPr bwMode="auto">
          <a:xfrm>
            <a:off x="8001408" y="1546741"/>
            <a:ext cx="1749956" cy="164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4199" r="59006" b="50000"/>
          <a:stretch/>
        </p:blipFill>
        <p:spPr bwMode="auto">
          <a:xfrm>
            <a:off x="1970698" y="1788082"/>
            <a:ext cx="5098578" cy="120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54206" r="59736" b="26695"/>
          <a:stretch/>
        </p:blipFill>
        <p:spPr bwMode="auto">
          <a:xfrm>
            <a:off x="2031401" y="3570316"/>
            <a:ext cx="4977173" cy="14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2" r="82130" b="58283"/>
          <a:stretch/>
        </p:blipFill>
        <p:spPr bwMode="auto">
          <a:xfrm>
            <a:off x="8001408" y="3328974"/>
            <a:ext cx="1736160" cy="17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4221" r="63753" b="27151"/>
          <a:stretch/>
        </p:blipFill>
        <p:spPr bwMode="auto">
          <a:xfrm>
            <a:off x="2031400" y="5271404"/>
            <a:ext cx="4422158" cy="142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0" r="82008" b="59334"/>
          <a:stretch/>
        </p:blipFill>
        <p:spPr bwMode="auto">
          <a:xfrm>
            <a:off x="8001409" y="5036078"/>
            <a:ext cx="1748013" cy="165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3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Margin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The space around the content (</a:t>
            </a:r>
            <a:r>
              <a:rPr lang="en-SG" sz="2400" dirty="0">
                <a:solidFill>
                  <a:srgbClr val="FF0000"/>
                </a:solidFill>
              </a:rPr>
              <a:t>outside the border</a:t>
            </a:r>
            <a:r>
              <a:rPr lang="en-SG" sz="2400" dirty="0"/>
              <a:t>) of an element</a:t>
            </a:r>
          </a:p>
          <a:p>
            <a:r>
              <a:rPr lang="en-SG" sz="2400" dirty="0"/>
              <a:t>It does not have a background </a:t>
            </a:r>
            <a:r>
              <a:rPr lang="en-SG" sz="2400" dirty="0" err="1"/>
              <a:t>color</a:t>
            </a:r>
            <a:r>
              <a:rPr lang="en-SG" sz="2400" dirty="0"/>
              <a:t>, and is completely transparent</a:t>
            </a:r>
          </a:p>
          <a:p>
            <a:r>
              <a:rPr lang="en-SG" sz="2400" dirty="0"/>
              <a:t>You can set different margin for different sides(similar to padding):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margin-left</a:t>
            </a:r>
            <a:r>
              <a:rPr lang="en-GB" sz="2000" dirty="0"/>
              <a:t>:20px;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margin-top</a:t>
            </a:r>
            <a:r>
              <a:rPr lang="en-GB" sz="2000" dirty="0"/>
              <a:t>:15px;</a:t>
            </a:r>
            <a:endParaRPr lang="en-SG" sz="2000" dirty="0"/>
          </a:p>
          <a:p>
            <a:r>
              <a:rPr lang="en-GB" sz="2400" dirty="0"/>
              <a:t>Or use the shorthand property: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SG" sz="2000" dirty="0">
                <a:solidFill>
                  <a:srgbClr val="0000FF"/>
                </a:solidFill>
              </a:rPr>
              <a:t>margin</a:t>
            </a:r>
            <a:r>
              <a:rPr lang="en-SG" sz="2000" dirty="0"/>
              <a:t>:25px 50px 75px 100px;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endParaRPr lang="en-SG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745099" y="5213081"/>
            <a:ext cx="2754364" cy="589032"/>
            <a:chOff x="1954728" y="4504808"/>
            <a:chExt cx="2503343" cy="589032"/>
          </a:xfrm>
        </p:grpSpPr>
        <p:sp>
          <p:nvSpPr>
            <p:cNvPr id="10" name="TextBox 9"/>
            <p:cNvSpPr txBox="1"/>
            <p:nvPr/>
          </p:nvSpPr>
          <p:spPr>
            <a:xfrm>
              <a:off x="1954728" y="4816841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top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86810" y="4816841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right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5769" y="4816841"/>
              <a:ext cx="636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bottom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6023" y="481684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6600FF"/>
                  </a:solidFill>
                  <a:latin typeface="Arial Narrow" pitchFamily="34" charset="0"/>
                </a:rPr>
                <a:t>left</a:t>
              </a:r>
              <a:endParaRPr lang="en-SG" sz="1200" b="1" dirty="0">
                <a:solidFill>
                  <a:srgbClr val="6600FF"/>
                </a:solidFill>
                <a:latin typeface="Arial Narrow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1">
              <a:off x="2206756" y="4518328"/>
              <a:ext cx="91075" cy="298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2838838" y="4518329"/>
              <a:ext cx="0" cy="298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449959" y="4504808"/>
              <a:ext cx="0" cy="298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</p:cNvCxnSpPr>
            <p:nvPr/>
          </p:nvCxnSpPr>
          <p:spPr>
            <a:xfrm flipH="1" flipV="1">
              <a:off x="3897152" y="4518328"/>
              <a:ext cx="344895" cy="298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4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805293-8DB3-4523-BF2D-89464950AB62}"/>
</file>

<file path=customXml/itemProps2.xml><?xml version="1.0" encoding="utf-8"?>
<ds:datastoreItem xmlns:ds="http://schemas.openxmlformats.org/officeDocument/2006/customXml" ds:itemID="{AD0039B7-C025-46DF-B884-77A8E7068B1F}"/>
</file>

<file path=customXml/itemProps3.xml><?xml version="1.0" encoding="utf-8"?>
<ds:datastoreItem xmlns:ds="http://schemas.openxmlformats.org/officeDocument/2006/customXml" ds:itemID="{11907637-AAFE-43FC-B5D8-6B0C9E8CD251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925</TotalTime>
  <Words>1530</Words>
  <Application>Microsoft Office PowerPoint</Application>
  <PresentationFormat>Widescreen</PresentationFormat>
  <Paragraphs>343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Narrow</vt:lpstr>
      <vt:lpstr>Calibri</vt:lpstr>
      <vt:lpstr>Calibri Light</vt:lpstr>
      <vt:lpstr>Courier New</vt:lpstr>
      <vt:lpstr>Tw Cen MT</vt:lpstr>
      <vt:lpstr>Tw Cen MT Condensed</vt:lpstr>
      <vt:lpstr>Tw Cen MT Condensed Extra Bold</vt:lpstr>
      <vt:lpstr>Wingdings 3</vt:lpstr>
      <vt:lpstr>Integral</vt:lpstr>
      <vt:lpstr>CSS(Part II)</vt:lpstr>
      <vt:lpstr>Topics Covered</vt:lpstr>
      <vt:lpstr>CSS Box Model</vt:lpstr>
      <vt:lpstr>CSS Box Model</vt:lpstr>
      <vt:lpstr>Padding</vt:lpstr>
      <vt:lpstr>Border</vt:lpstr>
      <vt:lpstr>border-radius Property</vt:lpstr>
      <vt:lpstr>border-radius Property</vt:lpstr>
      <vt:lpstr>Margin</vt:lpstr>
      <vt:lpstr>Margin</vt:lpstr>
      <vt:lpstr>Float Property</vt:lpstr>
      <vt:lpstr>Float Property</vt:lpstr>
      <vt:lpstr>Float Property</vt:lpstr>
      <vt:lpstr>&lt;html&gt; vs &lt;body&gt;</vt:lpstr>
      <vt:lpstr>Overflow property</vt:lpstr>
      <vt:lpstr>Block Element in Default Page Layout</vt:lpstr>
      <vt:lpstr>Block Element in Default Page Layout</vt:lpstr>
      <vt:lpstr>Width of Web Page</vt:lpstr>
      <vt:lpstr>Width of Web Page</vt:lpstr>
      <vt:lpstr>Width of Web Page</vt:lpstr>
      <vt:lpstr>Centralize Web Page</vt:lpstr>
      <vt:lpstr>Normal Flow</vt:lpstr>
      <vt:lpstr>Normal Flow</vt:lpstr>
      <vt:lpstr>Styling Lists, tables and forms</vt:lpstr>
      <vt:lpstr>Styling a list: List specific styles</vt:lpstr>
      <vt:lpstr>Styling a list: List specific styles</vt:lpstr>
      <vt:lpstr>Styling a list: List specific styles</vt:lpstr>
      <vt:lpstr>Styling a Table</vt:lpstr>
      <vt:lpstr>Styling a Table</vt:lpstr>
      <vt:lpstr>PowerPoint Presentation</vt:lpstr>
      <vt:lpstr>PowerPoint Presentation</vt:lpstr>
      <vt:lpstr>PowerPoint Presentation</vt:lpstr>
      <vt:lpstr>Styling a form</vt:lpstr>
      <vt:lpstr>Styling a form</vt:lpstr>
      <vt:lpstr>Styling a form</vt:lpstr>
      <vt:lpstr>DISPLAY &amp; Visibility PROPERTIES</vt:lpstr>
      <vt:lpstr>Display property</vt:lpstr>
      <vt:lpstr>Display property</vt:lpstr>
      <vt:lpstr>Display</vt:lpstr>
      <vt:lpstr>Display property</vt:lpstr>
      <vt:lpstr>Visibility property</vt:lpstr>
      <vt:lpstr>Visibility property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CSS(Part II)</dc:title>
  <dc:creator>TAY SIEW FONG</dc:creator>
  <cp:lastModifiedBy>TEO BEE WAH</cp:lastModifiedBy>
  <cp:revision>39</cp:revision>
  <dcterms:created xsi:type="dcterms:W3CDTF">2017-02-28T13:40:19Z</dcterms:created>
  <dcterms:modified xsi:type="dcterms:W3CDTF">2020-05-22T03:49:07Z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