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4"/>
  </p:sldMasterIdLst>
  <p:notesMasterIdLst>
    <p:notesMasterId r:id="rId28"/>
  </p:notesMasterIdLst>
  <p:sldIdLst>
    <p:sldId id="318" r:id="rId5"/>
    <p:sldId id="258" r:id="rId6"/>
    <p:sldId id="259" r:id="rId7"/>
    <p:sldId id="290" r:id="rId8"/>
    <p:sldId id="291" r:id="rId9"/>
    <p:sldId id="262" r:id="rId10"/>
    <p:sldId id="292" r:id="rId11"/>
    <p:sldId id="260" r:id="rId12"/>
    <p:sldId id="263" r:id="rId13"/>
    <p:sldId id="264" r:id="rId14"/>
    <p:sldId id="265" r:id="rId15"/>
    <p:sldId id="287" r:id="rId16"/>
    <p:sldId id="288" r:id="rId17"/>
    <p:sldId id="267" r:id="rId18"/>
    <p:sldId id="289" r:id="rId19"/>
    <p:sldId id="266" r:id="rId20"/>
    <p:sldId id="268" r:id="rId21"/>
    <p:sldId id="319" r:id="rId22"/>
    <p:sldId id="269" r:id="rId23"/>
    <p:sldId id="270" r:id="rId24"/>
    <p:sldId id="271" r:id="rId25"/>
    <p:sldId id="272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75C9F-CF94-427C-8BF0-08FDF44DFF9C}" type="datetimeFigureOut">
              <a:rPr lang="en-SG" smtClean="0"/>
              <a:t>2/5/2021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FBD92-B370-4F32-ACD5-F6BF44726D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0861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Guide/CSS/Getting_started/Selector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Guide/CSS/Getting_started/Selector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14BF2-587A-48DB-B55F-2215EB465AE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0393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691F7-CCAD-4F18-9850-A3CB64AFA16D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7183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https://developer.mozilla.org/en-US/docs/Web/Guide/CSS/Getting_started/Selectors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14BF2-587A-48DB-B55F-2215EB465AE8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6399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691F7-CCAD-4F18-9850-A3CB64AFA16D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010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using selector_parentchild.html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14BF2-587A-48DB-B55F-2215EB465A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2129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691F7-CCAD-4F18-9850-A3CB64AFA16D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7047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using selector_parentchild.html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14BF2-587A-48DB-B55F-2215EB465AE8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9011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using selector_parentchild.html</a:t>
            </a:r>
          </a:p>
          <a:p>
            <a:r>
              <a:rPr lang="en-SG" dirty="0"/>
              <a:t>http://www.w3schools.com/cssref/tryit.asp?filename=trycss3_gen_sibling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14BF2-587A-48DB-B55F-2215EB465AE8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845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https://developer.mozilla.org/en-US/docs/Web/Guide/CSS/Getting_started/Selectors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14BF2-587A-48DB-B55F-2215EB465AE8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0763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691F7-CCAD-4F18-9850-A3CB64AFA16D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4363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691F7-CCAD-4F18-9850-A3CB64AFA16D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650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D466D6-B607-48D7-85C5-79FC491251AD}" type="datetimeFigureOut">
              <a:rPr lang="en-SG" smtClean="0"/>
              <a:t>2/5/2021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BB9-64B3-4C73-A934-9E873844C436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66D6-B607-48D7-85C5-79FC491251AD}" type="datetimeFigureOut">
              <a:rPr lang="en-SG" smtClean="0"/>
              <a:t>2/5/2021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BB9-64B3-4C73-A934-9E873844C4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50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66D6-B607-48D7-85C5-79FC491251AD}" type="datetimeFigureOut">
              <a:rPr lang="en-SG" smtClean="0"/>
              <a:t>2/5/2021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BB9-64B3-4C73-A934-9E873844C436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6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66D6-B607-48D7-85C5-79FC491251AD}" type="datetimeFigureOut">
              <a:rPr lang="en-SG" smtClean="0"/>
              <a:t>2/5/2021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BB9-64B3-4C73-A934-9E873844C4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658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66D6-B607-48D7-85C5-79FC491251AD}" type="datetimeFigureOut">
              <a:rPr lang="en-SG" smtClean="0"/>
              <a:t>2/5/2021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BB9-64B3-4C73-A934-9E873844C436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58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66D6-B607-48D7-85C5-79FC491251AD}" type="datetimeFigureOut">
              <a:rPr lang="en-SG" smtClean="0"/>
              <a:t>2/5/2021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BB9-64B3-4C73-A934-9E873844C4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734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66D6-B607-48D7-85C5-79FC491251AD}" type="datetimeFigureOut">
              <a:rPr lang="en-SG" smtClean="0"/>
              <a:t>2/5/2021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BB9-64B3-4C73-A934-9E873844C4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693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66D6-B607-48D7-85C5-79FC491251AD}" type="datetimeFigureOut">
              <a:rPr lang="en-SG" smtClean="0"/>
              <a:t>2/5/2021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BB9-64B3-4C73-A934-9E873844C4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731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66D6-B607-48D7-85C5-79FC491251AD}" type="datetimeFigureOut">
              <a:rPr lang="en-SG" smtClean="0"/>
              <a:t>2/5/2021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BB9-64B3-4C73-A934-9E873844C4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457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66D6-B607-48D7-85C5-79FC491251AD}" type="datetimeFigureOut">
              <a:rPr lang="en-SG" smtClean="0"/>
              <a:t>2/5/2021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BB9-64B3-4C73-A934-9E873844C4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77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66D6-B607-48D7-85C5-79FC491251AD}" type="datetimeFigureOut">
              <a:rPr lang="en-SG" smtClean="0"/>
              <a:t>2/5/2021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BB9-64B3-4C73-A934-9E873844C436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84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1D466D6-B607-48D7-85C5-79FC491251AD}" type="datetimeFigureOut">
              <a:rPr lang="en-SG" smtClean="0"/>
              <a:t>2/5/2021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E97EBB9-64B3-4C73-A934-9E873844C436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15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tutsplus.com/tutorials/the-30-css-selectors-you-must-memorize--net-16048" TargetMode="External"/><Relationship Id="rId2" Type="http://schemas.openxmlformats.org/officeDocument/2006/relationships/hyperlink" Target="https://developer.mozilla.org/en-US/docs/Web/CSS/CSS_Selector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docs/Web/CSS/Specificity#directly-targeted-element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ificity.keegan.s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examples/showResetCS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476709"/>
            <a:ext cx="7772400" cy="1463040"/>
          </a:xfrm>
        </p:spPr>
        <p:txBody>
          <a:bodyPr/>
          <a:lstStyle/>
          <a:p>
            <a:r>
              <a:rPr lang="en-SG" dirty="0">
                <a:latin typeface="Tw Cen MT Condensed Extra Bold" panose="020B0803020202020204" pitchFamily="34" charset="0"/>
              </a:rPr>
              <a:t>Advance CSS Selector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593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CSS Selectors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4129" y="1989614"/>
            <a:ext cx="9720071" cy="4023360"/>
          </a:xfrm>
        </p:spPr>
        <p:txBody>
          <a:bodyPr>
            <a:normAutofit/>
          </a:bodyPr>
          <a:lstStyle/>
          <a:p>
            <a:r>
              <a:rPr lang="en-US" sz="2400" dirty="0"/>
              <a:t>Any sibling selector</a:t>
            </a:r>
          </a:p>
          <a:p>
            <a:r>
              <a:rPr lang="en-US" sz="2400" dirty="0"/>
              <a:t>Syntax:</a:t>
            </a:r>
          </a:p>
          <a:p>
            <a:pPr>
              <a:buClr>
                <a:schemeClr val="bg1"/>
              </a:buClr>
            </a:pP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sibling~sibling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2400" dirty="0"/>
              <a:t>Example:</a:t>
            </a:r>
            <a:endParaRPr lang="en-SG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9" t="24782" r="60121" b="35885"/>
          <a:stretch/>
        </p:blipFill>
        <p:spPr bwMode="auto">
          <a:xfrm>
            <a:off x="2721485" y="3489230"/>
            <a:ext cx="4572633" cy="30001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" t="25797" r="4259" b="20071"/>
          <a:stretch/>
        </p:blipFill>
        <p:spPr bwMode="auto">
          <a:xfrm>
            <a:off x="7773089" y="3812608"/>
            <a:ext cx="3450082" cy="19276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199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Pseudo-class Selector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>
            <a:normAutofit fontScale="92500" lnSpcReduction="10000"/>
          </a:bodyPr>
          <a:lstStyle/>
          <a:p>
            <a:r>
              <a:rPr lang="en-SG" dirty="0"/>
              <a:t>Pseudo-class Selectors 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bg1"/>
              </a:buClr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:link{ }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:visited{}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:hover{}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:active{}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:first-child{}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:last-child{}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:nth-child{}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:first-letter{}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324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Pseudo-class Selector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315028"/>
            <a:ext cx="9720071" cy="4023360"/>
          </a:xfrm>
        </p:spPr>
        <p:txBody>
          <a:bodyPr>
            <a:normAutofit/>
          </a:bodyPr>
          <a:lstStyle/>
          <a:p>
            <a:r>
              <a:rPr lang="en-GB" sz="2000" b="1" u="sng" dirty="0">
                <a:solidFill>
                  <a:srgbClr val="FF0000"/>
                </a:solidFill>
              </a:rPr>
              <a:t>first-letter</a:t>
            </a:r>
            <a:r>
              <a:rPr lang="en-GB" sz="2000" dirty="0"/>
              <a:t> Selector </a:t>
            </a:r>
          </a:p>
          <a:p>
            <a:pPr lvl="1"/>
            <a:r>
              <a:rPr lang="en-GB" sz="3200" dirty="0"/>
              <a:t>The first letter of an element</a:t>
            </a:r>
            <a:endParaRPr lang="en-GB" sz="3200" b="1" i="1" dirty="0"/>
          </a:p>
          <a:p>
            <a:pPr lvl="1"/>
            <a:r>
              <a:rPr lang="en-GB" sz="3200" dirty="0"/>
              <a:t>For example:</a:t>
            </a:r>
          </a:p>
          <a:p>
            <a:pPr marL="914400" lvl="2" indent="0">
              <a:buNone/>
            </a:pPr>
            <a:r>
              <a:rPr lang="en-GB" sz="2800" b="1" dirty="0">
                <a:solidFill>
                  <a:srgbClr val="FF0000"/>
                </a:solidFill>
              </a:rPr>
              <a:t>p:first-letter </a:t>
            </a:r>
            <a:r>
              <a:rPr lang="en-GB" sz="2800" dirty="0"/>
              <a:t>{ font-size:1.5em }</a:t>
            </a:r>
          </a:p>
          <a:p>
            <a:pPr marL="914400" lvl="2" indent="0">
              <a:buNone/>
            </a:pPr>
            <a:r>
              <a:rPr lang="en-GB" sz="2800" b="1" dirty="0">
                <a:solidFill>
                  <a:srgbClr val="FF0000"/>
                </a:solidFill>
              </a:rPr>
              <a:t> </a:t>
            </a:r>
          </a:p>
          <a:p>
            <a:pPr marL="914400" lvl="2" indent="0">
              <a:buNone/>
            </a:pPr>
            <a:r>
              <a:rPr lang="en-SG" sz="2800" dirty="0"/>
              <a:t>First letter of all paragraphs be of bigger size</a:t>
            </a:r>
          </a:p>
        </p:txBody>
      </p:sp>
    </p:spTree>
    <p:extLst>
      <p:ext uri="{BB962C8B-B14F-4D97-AF65-F5344CB8AC3E}">
        <p14:creationId xmlns:p14="http://schemas.microsoft.com/office/powerpoint/2010/main" val="180149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Pseudo-class Selector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>
                <a:solidFill>
                  <a:srgbClr val="FF0000"/>
                </a:solidFill>
              </a:rPr>
              <a:t>first-child</a:t>
            </a:r>
            <a:r>
              <a:rPr lang="en-GB" dirty="0"/>
              <a:t> Selector </a:t>
            </a:r>
          </a:p>
          <a:p>
            <a:pPr lvl="1"/>
            <a:r>
              <a:rPr lang="en-GB" sz="3200" dirty="0"/>
              <a:t>The first child of an element</a:t>
            </a:r>
            <a:endParaRPr lang="en-GB" sz="3200" b="1" i="1" dirty="0"/>
          </a:p>
          <a:p>
            <a:pPr lvl="1"/>
            <a:r>
              <a:rPr lang="en-GB" sz="3200" dirty="0"/>
              <a:t>For example:</a:t>
            </a:r>
          </a:p>
          <a:p>
            <a:pPr marL="914400" lvl="2" indent="0">
              <a:buNone/>
            </a:pPr>
            <a:r>
              <a:rPr lang="en-GB" sz="2800" b="1" dirty="0">
                <a:solidFill>
                  <a:srgbClr val="FF0000"/>
                </a:solidFill>
              </a:rPr>
              <a:t>p:first-child </a:t>
            </a:r>
            <a:r>
              <a:rPr lang="en-GB" sz="2800" dirty="0"/>
              <a:t>{ font-style: italic }</a:t>
            </a:r>
          </a:p>
          <a:p>
            <a:pPr marL="914400" lvl="2" indent="0">
              <a:buNone/>
            </a:pPr>
            <a:r>
              <a:rPr lang="en-GB" sz="2800" b="1" dirty="0">
                <a:solidFill>
                  <a:srgbClr val="FF0000"/>
                </a:solidFill>
              </a:rPr>
              <a:t> </a:t>
            </a:r>
          </a:p>
          <a:p>
            <a:pPr marL="914400" lvl="2" indent="0">
              <a:buNone/>
            </a:pPr>
            <a:r>
              <a:rPr lang="en-SG" sz="2800" dirty="0"/>
              <a:t>All paragraphs which is the first child of their parents, font style is in italic.</a:t>
            </a:r>
          </a:p>
        </p:txBody>
      </p:sp>
    </p:spTree>
    <p:extLst>
      <p:ext uri="{BB962C8B-B14F-4D97-AF65-F5344CB8AC3E}">
        <p14:creationId xmlns:p14="http://schemas.microsoft.com/office/powerpoint/2010/main" val="3072980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:first-child{}</a:t>
            </a:r>
          </a:p>
          <a:p>
            <a:r>
              <a:rPr lang="en-SG" sz="2400" dirty="0"/>
              <a:t>select the specified selector, only if it is the first child of its parent</a:t>
            </a:r>
          </a:p>
          <a:p>
            <a:r>
              <a:rPr lang="en-US" dirty="0"/>
              <a:t>Example : </a:t>
            </a:r>
            <a:endParaRPr lang="en-SG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" t="23967" r="62536" b="35563"/>
          <a:stretch/>
        </p:blipFill>
        <p:spPr bwMode="auto">
          <a:xfrm>
            <a:off x="2352183" y="2887119"/>
            <a:ext cx="5021242" cy="364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" t="40194" r="3655" b="17793"/>
          <a:stretch/>
        </p:blipFill>
        <p:spPr bwMode="auto">
          <a:xfrm>
            <a:off x="5375921" y="4581128"/>
            <a:ext cx="3995009" cy="11821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52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Pseudo-class Selector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u="sng" dirty="0">
                <a:solidFill>
                  <a:srgbClr val="FF0000"/>
                </a:solidFill>
              </a:rPr>
              <a:t>nth-child(</a:t>
            </a:r>
            <a:r>
              <a:rPr lang="en-GB" sz="2800" b="1" i="1" u="sng" dirty="0">
                <a:solidFill>
                  <a:srgbClr val="002060"/>
                </a:solidFill>
              </a:rPr>
              <a:t>n</a:t>
            </a:r>
            <a:r>
              <a:rPr lang="en-GB" sz="2800" b="1" u="sng" dirty="0">
                <a:solidFill>
                  <a:srgbClr val="FF0000"/>
                </a:solidFill>
              </a:rPr>
              <a:t>)</a:t>
            </a:r>
            <a:r>
              <a:rPr lang="en-GB" sz="2800" dirty="0"/>
              <a:t> Selector </a:t>
            </a:r>
          </a:p>
          <a:p>
            <a:pPr lvl="1"/>
            <a:r>
              <a:rPr lang="en-GB" sz="2400" dirty="0"/>
              <a:t>By giving different value to </a:t>
            </a:r>
            <a:r>
              <a:rPr lang="en-GB" sz="4000" b="1" i="1" u="sng" dirty="0">
                <a:solidFill>
                  <a:srgbClr val="002060"/>
                </a:solidFill>
              </a:rPr>
              <a:t>n</a:t>
            </a:r>
            <a:r>
              <a:rPr lang="en-GB" sz="2400" dirty="0"/>
              <a:t>, select a particular child element based on its position relative to its siblings within a parent element.</a:t>
            </a:r>
          </a:p>
          <a:p>
            <a:pPr lvl="1"/>
            <a:r>
              <a:rPr lang="en-GB" sz="2400" b="1" i="1" dirty="0"/>
              <a:t>n </a:t>
            </a:r>
            <a:r>
              <a:rPr lang="en-GB" sz="2400" dirty="0"/>
              <a:t>can have value of</a:t>
            </a:r>
            <a:r>
              <a:rPr lang="en-GB" sz="2400" b="1" i="1" dirty="0"/>
              <a:t> number (e.g. 1, 2), </a:t>
            </a:r>
            <a:r>
              <a:rPr lang="en-GB" sz="2400" dirty="0"/>
              <a:t>or</a:t>
            </a:r>
            <a:r>
              <a:rPr lang="en-GB" sz="2400" b="1" i="1" dirty="0"/>
              <a:t> even </a:t>
            </a:r>
            <a:r>
              <a:rPr lang="en-GB" sz="2400" dirty="0"/>
              <a:t>or</a:t>
            </a:r>
            <a:r>
              <a:rPr lang="en-GB" sz="2400" b="1" i="1" dirty="0"/>
              <a:t> odd</a:t>
            </a:r>
          </a:p>
          <a:p>
            <a:pPr lvl="1"/>
            <a:r>
              <a:rPr lang="en-GB" sz="2400" dirty="0"/>
              <a:t>For example:</a:t>
            </a:r>
          </a:p>
          <a:p>
            <a:pPr marL="914400" lvl="2" indent="0">
              <a:buNone/>
            </a:pPr>
            <a:r>
              <a:rPr lang="en-GB" sz="1800" b="1" dirty="0" err="1">
                <a:solidFill>
                  <a:srgbClr val="FF0000"/>
                </a:solidFill>
              </a:rPr>
              <a:t>tr:nth-child</a:t>
            </a:r>
            <a:r>
              <a:rPr lang="en-GB" sz="1800" b="1" dirty="0">
                <a:solidFill>
                  <a:srgbClr val="FF0000"/>
                </a:solidFill>
              </a:rPr>
              <a:t>(even) </a:t>
            </a:r>
            <a:r>
              <a:rPr lang="en-GB" sz="3200" dirty="0"/>
              <a:t>{ background-</a:t>
            </a:r>
            <a:r>
              <a:rPr lang="en-GB" sz="3200" dirty="0" err="1"/>
              <a:t>color</a:t>
            </a:r>
            <a:r>
              <a:rPr lang="en-GB" sz="3200" dirty="0"/>
              <a:t>: blue }</a:t>
            </a:r>
          </a:p>
          <a:p>
            <a:pPr marL="914400" lvl="2" indent="0">
              <a:buNone/>
            </a:pPr>
            <a:r>
              <a:rPr lang="en-GB" sz="1800" b="1" dirty="0">
                <a:solidFill>
                  <a:srgbClr val="FF0000"/>
                </a:solidFill>
              </a:rPr>
              <a:t> </a:t>
            </a:r>
          </a:p>
          <a:p>
            <a:pPr marL="914400" lvl="2" indent="0">
              <a:buNone/>
            </a:pPr>
            <a:r>
              <a:rPr lang="en-SG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7704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Pseudo-class Selector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latin typeface="+mj-lt"/>
                <a:cs typeface="Courier New" panose="02070309020205020404" pitchFamily="49" charset="0"/>
              </a:rPr>
              <a:t>Styling hyperlink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GB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{ text-decoration: none; } </a:t>
            </a:r>
            <a:r>
              <a:rPr lang="en-US" dirty="0">
                <a:ln w="11430"/>
                <a:solidFill>
                  <a:schemeClr val="accent6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/* no underline*/ </a:t>
            </a:r>
            <a:endParaRPr lang="en-GB" dirty="0">
              <a:ln w="11430"/>
              <a:solidFill>
                <a:schemeClr val="accent6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a:link {color: #FF0000} </a:t>
            </a:r>
            <a:r>
              <a:rPr lang="en-US" dirty="0">
                <a:ln w="11430"/>
                <a:solidFill>
                  <a:schemeClr val="accent6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/* unvisited link */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a:visited {color: #00FF00} </a:t>
            </a:r>
            <a:r>
              <a:rPr lang="en-US" dirty="0">
                <a:ln w="11430"/>
                <a:solidFill>
                  <a:schemeClr val="accent6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/* visited link */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a:hover {color: #FF00FF} </a:t>
            </a:r>
            <a:r>
              <a:rPr lang="en-US" dirty="0">
                <a:ln w="11430"/>
                <a:solidFill>
                  <a:schemeClr val="accent6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/* mouse over link */ </a:t>
            </a:r>
            <a:r>
              <a:rPr lang="en-US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a:active {color: #0000FF} </a:t>
            </a:r>
            <a:r>
              <a:rPr lang="en-US" dirty="0">
                <a:ln w="11430"/>
                <a:solidFill>
                  <a:schemeClr val="accent6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/* selected link */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536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Other 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https://developer.mozilla.org/en-US/docs/Web/CSS/CSS_Selectors</a:t>
            </a:r>
            <a:endParaRPr lang="en-SG" dirty="0"/>
          </a:p>
          <a:p>
            <a:r>
              <a:rPr lang="en-SG" dirty="0">
                <a:hlinkClick r:id="rId3"/>
              </a:rPr>
              <a:t>https://code.tutsplus.com/tutorials/the-30-css-selectors-you-must-memorize--net-16048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3044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418651"/>
            <a:ext cx="7772400" cy="1463040"/>
          </a:xfrm>
        </p:spPr>
        <p:txBody>
          <a:bodyPr/>
          <a:lstStyle/>
          <a:p>
            <a:r>
              <a:rPr lang="en-SG" dirty="0">
                <a:latin typeface="Tw Cen MT Condensed Extra Bold" panose="020B0803020202020204" pitchFamily="34" charset="0"/>
              </a:rPr>
              <a:t>CSS specificity &amp; priority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2747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CSS inheritance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Child elements </a:t>
            </a:r>
            <a:r>
              <a:rPr lang="en-SG" sz="2400" u="sng" dirty="0">
                <a:solidFill>
                  <a:srgbClr val="C00000"/>
                </a:solidFill>
              </a:rPr>
              <a:t>inherit</a:t>
            </a:r>
            <a:r>
              <a:rPr lang="en-SG" sz="2400" dirty="0"/>
              <a:t> CSS properties from Parent element</a:t>
            </a:r>
          </a:p>
          <a:p>
            <a:r>
              <a:rPr lang="en-SG" sz="2400" dirty="0"/>
              <a:t>For example:</a:t>
            </a:r>
          </a:p>
          <a:p>
            <a:pPr marL="457200" lvl="1" indent="0">
              <a:buNone/>
            </a:pPr>
            <a:r>
              <a:rPr lang="en-SG" sz="2000" dirty="0"/>
              <a:t> body { </a:t>
            </a:r>
          </a:p>
          <a:p>
            <a:pPr marL="457200" lvl="1" indent="0">
              <a:buNone/>
            </a:pPr>
            <a:r>
              <a:rPr lang="en-SG" sz="2000" dirty="0"/>
              <a:t>		</a:t>
            </a:r>
            <a:r>
              <a:rPr lang="en-SG" sz="2000" dirty="0" err="1"/>
              <a:t>color:blue</a:t>
            </a:r>
            <a:r>
              <a:rPr lang="en-SG" sz="2000" dirty="0"/>
              <a:t>;</a:t>
            </a:r>
          </a:p>
          <a:p>
            <a:pPr marL="457200" lvl="1" indent="0">
              <a:buNone/>
            </a:pPr>
            <a:r>
              <a:rPr lang="en-SG" sz="2000" dirty="0"/>
              <a:t>  }</a:t>
            </a:r>
          </a:p>
          <a:p>
            <a:pPr marL="457200" lvl="1" indent="0">
              <a:buNone/>
            </a:pPr>
            <a:endParaRPr lang="en-SG" sz="2000" dirty="0"/>
          </a:p>
          <a:p>
            <a:pPr marL="457200" lvl="1" indent="0">
              <a:buNone/>
            </a:pPr>
            <a:r>
              <a:rPr lang="en-SG" sz="2000" dirty="0"/>
              <a:t>  all elements under the body will be set to blue</a:t>
            </a:r>
          </a:p>
          <a:p>
            <a:pPr marL="457200" lvl="1" indent="0">
              <a:buNone/>
            </a:pPr>
            <a:endParaRPr lang="en-SG" sz="2000" dirty="0"/>
          </a:p>
          <a:p>
            <a:pPr marL="0" indent="0">
              <a:buNone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3542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Document Tree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6" t="37842" r="23953" b="20362"/>
          <a:stretch/>
        </p:blipFill>
        <p:spPr bwMode="auto">
          <a:xfrm>
            <a:off x="3620391" y="2286000"/>
            <a:ext cx="558401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572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CSS 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10282501" cy="4023360"/>
          </a:xfrm>
        </p:spPr>
        <p:txBody>
          <a:bodyPr>
            <a:noAutofit/>
          </a:bodyPr>
          <a:lstStyle/>
          <a:p>
            <a:r>
              <a:rPr lang="en-SG" sz="2800" dirty="0"/>
              <a:t>However, CSS </a:t>
            </a:r>
            <a:r>
              <a:rPr lang="en-SG" sz="2800" u="sng" dirty="0">
                <a:solidFill>
                  <a:srgbClr val="C00000"/>
                </a:solidFill>
              </a:rPr>
              <a:t>specificity</a:t>
            </a:r>
            <a:r>
              <a:rPr lang="en-SG" sz="2800" dirty="0"/>
              <a:t> determine which CSS property to be applied to an element</a:t>
            </a:r>
          </a:p>
          <a:p>
            <a:pPr lvl="1"/>
            <a:r>
              <a:rPr lang="en-SG" sz="2400" dirty="0"/>
              <a:t>For example </a:t>
            </a:r>
          </a:p>
          <a:p>
            <a:pPr marL="914400" lvl="2" indent="0">
              <a:buNone/>
            </a:pPr>
            <a:r>
              <a:rPr lang="en-SG" sz="1800" dirty="0"/>
              <a:t> body {</a:t>
            </a:r>
          </a:p>
          <a:p>
            <a:pPr marL="914400" lvl="2" indent="0">
              <a:buNone/>
            </a:pPr>
            <a:r>
              <a:rPr lang="en-SG" sz="1800" dirty="0"/>
              <a:t>	</a:t>
            </a:r>
            <a:r>
              <a:rPr lang="en-SG" sz="1800" dirty="0" err="1"/>
              <a:t>color:blue</a:t>
            </a:r>
            <a:r>
              <a:rPr lang="en-SG" sz="1800" dirty="0"/>
              <a:t>;</a:t>
            </a:r>
          </a:p>
          <a:p>
            <a:pPr marL="914400" lvl="2" indent="0">
              <a:buNone/>
            </a:pPr>
            <a:r>
              <a:rPr lang="en-SG" sz="1800" dirty="0"/>
              <a:t>}</a:t>
            </a:r>
          </a:p>
          <a:p>
            <a:pPr marL="914400" lvl="2" indent="0">
              <a:buNone/>
            </a:pPr>
            <a:endParaRPr lang="en-SG" sz="1800" dirty="0"/>
          </a:p>
          <a:p>
            <a:pPr marL="914400" lvl="2" indent="0">
              <a:buNone/>
            </a:pPr>
            <a:r>
              <a:rPr lang="en-SG" sz="1800" dirty="0"/>
              <a:t>p {</a:t>
            </a:r>
          </a:p>
          <a:p>
            <a:pPr marL="914400" lvl="2" indent="0">
              <a:buNone/>
            </a:pPr>
            <a:r>
              <a:rPr lang="en-SG" sz="1800" dirty="0"/>
              <a:t>	</a:t>
            </a:r>
            <a:r>
              <a:rPr lang="en-SG" sz="1800" dirty="0" err="1"/>
              <a:t>color:red</a:t>
            </a:r>
            <a:r>
              <a:rPr lang="en-SG" sz="1800" dirty="0"/>
              <a:t>;</a:t>
            </a:r>
          </a:p>
          <a:p>
            <a:pPr marL="914400" lvl="2" indent="0">
              <a:buNone/>
            </a:pPr>
            <a:r>
              <a:rPr lang="en-SG" sz="1800" dirty="0"/>
              <a:t>}</a:t>
            </a:r>
          </a:p>
          <a:p>
            <a:pPr marL="914400" lvl="2" indent="0">
              <a:buNone/>
            </a:pPr>
            <a:endParaRPr lang="en-SG" sz="1800" dirty="0"/>
          </a:p>
          <a:p>
            <a:pPr marL="914400" lvl="2" indent="0">
              <a:buNone/>
            </a:pPr>
            <a:r>
              <a:rPr lang="en-SG" sz="1800" dirty="0"/>
              <a:t>All paragraphs will be in red instead of blue</a:t>
            </a:r>
          </a:p>
        </p:txBody>
      </p:sp>
    </p:spTree>
    <p:extLst>
      <p:ext uri="{BB962C8B-B14F-4D97-AF65-F5344CB8AC3E}">
        <p14:creationId xmlns:p14="http://schemas.microsoft.com/office/powerpoint/2010/main" val="4203204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CSS 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SG" sz="2400" dirty="0"/>
              <a:t>Browsers decide which CSS property values are the most relevant to an element and, therefore, will be applied.</a:t>
            </a:r>
          </a:p>
          <a:p>
            <a:r>
              <a:rPr lang="en-SG" sz="2400" dirty="0">
                <a:hlinkClick r:id="rId2"/>
              </a:rPr>
              <a:t>directly targeted element</a:t>
            </a:r>
            <a:r>
              <a:rPr lang="en-SG" sz="2400" dirty="0"/>
              <a:t> will always take precedence over rules which an element inherits from its ancestor</a:t>
            </a:r>
          </a:p>
          <a:p>
            <a:pPr lvl="1"/>
            <a:r>
              <a:rPr lang="en-SG" sz="2000" dirty="0"/>
              <a:t>For example:</a:t>
            </a:r>
          </a:p>
          <a:p>
            <a:pPr marL="457200" lvl="1" indent="0">
              <a:buNone/>
            </a:pPr>
            <a:r>
              <a:rPr lang="en-SG" sz="2000" dirty="0"/>
              <a:t>        p { </a:t>
            </a:r>
          </a:p>
          <a:p>
            <a:pPr marL="457200" lvl="1" indent="0">
              <a:buNone/>
            </a:pPr>
            <a:r>
              <a:rPr lang="en-SG" sz="2000" dirty="0"/>
              <a:t>		</a:t>
            </a:r>
            <a:r>
              <a:rPr lang="en-SG" sz="2000" dirty="0" err="1"/>
              <a:t>text-align:left</a:t>
            </a:r>
            <a:r>
              <a:rPr lang="en-SG" sz="2000" dirty="0"/>
              <a:t>;</a:t>
            </a:r>
          </a:p>
          <a:p>
            <a:pPr marL="457200" lvl="1" indent="0">
              <a:buNone/>
            </a:pPr>
            <a:r>
              <a:rPr lang="en-SG" sz="2000" dirty="0"/>
              <a:t>        }</a:t>
            </a:r>
          </a:p>
          <a:p>
            <a:pPr marL="457200" lvl="1" indent="0">
              <a:buNone/>
            </a:pPr>
            <a:endParaRPr lang="en-SG" sz="2000" dirty="0"/>
          </a:p>
          <a:p>
            <a:pPr marL="990600" lvl="1" indent="0">
              <a:buNone/>
            </a:pPr>
            <a:r>
              <a:rPr lang="en-SG" sz="2000" dirty="0"/>
              <a:t>.right {</a:t>
            </a:r>
          </a:p>
          <a:p>
            <a:pPr marL="990600" lvl="1" indent="0">
              <a:buNone/>
            </a:pPr>
            <a:r>
              <a:rPr lang="en-SG" sz="2000" dirty="0"/>
              <a:t>	</a:t>
            </a:r>
            <a:r>
              <a:rPr lang="en-SG" sz="2000" dirty="0" err="1"/>
              <a:t>text-align:right</a:t>
            </a:r>
            <a:r>
              <a:rPr lang="en-SG" sz="2000" dirty="0"/>
              <a:t>;</a:t>
            </a:r>
          </a:p>
          <a:p>
            <a:pPr marL="990600" lvl="1" indent="0">
              <a:buNone/>
            </a:pPr>
            <a:r>
              <a:rPr lang="en-SG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6178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CSS 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171" y="1602684"/>
            <a:ext cx="10515600" cy="4727575"/>
          </a:xfrm>
        </p:spPr>
        <p:txBody>
          <a:bodyPr>
            <a:noAutofit/>
          </a:bodyPr>
          <a:lstStyle/>
          <a:p>
            <a:endParaRPr lang="en-SG" sz="2400" dirty="0"/>
          </a:p>
          <a:p>
            <a:endParaRPr lang="en-SG" sz="2400" dirty="0"/>
          </a:p>
          <a:p>
            <a:endParaRPr lang="en-SG" sz="2400" dirty="0"/>
          </a:p>
          <a:p>
            <a:endParaRPr lang="en-SG" sz="2400" dirty="0"/>
          </a:p>
          <a:p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Inline styles added to an element (e.g., style="</a:t>
            </a:r>
            <a:r>
              <a:rPr lang="en-SG" sz="2400" dirty="0" err="1"/>
              <a:t>font-weight:bold</a:t>
            </a:r>
            <a:r>
              <a:rPr lang="en-SG" sz="2400" dirty="0"/>
              <a:t>") always overwrite any styles in external stylesheets, and thus can be thought of as having the highest specificity.</a:t>
            </a:r>
          </a:p>
          <a:p>
            <a:r>
              <a:rPr lang="en-SG" sz="2400" dirty="0"/>
              <a:t>In case of same specificity, the most recent takes the precedence</a:t>
            </a:r>
          </a:p>
          <a:p>
            <a:r>
              <a:rPr lang="en-SG" sz="2400" dirty="0"/>
              <a:t>Specificity calculator: </a:t>
            </a:r>
            <a:r>
              <a:rPr lang="en-SG" sz="2400" dirty="0">
                <a:hlinkClick r:id="rId2"/>
              </a:rPr>
              <a:t>https://specificity.keegan.st/</a:t>
            </a:r>
            <a:endParaRPr lang="en-SG" sz="2400" dirty="0"/>
          </a:p>
          <a:p>
            <a:endParaRPr lang="en-SG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779293"/>
              </p:ext>
            </p:extLst>
          </p:nvPr>
        </p:nvGraphicFramePr>
        <p:xfrm>
          <a:off x="1529080" y="1684980"/>
          <a:ext cx="773103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5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591">
                <a:tc>
                  <a:txBody>
                    <a:bodyPr/>
                    <a:lstStyle/>
                    <a:p>
                      <a:r>
                        <a:rPr lang="en-SG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Type selectors (e.g., h1) and pseudo-elements (e.g., :before) 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Class selectors (e.g., .example), attributes selectors (e.g., [type="radio"]) and pseudo-classes (e.g., :hover)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ID selectors (e.g., #example) 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845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Reset Browser Styles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36064"/>
            <a:ext cx="10297015" cy="3959696"/>
          </a:xfrm>
        </p:spPr>
        <p:txBody>
          <a:bodyPr>
            <a:noAutofit/>
          </a:bodyPr>
          <a:lstStyle/>
          <a:p>
            <a:r>
              <a:rPr lang="en-SG" sz="2800" dirty="0"/>
              <a:t>Why?</a:t>
            </a:r>
          </a:p>
          <a:p>
            <a:pPr lvl="1"/>
            <a:r>
              <a:rPr lang="en-SG" sz="2400" dirty="0"/>
              <a:t>helps to reduce browser inconsistencies in things like default line heights, margins, paddings and font sizes of headings; all these properties  could affect the styling of page layout.</a:t>
            </a:r>
          </a:p>
          <a:p>
            <a:pPr lvl="1"/>
            <a:r>
              <a:rPr lang="en-GB" sz="2400" dirty="0"/>
              <a:t>Help in writing the subsequent CSS rules; as this ensures styles written are on top of a consistent base </a:t>
            </a:r>
          </a:p>
          <a:p>
            <a:r>
              <a:rPr lang="en-GB" sz="2800" dirty="0"/>
              <a:t>How?</a:t>
            </a:r>
          </a:p>
          <a:p>
            <a:pPr lvl="1"/>
            <a:r>
              <a:rPr lang="en-GB" sz="2400" dirty="0"/>
              <a:t>For example: Zero out the default margins and padding that the browsers apply </a:t>
            </a:r>
          </a:p>
          <a:p>
            <a:pPr lvl="1"/>
            <a:endParaRPr lang="en-GB" sz="2000" i="1" dirty="0"/>
          </a:p>
          <a:p>
            <a:pPr lvl="1"/>
            <a:endParaRPr lang="en-SG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320137" y="6094134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 action="ppaction://hlinkfile"/>
              </a:rPr>
              <a:t>Example</a:t>
            </a:r>
            <a:r>
              <a:rPr lang="en-GB" dirty="0"/>
              <a:t> by Eric Meyer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924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6" t="31008" r="13994" b="16681"/>
          <a:stretch/>
        </p:blipFill>
        <p:spPr bwMode="auto">
          <a:xfrm>
            <a:off x="3028008" y="1772816"/>
            <a:ext cx="623634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424052" y="2482737"/>
            <a:ext cx="1303796" cy="856388"/>
            <a:chOff x="1900052" y="2482737"/>
            <a:chExt cx="1303796" cy="856388"/>
          </a:xfrm>
        </p:grpSpPr>
        <p:sp>
          <p:nvSpPr>
            <p:cNvPr id="6" name="TextBox 5"/>
            <p:cNvSpPr txBox="1"/>
            <p:nvPr/>
          </p:nvSpPr>
          <p:spPr>
            <a:xfrm>
              <a:off x="2411760" y="2482737"/>
              <a:ext cx="792088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schemeClr val="bg1"/>
                  </a:solidFill>
                </a:rPr>
                <a:t>parent</a:t>
              </a:r>
              <a:endParaRPr lang="en-SG" sz="1400" b="1" i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0052" y="3031348"/>
              <a:ext cx="792088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schemeClr val="bg1"/>
                  </a:solidFill>
                </a:rPr>
                <a:t>child</a:t>
              </a:r>
              <a:endParaRPr lang="en-SG" sz="1400" b="1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631964" y="3482465"/>
            <a:ext cx="3593876" cy="339169"/>
            <a:chOff x="1266156" y="3273159"/>
            <a:chExt cx="3593876" cy="339169"/>
          </a:xfrm>
        </p:grpSpPr>
        <p:sp>
          <p:nvSpPr>
            <p:cNvPr id="10" name="TextBox 9"/>
            <p:cNvSpPr txBox="1"/>
            <p:nvPr/>
          </p:nvSpPr>
          <p:spPr>
            <a:xfrm>
              <a:off x="4067944" y="3273159"/>
              <a:ext cx="792088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/>
                <a:t>sibling</a:t>
              </a:r>
              <a:endParaRPr lang="en-SG" sz="1400" b="1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66156" y="3304551"/>
              <a:ext cx="792088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/>
                <a:t>sibling</a:t>
              </a:r>
              <a:endParaRPr lang="en-SG" sz="14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5766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More 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Grouping selectors</a:t>
            </a:r>
          </a:p>
          <a:p>
            <a:pPr lvl="1"/>
            <a:r>
              <a:rPr lang="en-GB" sz="2000" dirty="0"/>
              <a:t>For example:</a:t>
            </a:r>
          </a:p>
          <a:p>
            <a:pPr marL="914400" lvl="2" indent="0">
              <a:buNone/>
            </a:pPr>
            <a:endParaRPr lang="en-GB" sz="1600" dirty="0"/>
          </a:p>
          <a:p>
            <a:pPr marL="914400" lvl="2" indent="0">
              <a:buNone/>
            </a:pPr>
            <a:endParaRPr lang="en-GB" sz="1600" dirty="0"/>
          </a:p>
          <a:p>
            <a:r>
              <a:rPr lang="en-SG" sz="2400" dirty="0"/>
              <a:t>Descendant </a:t>
            </a:r>
            <a:r>
              <a:rPr lang="en-GB" sz="2400" dirty="0"/>
              <a:t> selector</a:t>
            </a:r>
          </a:p>
          <a:p>
            <a:pPr lvl="1"/>
            <a:r>
              <a:rPr lang="en-GB" sz="2000" dirty="0"/>
              <a:t>For example:</a:t>
            </a:r>
          </a:p>
          <a:p>
            <a:endParaRPr lang="en-GB" sz="2400" dirty="0"/>
          </a:p>
          <a:p>
            <a:pPr lvl="1"/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821988" y="2743032"/>
            <a:ext cx="4752528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  </a:t>
            </a:r>
            <a:r>
              <a:rPr lang="en-GB" sz="2800" b="1" dirty="0">
                <a:solidFill>
                  <a:schemeClr val="bg1"/>
                </a:solidFill>
              </a:rPr>
              <a:t>h1,h2,h3 { </a:t>
            </a:r>
            <a:r>
              <a:rPr lang="en-GB" sz="2800" b="1" dirty="0" err="1">
                <a:solidFill>
                  <a:schemeClr val="bg1"/>
                </a:solidFill>
              </a:rPr>
              <a:t>text-align:center</a:t>
            </a:r>
            <a:r>
              <a:rPr lang="en-GB" sz="2800" b="1" dirty="0">
                <a:solidFill>
                  <a:schemeClr val="bg1"/>
                </a:solidFill>
              </a:rPr>
              <a:t>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21988" y="4264586"/>
            <a:ext cx="4655248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header </a:t>
            </a:r>
            <a:r>
              <a:rPr lang="en-GB" sz="2800" b="1" dirty="0">
                <a:solidFill>
                  <a:schemeClr val="bg1"/>
                </a:solidFill>
              </a:rPr>
              <a:t>h1 { line-height:2em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9584" y="1948001"/>
            <a:ext cx="328487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 Rounded MT Bold" pitchFamily="34" charset="0"/>
              </a:rPr>
              <a:t>All h1,h2 and h3</a:t>
            </a:r>
            <a:endParaRPr lang="en-SG" sz="2800" dirty="0"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8834" y="5030794"/>
            <a:ext cx="393145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 Rounded MT Bold" pitchFamily="34" charset="0"/>
              </a:rPr>
              <a:t>h1 under the element </a:t>
            </a:r>
          </a:p>
          <a:p>
            <a:r>
              <a:rPr lang="en-GB" sz="2800" dirty="0">
                <a:latin typeface="Arial Rounded MT Bold" pitchFamily="34" charset="0"/>
              </a:rPr>
              <a:t>with header</a:t>
            </a:r>
            <a:endParaRPr lang="en-SG" sz="28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6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CSS Selector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42457"/>
            <a:ext cx="9720071" cy="4023360"/>
          </a:xfrm>
        </p:spPr>
        <p:txBody>
          <a:bodyPr>
            <a:normAutofit/>
          </a:bodyPr>
          <a:lstStyle/>
          <a:p>
            <a:r>
              <a:rPr lang="en-GB" sz="2800" b="1" u="sng" dirty="0">
                <a:solidFill>
                  <a:srgbClr val="FF0000"/>
                </a:solidFill>
              </a:rPr>
              <a:t>Direct Child</a:t>
            </a:r>
            <a:r>
              <a:rPr lang="en-GB" sz="2800" dirty="0"/>
              <a:t> Selector </a:t>
            </a:r>
          </a:p>
          <a:p>
            <a:pPr lvl="1"/>
            <a:r>
              <a:rPr lang="en-GB" sz="2400" dirty="0"/>
              <a:t>The immediate child of an element</a:t>
            </a:r>
            <a:endParaRPr lang="en-GB" sz="2400" b="1" i="1" dirty="0"/>
          </a:p>
          <a:p>
            <a:pPr lvl="1"/>
            <a:r>
              <a:rPr lang="en-GB" sz="2400" dirty="0"/>
              <a:t>For example:</a:t>
            </a:r>
          </a:p>
          <a:p>
            <a:pPr marL="914400" lvl="2" indent="0">
              <a:buNone/>
            </a:pPr>
            <a:r>
              <a:rPr lang="en-GB" sz="1800" b="1" dirty="0">
                <a:solidFill>
                  <a:srgbClr val="FF0000"/>
                </a:solidFill>
              </a:rPr>
              <a:t>section &gt; h1</a:t>
            </a:r>
            <a:r>
              <a:rPr lang="en-GB" sz="1800" dirty="0"/>
              <a:t>  { text-decoration: underline }</a:t>
            </a:r>
          </a:p>
          <a:p>
            <a:pPr marL="914400" lvl="2" indent="0">
              <a:buNone/>
            </a:pPr>
            <a:r>
              <a:rPr lang="en-GB" sz="1800" b="1" dirty="0">
                <a:solidFill>
                  <a:srgbClr val="FF0000"/>
                </a:solidFill>
              </a:rPr>
              <a:t> </a:t>
            </a:r>
          </a:p>
          <a:p>
            <a:pPr marL="914400" lvl="2" indent="0">
              <a:buNone/>
            </a:pPr>
            <a:r>
              <a:rPr lang="en-SG" sz="1800" dirty="0"/>
              <a:t>all h1 directly under a section will be underlined</a:t>
            </a:r>
          </a:p>
        </p:txBody>
      </p:sp>
    </p:spTree>
    <p:extLst>
      <p:ext uri="{BB962C8B-B14F-4D97-AF65-F5344CB8AC3E}">
        <p14:creationId xmlns:p14="http://schemas.microsoft.com/office/powerpoint/2010/main" val="108713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CSS Selectors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4129" y="1989921"/>
            <a:ext cx="9720071" cy="4023360"/>
          </a:xfrm>
        </p:spPr>
        <p:txBody>
          <a:bodyPr/>
          <a:lstStyle/>
          <a:p>
            <a:r>
              <a:rPr lang="en-US" dirty="0"/>
              <a:t>Direct children selector</a:t>
            </a:r>
          </a:p>
          <a:p>
            <a:r>
              <a:rPr lang="en-US" dirty="0"/>
              <a:t>Syntax:</a:t>
            </a: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parent&gt;child{}</a:t>
            </a:r>
          </a:p>
          <a:p>
            <a:r>
              <a:rPr lang="en-US" dirty="0"/>
              <a:t>Example: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2" t="50928" r="64552" b="20197"/>
          <a:stretch/>
        </p:blipFill>
        <p:spPr bwMode="auto">
          <a:xfrm>
            <a:off x="1284785" y="4001294"/>
            <a:ext cx="4280444" cy="2402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3" t="24877" r="62779" b="54661"/>
          <a:stretch/>
        </p:blipFill>
        <p:spPr bwMode="auto">
          <a:xfrm>
            <a:off x="6821942" y="4230472"/>
            <a:ext cx="3744416" cy="19443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" t="26838" r="3316" b="14867"/>
          <a:stretch/>
        </p:blipFill>
        <p:spPr bwMode="auto">
          <a:xfrm>
            <a:off x="6821942" y="1700809"/>
            <a:ext cx="3306506" cy="207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88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CSS Selector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u="sng" dirty="0">
                <a:solidFill>
                  <a:srgbClr val="FF0000"/>
                </a:solidFill>
              </a:rPr>
              <a:t>Attribute </a:t>
            </a:r>
            <a:r>
              <a:rPr lang="en-GB" sz="2400" dirty="0"/>
              <a:t>Selector </a:t>
            </a:r>
          </a:p>
          <a:p>
            <a:pPr lvl="1"/>
            <a:r>
              <a:rPr lang="en-GB" sz="3600" dirty="0"/>
              <a:t>The element with a particular attribute</a:t>
            </a:r>
            <a:endParaRPr lang="en-GB" sz="3600" b="1" i="1" dirty="0"/>
          </a:p>
          <a:p>
            <a:pPr lvl="1"/>
            <a:r>
              <a:rPr lang="en-GB" sz="3600" dirty="0"/>
              <a:t>For example:</a:t>
            </a:r>
          </a:p>
          <a:p>
            <a:pPr marL="914400" lvl="2" indent="0">
              <a:buNone/>
            </a:pPr>
            <a:r>
              <a:rPr lang="en-GB" sz="3200" b="1" dirty="0">
                <a:solidFill>
                  <a:srgbClr val="FF0000"/>
                </a:solidFill>
              </a:rPr>
              <a:t>td[</a:t>
            </a:r>
            <a:r>
              <a:rPr lang="en-GB" sz="3200" b="1" dirty="0" err="1">
                <a:solidFill>
                  <a:srgbClr val="FF0000"/>
                </a:solidFill>
              </a:rPr>
              <a:t>colspan</a:t>
            </a:r>
            <a:r>
              <a:rPr lang="en-GB" sz="3200" b="1" dirty="0">
                <a:solidFill>
                  <a:srgbClr val="FF0000"/>
                </a:solidFill>
              </a:rPr>
              <a:t>]:</a:t>
            </a:r>
            <a:r>
              <a:rPr lang="en-GB" sz="3200" dirty="0"/>
              <a:t>  { </a:t>
            </a:r>
            <a:r>
              <a:rPr lang="en-GB" sz="3200" dirty="0" err="1"/>
              <a:t>background-color:blue</a:t>
            </a:r>
            <a:r>
              <a:rPr lang="en-GB" sz="3200" dirty="0"/>
              <a:t> }</a:t>
            </a:r>
          </a:p>
          <a:p>
            <a:pPr marL="914400" lvl="2" indent="0">
              <a:buNone/>
            </a:pPr>
            <a:r>
              <a:rPr lang="en-GB" sz="3200" b="1" dirty="0">
                <a:solidFill>
                  <a:srgbClr val="FF0000"/>
                </a:solidFill>
              </a:rPr>
              <a:t> </a:t>
            </a:r>
          </a:p>
          <a:p>
            <a:pPr marL="914400" lvl="2" indent="0">
              <a:buNone/>
            </a:pPr>
            <a:r>
              <a:rPr lang="en-SG" sz="3200" dirty="0"/>
              <a:t>all table cell with </a:t>
            </a:r>
            <a:r>
              <a:rPr lang="en-SG" sz="3200" dirty="0" err="1"/>
              <a:t>colspan</a:t>
            </a:r>
            <a:r>
              <a:rPr lang="en-SG" sz="3200" dirty="0"/>
              <a:t> attribute will have blue as the  background </a:t>
            </a:r>
            <a:r>
              <a:rPr lang="en-SG" sz="3200" dirty="0" err="1"/>
              <a:t>color</a:t>
            </a:r>
            <a:r>
              <a:rPr lang="en-SG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96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CSS Selectors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Universal selector – select all the elements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Syntax: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{}</a:t>
            </a:r>
          </a:p>
          <a:p>
            <a:r>
              <a:rPr lang="en-US" sz="2800" dirty="0"/>
              <a:t>Example :</a:t>
            </a:r>
            <a:br>
              <a:rPr lang="en-US" sz="2800" dirty="0"/>
            </a:b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margin : 0;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padding : 0;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sz="2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84441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CSS Selectors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7305" y="2084832"/>
            <a:ext cx="9720071" cy="4023360"/>
          </a:xfrm>
        </p:spPr>
        <p:txBody>
          <a:bodyPr>
            <a:normAutofit/>
          </a:bodyPr>
          <a:lstStyle/>
          <a:p>
            <a:r>
              <a:rPr lang="en-US" sz="2400" dirty="0"/>
              <a:t>Direct sibling selector</a:t>
            </a:r>
          </a:p>
          <a:p>
            <a:r>
              <a:rPr lang="en-US" sz="2400" dirty="0"/>
              <a:t>Syntax:</a:t>
            </a:r>
          </a:p>
          <a:p>
            <a:pPr>
              <a:buClr>
                <a:schemeClr val="bg1"/>
              </a:buClr>
            </a:pP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sibling+sibling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2400" dirty="0"/>
              <a:t>Example:</a:t>
            </a:r>
            <a:endParaRPr lang="en-SG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5" t="50474" r="71765" b="41114"/>
          <a:stretch/>
        </p:blipFill>
        <p:spPr bwMode="auto">
          <a:xfrm>
            <a:off x="2639616" y="3733286"/>
            <a:ext cx="3329696" cy="699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6" t="28742" r="60588" b="58526"/>
          <a:stretch/>
        </p:blipFill>
        <p:spPr bwMode="auto">
          <a:xfrm>
            <a:off x="6312024" y="3641833"/>
            <a:ext cx="3840498" cy="10594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" t="27358" r="3787" b="42973"/>
          <a:stretch/>
        </p:blipFill>
        <p:spPr bwMode="auto">
          <a:xfrm>
            <a:off x="2672833" y="4941169"/>
            <a:ext cx="4017072" cy="11682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830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8EA27FBD4C284986B3106C7698E2C5" ma:contentTypeVersion="3" ma:contentTypeDescription="Create a new document." ma:contentTypeScope="" ma:versionID="24799c556f80520c691bcd18255cec23">
  <xsd:schema xmlns:xsd="http://www.w3.org/2001/XMLSchema" xmlns:xs="http://www.w3.org/2001/XMLSchema" xmlns:p="http://schemas.microsoft.com/office/2006/metadata/properties" xmlns:ns1="http://schemas.microsoft.com/sharepoint/v3" xmlns:ns2="bcaf11b6-d7d7-4cf4-aa30-f11e767a1514" xmlns:ns3="b88c6a22-f980-423d-98c5-4bae664910af" targetNamespace="http://schemas.microsoft.com/office/2006/metadata/properties" ma:root="true" ma:fieldsID="acf44474ec9829b4298ed2cc7bc2fa8e" ns1:_="" ns2:_="" ns3:_="">
    <xsd:import namespace="http://schemas.microsoft.com/sharepoint/v3"/>
    <xsd:import namespace="bcaf11b6-d7d7-4cf4-aa30-f11e767a1514"/>
    <xsd:import namespace="b88c6a22-f980-423d-98c5-4bae664910af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3: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f11b6-d7d7-4cf4-aa30-f11e767a15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c6a22-f980-423d-98c5-4bae664910af" elementFormDefault="qualified">
    <xsd:import namespace="http://schemas.microsoft.com/office/2006/documentManagement/types"/>
    <xsd:import namespace="http://schemas.microsoft.com/office/infopath/2007/PartnerControls"/>
    <xsd:element name="Owner" ma:index="11" nillable="true" ma:displayName="Owner" ma:internalName="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b88c6a22-f980-423d-98c5-4bae664910af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8F005D1-CDA6-4823-9F79-80D47716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caf11b6-d7d7-4cf4-aa30-f11e767a1514"/>
    <ds:schemaRef ds:uri="b88c6a22-f980-423d-98c5-4bae664910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96225A-5708-4212-896E-54A6A6CABF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58BB37-9D18-4E53-8527-6E62296914D9}">
  <ds:schemaRefs>
    <ds:schemaRef ds:uri="http://schemas.microsoft.com/office/2006/metadata/properties"/>
    <ds:schemaRef ds:uri="http://schemas.microsoft.com/office/infopath/2007/PartnerControls"/>
    <ds:schemaRef ds:uri="b88c6a22-f980-423d-98c5-4bae664910af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719</TotalTime>
  <Words>942</Words>
  <Application>Microsoft Office PowerPoint</Application>
  <PresentationFormat>Widescreen</PresentationFormat>
  <Paragraphs>174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 Rounded MT Bold</vt:lpstr>
      <vt:lpstr>Calibri</vt:lpstr>
      <vt:lpstr>Courier New</vt:lpstr>
      <vt:lpstr>Tw Cen MT</vt:lpstr>
      <vt:lpstr>Tw Cen MT Condensed</vt:lpstr>
      <vt:lpstr>Tw Cen MT Condensed Extra Bold</vt:lpstr>
      <vt:lpstr>Wingdings 3</vt:lpstr>
      <vt:lpstr>Integral</vt:lpstr>
      <vt:lpstr>Advance CSS Selector</vt:lpstr>
      <vt:lpstr>The Document Tree</vt:lpstr>
      <vt:lpstr>Relationships</vt:lpstr>
      <vt:lpstr>More CSS Selectors</vt:lpstr>
      <vt:lpstr>Types of CSS Selector</vt:lpstr>
      <vt:lpstr>More CSS Selectors</vt:lpstr>
      <vt:lpstr>Types of CSS Selector</vt:lpstr>
      <vt:lpstr>More CSS Selectors</vt:lpstr>
      <vt:lpstr>More CSS Selectors</vt:lpstr>
      <vt:lpstr>More CSS Selectors</vt:lpstr>
      <vt:lpstr>Pseudo-class Selector</vt:lpstr>
      <vt:lpstr>Pseudo-class Selector</vt:lpstr>
      <vt:lpstr>Pseudo-class Selector</vt:lpstr>
      <vt:lpstr>Example:</vt:lpstr>
      <vt:lpstr>Pseudo-class Selector</vt:lpstr>
      <vt:lpstr>Pseudo-class Selector</vt:lpstr>
      <vt:lpstr>Other CSS Selectors</vt:lpstr>
      <vt:lpstr>CSS specificity &amp; priority</vt:lpstr>
      <vt:lpstr>CSS inheritance  </vt:lpstr>
      <vt:lpstr>CSS Specificity</vt:lpstr>
      <vt:lpstr>CSS Specificity</vt:lpstr>
      <vt:lpstr>CSS Specificity</vt:lpstr>
      <vt:lpstr>Reset Browser Styles</vt:lpstr>
    </vt:vector>
  </TitlesOfParts>
  <Company>Nanyang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CSS(Part II)</dc:title>
  <dc:creator>TAY SIEW FONG</dc:creator>
  <cp:lastModifiedBy>Bee Wah TEO (NYP)</cp:lastModifiedBy>
  <cp:revision>30</cp:revision>
  <dcterms:created xsi:type="dcterms:W3CDTF">2017-02-28T13:40:19Z</dcterms:created>
  <dcterms:modified xsi:type="dcterms:W3CDTF">2021-05-02T10:12:31Z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0x010100BC8EA27FBD4C284986B3106C7698E2C5</vt:lpwstr>
  </property>
</Properties>
</file>