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67" r:id="rId2"/>
    <p:sldId id="361" r:id="rId3"/>
    <p:sldId id="363" r:id="rId4"/>
    <p:sldId id="417" r:id="rId5"/>
    <p:sldId id="418" r:id="rId6"/>
    <p:sldId id="364" r:id="rId7"/>
    <p:sldId id="414" r:id="rId8"/>
    <p:sldId id="419" r:id="rId9"/>
    <p:sldId id="421" r:id="rId10"/>
    <p:sldId id="422" r:id="rId11"/>
    <p:sldId id="443" r:id="rId12"/>
    <p:sldId id="424" r:id="rId13"/>
    <p:sldId id="425" r:id="rId14"/>
    <p:sldId id="426" r:id="rId15"/>
    <p:sldId id="427" r:id="rId16"/>
    <p:sldId id="444" r:id="rId17"/>
    <p:sldId id="445" r:id="rId18"/>
    <p:sldId id="362" r:id="rId19"/>
    <p:sldId id="442" r:id="rId20"/>
    <p:sldId id="435" r:id="rId21"/>
    <p:sldId id="436" r:id="rId22"/>
    <p:sldId id="437" r:id="rId23"/>
    <p:sldId id="440" r:id="rId24"/>
    <p:sldId id="447" r:id="rId25"/>
    <p:sldId id="439" r:id="rId26"/>
    <p:sldId id="446" r:id="rId27"/>
    <p:sldId id="441" r:id="rId28"/>
    <p:sldId id="43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6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1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9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0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9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9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3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1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JavaScript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04312" y="5013176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: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59114"/>
            <a:ext cx="972007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marks=[80,85,75,65];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u="sng" dirty="0" err="1">
                <a:solidFill>
                  <a:srgbClr val="C00000"/>
                </a:solidFill>
              </a:rPr>
              <a:t>marks.length</a:t>
            </a:r>
            <a:r>
              <a:rPr lang="en-SG" sz="2400" dirty="0"/>
              <a:t> tells the size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 err="1"/>
              <a:t>document.write</a:t>
            </a:r>
            <a:r>
              <a:rPr lang="en-SG" sz="2400" dirty="0"/>
              <a:t>("number of marks "+</a:t>
            </a:r>
            <a:r>
              <a:rPr lang="en-SG" sz="2400" dirty="0" err="1"/>
              <a:t>marks.length</a:t>
            </a:r>
            <a:r>
              <a:rPr lang="en-SG" sz="2400" dirty="0"/>
              <a:t>);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for (</a:t>
            </a: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i</a:t>
            </a:r>
            <a:r>
              <a:rPr lang="en-SG" sz="2400" dirty="0"/>
              <a:t>=0; </a:t>
            </a:r>
            <a:r>
              <a:rPr lang="en-SG" sz="2400" dirty="0" err="1"/>
              <a:t>i</a:t>
            </a:r>
            <a:r>
              <a:rPr lang="en-SG" sz="2400" dirty="0"/>
              <a:t>&lt;</a:t>
            </a:r>
            <a:r>
              <a:rPr lang="en-SG" sz="2400" dirty="0" err="1"/>
              <a:t>marks.length</a:t>
            </a:r>
            <a:r>
              <a:rPr lang="en-SG" sz="2400" dirty="0"/>
              <a:t>; </a:t>
            </a:r>
            <a:r>
              <a:rPr lang="en-SG" sz="2400" dirty="0" err="1"/>
              <a:t>i</a:t>
            </a:r>
            <a:r>
              <a:rPr lang="en-SG" sz="2400" dirty="0"/>
              <a:t>++){</a:t>
            </a:r>
          </a:p>
          <a:p>
            <a:pPr marL="0" indent="0">
              <a:buNone/>
            </a:pPr>
            <a:r>
              <a:rPr lang="en-SG" sz="2400" dirty="0"/>
              <a:t>	console.log(marks[</a:t>
            </a:r>
            <a:r>
              <a:rPr lang="en-SG" sz="2400" dirty="0" err="1"/>
              <a:t>i</a:t>
            </a:r>
            <a:r>
              <a:rPr lang="en-SG" sz="2400" dirty="0"/>
              <a:t>]);</a:t>
            </a:r>
          </a:p>
          <a:p>
            <a:pPr marL="0" indent="0">
              <a:buNone/>
            </a:pPr>
            <a:r>
              <a:rPr lang="en-S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96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 dirty="0">
                <a:solidFill>
                  <a:srgbClr val="FF0000"/>
                </a:solidFill>
              </a:rPr>
              <a:t>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199" y="2084832"/>
            <a:ext cx="86868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Ali","Ben","Cathy","David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("&lt;li&gt;"+students[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]+"&lt;/li&gt;");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2" t="12148" r="91325" b="74183"/>
          <a:stretch/>
        </p:blipFill>
        <p:spPr>
          <a:xfrm>
            <a:off x="8345145" y="4530191"/>
            <a:ext cx="1433925" cy="1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>
                <a:solidFill>
                  <a:srgbClr val="FF0000"/>
                </a:solidFill>
              </a:rPr>
              <a:t> 3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976" y="2276872"/>
            <a:ext cx="9720071" cy="4023360"/>
          </a:xfrm>
        </p:spPr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push</a:t>
            </a:r>
            <a:r>
              <a:rPr lang="en-SG" sz="2400" dirty="0"/>
              <a:t> to add to the end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 </a:t>
            </a:r>
          </a:p>
          <a:p>
            <a:pPr marL="0" indent="0">
              <a:buNone/>
            </a:pPr>
            <a:r>
              <a:rPr lang="en-SG" sz="2400" i="1" dirty="0" err="1"/>
              <a:t>colors.push</a:t>
            </a:r>
            <a:r>
              <a:rPr lang="en-SG" sz="2400" i="1" dirty="0"/>
              <a:t>("green");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["red", "orange", "yellow", "green"]</a:t>
            </a:r>
          </a:p>
        </p:txBody>
      </p:sp>
    </p:spTree>
    <p:extLst>
      <p:ext uri="{BB962C8B-B14F-4D97-AF65-F5344CB8AC3E}">
        <p14:creationId xmlns:p14="http://schemas.microsoft.com/office/powerpoint/2010/main" val="383469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229600" cy="2856336"/>
          </a:xfrm>
        </p:spPr>
        <p:txBody>
          <a:bodyPr>
            <a:no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pop</a:t>
            </a:r>
            <a:r>
              <a:rPr lang="en-SG" sz="2400" dirty="0"/>
              <a:t> to remove the last element in an array</a:t>
            </a:r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"yellow", "green"];</a:t>
            </a:r>
          </a:p>
          <a:p>
            <a:pPr marL="0" indent="0">
              <a:buNone/>
            </a:pPr>
            <a:r>
              <a:rPr lang="en-SG" sz="2400" i="1" dirty="0" err="1"/>
              <a:t>colors.pop</a:t>
            </a:r>
            <a:r>
              <a:rPr lang="en-SG" sz="2400" i="1" dirty="0"/>
              <a:t>();</a:t>
            </a:r>
          </a:p>
          <a:p>
            <a:pPr marL="0" indent="0">
              <a:buNone/>
            </a:pPr>
            <a:endParaRPr lang="en-SG" sz="2400" i="1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["red", "orange", "yellow"]</a:t>
            </a:r>
          </a:p>
          <a:p>
            <a:pPr marL="0" indent="0">
              <a:buNone/>
            </a:pP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26965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 err="1">
                <a:solidFill>
                  <a:srgbClr val="C00000"/>
                </a:solidFill>
              </a:rPr>
              <a:t>unshift</a:t>
            </a:r>
            <a:r>
              <a:rPr lang="en-SG" sz="2400" dirty="0"/>
              <a:t> to add to the front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 </a:t>
            </a:r>
          </a:p>
          <a:p>
            <a:pPr marL="0" indent="0">
              <a:buNone/>
            </a:pPr>
            <a:r>
              <a:rPr lang="en-SG" sz="2400" i="1" dirty="0" err="1"/>
              <a:t>colors.unshift</a:t>
            </a:r>
            <a:r>
              <a:rPr lang="en-SG" sz="2400" i="1" dirty="0"/>
              <a:t>("green");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["green", "red", "orange", "yellow"]</a:t>
            </a:r>
          </a:p>
        </p:txBody>
      </p:sp>
    </p:spTree>
    <p:extLst>
      <p:ext uri="{BB962C8B-B14F-4D97-AF65-F5344CB8AC3E}">
        <p14:creationId xmlns:p14="http://schemas.microsoft.com/office/powerpoint/2010/main" val="78595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229600" cy="4607768"/>
          </a:xfrm>
        </p:spPr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shift</a:t>
            </a:r>
            <a:r>
              <a:rPr lang="en-SG" sz="2400" dirty="0"/>
              <a:t> to remove the first element in an array</a:t>
            </a:r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</a:t>
            </a:r>
          </a:p>
          <a:p>
            <a:pPr marL="0" indent="0">
              <a:buNone/>
            </a:pPr>
            <a:r>
              <a:rPr lang="en-SG" sz="2400" i="1" dirty="0" err="1"/>
              <a:t>colors.shift</a:t>
            </a:r>
            <a:r>
              <a:rPr lang="en-SG" sz="2400" i="1" dirty="0"/>
              <a:t>();</a:t>
            </a:r>
          </a:p>
          <a:p>
            <a:pPr marL="0" indent="0">
              <a:buNone/>
            </a:pPr>
            <a:endParaRPr lang="en-SG" sz="2400" i="1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</a:t>
            </a:r>
            <a:r>
              <a:rPr lang="en-SG" sz="2400" i="1" dirty="0"/>
              <a:t>"orange", "yellow"</a:t>
            </a:r>
            <a:r>
              <a:rPr lang="en-SG" sz="2400" dirty="0"/>
              <a:t>]</a:t>
            </a:r>
          </a:p>
          <a:p>
            <a:pPr marL="0" indent="0">
              <a:buNone/>
            </a:pP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32145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8" y="1748813"/>
            <a:ext cx="8686800" cy="4032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numbers=[];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total=0;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]+"&lt;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total=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total+numbers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("&lt;p&gt;total of all numbers is "+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total+"&lt;/p&gt;");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" t="12148" r="85247" b="73132"/>
          <a:stretch/>
        </p:blipFill>
        <p:spPr>
          <a:xfrm>
            <a:off x="7752184" y="3140968"/>
            <a:ext cx="2139664" cy="124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32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79577"/>
            <a:ext cx="8686800" cy="267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A","p","p","l","e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apple","orange","banana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("&lt;h1&gt;"+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("")+"&lt;/h1&gt;");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("&lt;h1&gt;"+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("+")+"&lt;/h1&gt;");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57" y="2008355"/>
            <a:ext cx="467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Joining the array elements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" t="14251" r="73093" b="69977"/>
          <a:stretch/>
        </p:blipFill>
        <p:spPr>
          <a:xfrm>
            <a:off x="7824192" y="5229200"/>
            <a:ext cx="3168352" cy="108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51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791836"/>
            <a:ext cx="8229600" cy="1143000"/>
          </a:xfrm>
        </p:spPr>
        <p:txBody>
          <a:bodyPr/>
          <a:lstStyle/>
          <a:p>
            <a:r>
              <a:rPr lang="en-GB" dirty="0"/>
              <a:t>JavaScript Objects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66701"/>
            <a:ext cx="9793088" cy="4824536"/>
          </a:xfrm>
        </p:spPr>
        <p:txBody>
          <a:bodyPr>
            <a:normAutofit/>
          </a:bodyPr>
          <a:lstStyle/>
          <a:p>
            <a:r>
              <a:rPr lang="en-GB" sz="2800" dirty="0"/>
              <a:t>JavaScript comes with a number of built-in objects for the convenience of programmers, such as</a:t>
            </a:r>
          </a:p>
          <a:p>
            <a:pPr marL="620713" lvl="1" indent="-263525"/>
            <a:r>
              <a:rPr lang="en-GB" sz="2400" dirty="0">
                <a:solidFill>
                  <a:srgbClr val="C00000"/>
                </a:solidFill>
              </a:rPr>
              <a:t>Array</a:t>
            </a:r>
            <a:r>
              <a:rPr lang="en-GB" sz="2400" dirty="0"/>
              <a:t>   </a:t>
            </a:r>
          </a:p>
          <a:p>
            <a:pPr marL="619125" lvl="1"/>
            <a:endParaRPr lang="en-GB" sz="2400" dirty="0">
              <a:solidFill>
                <a:srgbClr val="FFC000"/>
              </a:solidFill>
            </a:endParaRPr>
          </a:p>
          <a:p>
            <a:pPr marL="619125" lvl="1"/>
            <a:r>
              <a:rPr lang="en-GB" sz="2400" dirty="0">
                <a:solidFill>
                  <a:srgbClr val="FFC000"/>
                </a:solidFill>
              </a:rPr>
              <a:t>Date</a:t>
            </a:r>
          </a:p>
          <a:p>
            <a:pPr marL="619125" lvl="1"/>
            <a:endParaRPr lang="en-GB" sz="2400" dirty="0">
              <a:solidFill>
                <a:srgbClr val="00B050"/>
              </a:solidFill>
            </a:endParaRPr>
          </a:p>
          <a:p>
            <a:pPr marL="619125" lvl="1"/>
            <a:r>
              <a:rPr lang="en-GB" sz="2400" dirty="0">
                <a:solidFill>
                  <a:srgbClr val="00B050"/>
                </a:solidFill>
              </a:rPr>
              <a:t>Math</a:t>
            </a:r>
          </a:p>
          <a:p>
            <a:pPr marL="619125" lvl="1"/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619125" lvl="1"/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2669627" y="2701516"/>
            <a:ext cx="688275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Provide efficient way of store &amp; manipulate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9627" y="3590917"/>
            <a:ext cx="5736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 and work with dates and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1658" y="4162116"/>
            <a:ext cx="656110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Access to useful math functions or operations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917" y="5145662"/>
            <a:ext cx="64804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Provide efficient way of store &amp;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203988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64" y="1938518"/>
            <a:ext cx="9720071" cy="4023360"/>
          </a:xfrm>
        </p:spPr>
        <p:txBody>
          <a:bodyPr>
            <a:normAutofit/>
          </a:bodyPr>
          <a:lstStyle/>
          <a:p>
            <a:r>
              <a:rPr lang="en-SG" sz="2400" dirty="0"/>
              <a:t>Example:</a:t>
            </a:r>
          </a:p>
          <a:p>
            <a:pPr marL="0" indent="0">
              <a:buNone/>
            </a:pPr>
            <a:r>
              <a:rPr lang="en-GB" sz="2400" dirty="0"/>
              <a:t>     	</a:t>
            </a:r>
            <a:r>
              <a:rPr lang="en-GB" sz="2400" dirty="0" err="1"/>
              <a:t>var</a:t>
            </a:r>
            <a:r>
              <a:rPr lang="en-GB" sz="2400" dirty="0"/>
              <a:t> today=new Date();</a:t>
            </a:r>
            <a:endParaRPr lang="en-SG" sz="2400" dirty="0"/>
          </a:p>
          <a:p>
            <a:pPr marL="0" indent="0">
              <a:buNone/>
            </a:pPr>
            <a:r>
              <a:rPr lang="en-GB" sz="2400" dirty="0"/>
              <a:t>	console.log(today);	</a:t>
            </a:r>
            <a:endParaRPr lang="en-SG" sz="2400" dirty="0"/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08" t="11097" r="6245" b="61566"/>
          <a:stretch/>
        </p:blipFill>
        <p:spPr>
          <a:xfrm>
            <a:off x="2163621" y="3645024"/>
            <a:ext cx="7031399" cy="25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836712"/>
            <a:ext cx="8229600" cy="1143000"/>
          </a:xfrm>
        </p:spPr>
        <p:txBody>
          <a:bodyPr/>
          <a:lstStyle/>
          <a:p>
            <a:r>
              <a:rPr lang="en-GB" dirty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36" y="1979712"/>
            <a:ext cx="8229600" cy="4536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Using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JavaScript Built-in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Define your own object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766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11" y="621563"/>
            <a:ext cx="10315778" cy="1510680"/>
          </a:xfrm>
        </p:spPr>
        <p:txBody>
          <a:bodyPr>
            <a:normAutofit/>
          </a:bodyPr>
          <a:lstStyle/>
          <a:p>
            <a:r>
              <a:rPr lang="en-SG" dirty="0"/>
              <a:t>Define JavaScript Object: Create/Initialize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2276872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myCar</a:t>
            </a:r>
            <a:r>
              <a:rPr lang="en-SG" sz="2400" dirty="0"/>
              <a:t> = new Object(); </a:t>
            </a:r>
          </a:p>
          <a:p>
            <a:pPr marL="0" indent="0">
              <a:buNone/>
            </a:pPr>
            <a:r>
              <a:rPr lang="en-SG" sz="2400" dirty="0"/>
              <a:t>Or</a:t>
            </a:r>
          </a:p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myCar</a:t>
            </a:r>
            <a:r>
              <a:rPr lang="en-SG" sz="2400" dirty="0"/>
              <a:t> = {};</a:t>
            </a:r>
          </a:p>
          <a:p>
            <a:pPr marL="0" indent="0">
              <a:buNone/>
            </a:pPr>
            <a:r>
              <a:rPr lang="en-SG" sz="2400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1784" y="3068960"/>
            <a:ext cx="908390" cy="753828"/>
            <a:chOff x="7250153" y="5874966"/>
            <a:chExt cx="894740" cy="6623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59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916832"/>
            <a:ext cx="8856984" cy="453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Assign properties to the object</a:t>
            </a:r>
          </a:p>
          <a:p>
            <a:pPr marL="0" indent="0">
              <a:buNone/>
            </a:pPr>
            <a:r>
              <a:rPr lang="en-SG" sz="2400" dirty="0" err="1"/>
              <a:t>myCar.make</a:t>
            </a:r>
            <a:r>
              <a:rPr lang="en-SG" sz="2400" dirty="0"/>
              <a:t> = "Ford";</a:t>
            </a:r>
          </a:p>
          <a:p>
            <a:pPr marL="0" indent="0">
              <a:buNone/>
            </a:pPr>
            <a:r>
              <a:rPr lang="en-SG" sz="2400" dirty="0" err="1"/>
              <a:t>myCar.model</a:t>
            </a:r>
            <a:r>
              <a:rPr lang="en-SG" sz="2400" dirty="0"/>
              <a:t> = "Mustang";</a:t>
            </a:r>
          </a:p>
          <a:p>
            <a:pPr marL="0" indent="0">
              <a:buNone/>
            </a:pPr>
            <a:r>
              <a:rPr lang="en-SG" sz="2400" dirty="0" err="1"/>
              <a:t>myCar.year</a:t>
            </a:r>
            <a:r>
              <a:rPr lang="en-SG" sz="2400" dirty="0"/>
              <a:t> = 1969;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Now </a:t>
            </a:r>
            <a:r>
              <a:rPr lang="en-SG" sz="2400" dirty="0" err="1"/>
              <a:t>myCar</a:t>
            </a:r>
            <a:r>
              <a:rPr lang="en-SG" sz="2400" dirty="0"/>
              <a:t> has the attribute make, model and year with the values</a:t>
            </a:r>
          </a:p>
          <a:p>
            <a:pPr marL="0" indent="0">
              <a:buNone/>
            </a:pPr>
            <a:r>
              <a:rPr lang="en-SG" sz="3200" i="1" dirty="0">
                <a:solidFill>
                  <a:srgbClr val="7030A0"/>
                </a:solidFill>
              </a:rPr>
              <a:t>console.log(</a:t>
            </a:r>
            <a:r>
              <a:rPr lang="en-SG" sz="3200" i="1" dirty="0" err="1">
                <a:solidFill>
                  <a:srgbClr val="7030A0"/>
                </a:solidFill>
              </a:rPr>
              <a:t>myCar</a:t>
            </a:r>
            <a:r>
              <a:rPr lang="en-SG" sz="3200" i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SG" sz="3200" i="1" dirty="0">
                <a:solidFill>
                  <a:srgbClr val="7030A0"/>
                </a:solidFill>
              </a:rPr>
              <a:t>Object {make: "Ford", model: "Mustang", year: 1969}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2728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Properties of object can also be accessed using the bracket notation:</a:t>
            </a:r>
          </a:p>
          <a:p>
            <a:pPr marL="0" indent="0">
              <a:buNone/>
            </a:pPr>
            <a:endParaRPr lang="en-SG" sz="2400" dirty="0"/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["make"] = "Ford";</a:t>
            </a:r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["model"] = "Mustang";</a:t>
            </a:r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["year"] = 1969;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667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Retrieve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Example:</a:t>
            </a:r>
          </a:p>
          <a:p>
            <a:pPr marL="914400" lvl="2" indent="0">
              <a:buNone/>
            </a:pPr>
            <a:r>
              <a:rPr lang="en-SG" sz="2000" dirty="0"/>
              <a:t>for (</a:t>
            </a:r>
            <a:r>
              <a:rPr lang="en-SG" sz="2000" dirty="0" err="1"/>
              <a:t>var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p</a:t>
            </a:r>
            <a:r>
              <a:rPr lang="en-SG" sz="2000" dirty="0"/>
              <a:t> in </a:t>
            </a:r>
            <a:r>
              <a:rPr lang="en-SG" sz="2000" dirty="0" err="1"/>
              <a:t>myCar</a:t>
            </a:r>
            <a:r>
              <a:rPr lang="en-SG" sz="2000" dirty="0"/>
              <a:t>) {      </a:t>
            </a:r>
            <a:r>
              <a:rPr lang="en-SG" sz="3200" i="1" dirty="0"/>
              <a:t>// </a:t>
            </a:r>
            <a:r>
              <a:rPr lang="en-SG" sz="2400" i="1" dirty="0"/>
              <a:t>for each of the </a:t>
            </a:r>
            <a:r>
              <a:rPr lang="en-SG" sz="2400" i="1" dirty="0">
                <a:solidFill>
                  <a:srgbClr val="FF0000"/>
                </a:solidFill>
              </a:rPr>
              <a:t>properties</a:t>
            </a:r>
            <a:r>
              <a:rPr lang="en-SG" sz="2400" i="1" dirty="0"/>
              <a:t> in </a:t>
            </a:r>
            <a:r>
              <a:rPr lang="en-SG" sz="2400" i="1" dirty="0" err="1"/>
              <a:t>myCar</a:t>
            </a:r>
            <a:endParaRPr lang="en-SG" sz="2400" i="1" dirty="0"/>
          </a:p>
          <a:p>
            <a:pPr marL="914400" lvl="2" indent="0">
              <a:buNone/>
            </a:pPr>
            <a:r>
              <a:rPr lang="en-SG" sz="2000" dirty="0"/>
              <a:t>	</a:t>
            </a:r>
            <a:r>
              <a:rPr lang="en-SG" sz="2000" dirty="0" err="1"/>
              <a:t>document.write</a:t>
            </a:r>
            <a:r>
              <a:rPr lang="en-SG" sz="2000" dirty="0"/>
              <a:t>(</a:t>
            </a:r>
            <a:r>
              <a:rPr lang="en-SG" sz="2000" dirty="0" err="1"/>
              <a:t>myCar</a:t>
            </a:r>
            <a:r>
              <a:rPr lang="en-SG" sz="2000" dirty="0"/>
              <a:t>[</a:t>
            </a:r>
            <a:r>
              <a:rPr lang="en-SG" sz="2000" dirty="0">
                <a:solidFill>
                  <a:srgbClr val="FF0000"/>
                </a:solidFill>
              </a:rPr>
              <a:t>p</a:t>
            </a:r>
            <a:r>
              <a:rPr lang="en-SG" sz="2000" dirty="0"/>
              <a:t>]);</a:t>
            </a:r>
          </a:p>
          <a:p>
            <a:pPr marL="914400" lvl="2" indent="0">
              <a:buNone/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95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031331"/>
            <a:ext cx="7727776" cy="3513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friend={};	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=prompt("Your friend's name ?");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=prompt("Your friend's contact ?");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friend.name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friend.contact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info in friend) {		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(info+":"+friend[info]+"&lt;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78" y="4869864"/>
            <a:ext cx="3763667" cy="142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53" y="5250221"/>
            <a:ext cx="3542151" cy="1366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015" y="2157034"/>
            <a:ext cx="2121592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Declare and initialize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err="1"/>
              <a:t>var</a:t>
            </a:r>
            <a:r>
              <a:rPr lang="en-SG" sz="2400" dirty="0"/>
              <a:t> </a:t>
            </a:r>
            <a:r>
              <a:rPr lang="en-SG" sz="2400" dirty="0" err="1"/>
              <a:t>myCar</a:t>
            </a:r>
            <a:r>
              <a:rPr lang="en-SG" sz="2400" dirty="0"/>
              <a:t> = {"</a:t>
            </a:r>
            <a:r>
              <a:rPr lang="en-SG" sz="2400" dirty="0" err="1"/>
              <a:t>make":"Ford</a:t>
            </a:r>
            <a:r>
              <a:rPr lang="en-SG" sz="2400" dirty="0"/>
              <a:t>", "</a:t>
            </a:r>
            <a:r>
              <a:rPr lang="en-SG" sz="2400" dirty="0" err="1"/>
              <a:t>model":"Mustang</a:t>
            </a:r>
            <a:r>
              <a:rPr lang="en-SG" sz="2400" dirty="0"/>
              <a:t>", "year":1969};</a:t>
            </a:r>
          </a:p>
        </p:txBody>
      </p:sp>
    </p:spTree>
    <p:extLst>
      <p:ext uri="{BB962C8B-B14F-4D97-AF65-F5344CB8AC3E}">
        <p14:creationId xmlns:p14="http://schemas.microsoft.com/office/powerpoint/2010/main" val="12514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of Objects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88" b="17283"/>
          <a:stretch/>
        </p:blipFill>
        <p:spPr>
          <a:xfrm>
            <a:off x="7032104" y="1556792"/>
            <a:ext cx="4948353" cy="42615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9416" y="2137664"/>
            <a:ext cx="669674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friend1={"name":"Alice","contact":"9834322"};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friend2={"name":"Ben","contact":"94353224"};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friend3={"name":"Cathy","contact":"86663928"};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friend4={"name":"Cathy","contact":"95564521"};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=[];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(friend1);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(friend2);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(friend3);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(friend4);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0750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Declare and initialize 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1"/>
            <a:ext cx="8964488" cy="2879576"/>
          </a:xfrm>
        </p:spPr>
        <p:txBody>
          <a:bodyPr>
            <a:normAutofit/>
          </a:bodyPr>
          <a:lstStyle/>
          <a:p>
            <a:r>
              <a:rPr lang="en-SG" dirty="0" err="1"/>
              <a:t>var</a:t>
            </a:r>
            <a:r>
              <a:rPr lang="en-SG" dirty="0"/>
              <a:t> </a:t>
            </a:r>
            <a:r>
              <a:rPr lang="en-SG" dirty="0" err="1"/>
              <a:t>allMyCars</a:t>
            </a:r>
            <a:r>
              <a:rPr lang="en-SG" dirty="0"/>
              <a:t>=</a:t>
            </a:r>
            <a:r>
              <a:rPr lang="en-SG" b="1" dirty="0">
                <a:solidFill>
                  <a:srgbClr val="C00000"/>
                </a:solidFill>
              </a:rPr>
              <a:t>[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make":"Ford</a:t>
            </a:r>
            <a:r>
              <a:rPr lang="en-SG" sz="2800" dirty="0"/>
              <a:t>", "</a:t>
            </a:r>
            <a:r>
              <a:rPr lang="en-SG" sz="2800" dirty="0" err="1"/>
              <a:t>model":"Mustang</a:t>
            </a:r>
            <a:r>
              <a:rPr lang="en-SG" sz="2800" dirty="0"/>
              <a:t>", "year": 1969 },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make":"Toyota</a:t>
            </a:r>
            <a:r>
              <a:rPr lang="en-SG" sz="2800" dirty="0"/>
              <a:t>", "</a:t>
            </a:r>
            <a:r>
              <a:rPr lang="en-SG" sz="2800" dirty="0" err="1"/>
              <a:t>model":"Camry</a:t>
            </a:r>
            <a:r>
              <a:rPr lang="en-SG" sz="2800" dirty="0"/>
              <a:t>", "year": 2014 },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make":"Subaru</a:t>
            </a:r>
            <a:r>
              <a:rPr lang="en-SG" sz="2800" dirty="0"/>
              <a:t>", "</a:t>
            </a:r>
            <a:r>
              <a:rPr lang="en-SG" sz="2800" dirty="0" err="1"/>
              <a:t>model":"XV</a:t>
            </a:r>
            <a:r>
              <a:rPr lang="en-SG" sz="2800" dirty="0"/>
              <a:t>", "year": 2016 }  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b="1" dirty="0">
                <a:solidFill>
                  <a:srgbClr val="C00000"/>
                </a:solidFill>
              </a:rPr>
              <a:t>]</a:t>
            </a:r>
            <a:r>
              <a:rPr lang="en-S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285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Use function to define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function Car(make, model, year, owner) {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this.make</a:t>
            </a:r>
            <a:r>
              <a:rPr lang="en-SG" dirty="0"/>
              <a:t> = make;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this.model</a:t>
            </a:r>
            <a:r>
              <a:rPr lang="en-SG" dirty="0"/>
              <a:t> = model;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this.year</a:t>
            </a:r>
            <a:r>
              <a:rPr lang="en-SG" dirty="0"/>
              <a:t> = year;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this.owner</a:t>
            </a:r>
            <a:r>
              <a:rPr lang="en-SG" dirty="0"/>
              <a:t> = owner;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Create a new car in this way:</a:t>
            </a:r>
          </a:p>
          <a:p>
            <a:pPr marL="0" indent="0">
              <a:buNone/>
            </a:pPr>
            <a:r>
              <a:rPr lang="en-SG" dirty="0" err="1"/>
              <a:t>var</a:t>
            </a:r>
            <a:r>
              <a:rPr lang="en-SG" dirty="0"/>
              <a:t> car2 = new Car("Nissan", "300ZX", 1992, "ken");</a:t>
            </a:r>
          </a:p>
        </p:txBody>
      </p:sp>
      <p:sp>
        <p:nvSpPr>
          <p:cNvPr id="5" name="TextBox 4"/>
          <p:cNvSpPr txBox="1"/>
          <p:nvPr/>
        </p:nvSpPr>
        <p:spPr>
          <a:xfrm rot="21042584">
            <a:off x="6762527" y="3153419"/>
            <a:ext cx="286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7030A0"/>
                </a:solidFill>
              </a:rPr>
              <a:t>Constructor Function</a:t>
            </a:r>
          </a:p>
        </p:txBody>
      </p:sp>
    </p:spTree>
    <p:extLst>
      <p:ext uri="{BB962C8B-B14F-4D97-AF65-F5344CB8AC3E}">
        <p14:creationId xmlns:p14="http://schemas.microsoft.com/office/powerpoint/2010/main" val="196138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809836"/>
            <a:ext cx="8229600" cy="1143000"/>
          </a:xfrm>
        </p:spPr>
        <p:txBody>
          <a:bodyPr/>
          <a:lstStyle/>
          <a:p>
            <a:r>
              <a:rPr lang="en-GB" dirty="0"/>
              <a:t>Using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196" y="2159999"/>
            <a:ext cx="8229600" cy="4320480"/>
          </a:xfrm>
        </p:spPr>
        <p:txBody>
          <a:bodyPr>
            <a:normAutofit/>
          </a:bodyPr>
          <a:lstStyle/>
          <a:p>
            <a:r>
              <a:rPr lang="en-GB" b="1" dirty="0"/>
              <a:t>Declare an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marks=[];</a:t>
            </a:r>
          </a:p>
          <a:p>
            <a:pPr marL="0" indent="0">
              <a:buNone/>
            </a:pPr>
            <a:r>
              <a:rPr lang="en-GB" dirty="0"/>
              <a:t>	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marks=new Array(); // new Array(4);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Declare and initialize an Array</a:t>
            </a:r>
          </a:p>
          <a:p>
            <a:endParaRPr lang="en-GB" b="1" dirty="0"/>
          </a:p>
          <a:p>
            <a:pPr marL="457200" lvl="1" indent="0">
              <a:buNone/>
            </a:pPr>
            <a:r>
              <a:rPr lang="en-GB" dirty="0"/>
              <a:t>      </a:t>
            </a:r>
            <a:r>
              <a:rPr lang="en-GB" dirty="0" err="1"/>
              <a:t>var</a:t>
            </a:r>
            <a:r>
              <a:rPr lang="en-GB" dirty="0"/>
              <a:t> marks=[45,60,90,100];</a:t>
            </a:r>
          </a:p>
          <a:p>
            <a:pPr marL="457200" lvl="1" indent="0">
              <a:buNone/>
            </a:pPr>
            <a:r>
              <a:rPr lang="en-GB" dirty="0"/>
              <a:t>	or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marks=new Array(45,60,90,100);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63573" y="2492896"/>
            <a:ext cx="908390" cy="753828"/>
            <a:chOff x="7250153" y="5874966"/>
            <a:chExt cx="894740" cy="662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0801" y="5085184"/>
            <a:ext cx="908390" cy="753828"/>
            <a:chOff x="7250153" y="5874966"/>
            <a:chExt cx="894740" cy="6623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Suppose I wanted to model a group of friends: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friend1="Daniel";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friend2="John";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friend3="Joanne";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friend4="Liz";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6569" y="5301208"/>
            <a:ext cx="637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list for friend may grow… what is a better way to group them?</a:t>
            </a:r>
          </a:p>
        </p:txBody>
      </p:sp>
    </p:spTree>
    <p:extLst>
      <p:ext uri="{BB962C8B-B14F-4D97-AF65-F5344CB8AC3E}">
        <p14:creationId xmlns:p14="http://schemas.microsoft.com/office/powerpoint/2010/main" val="16239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JavaScript:Array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var</a:t>
            </a:r>
            <a:r>
              <a:rPr lang="en-SG" dirty="0"/>
              <a:t> friends=["</a:t>
            </a:r>
            <a:r>
              <a:rPr lang="en-SG" dirty="0" err="1"/>
              <a:t>Daniel","John","Joanne","Liz</a:t>
            </a:r>
            <a:r>
              <a:rPr lang="en-SG" dirty="0"/>
              <a:t>"];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1105"/>
              </p:ext>
            </p:extLst>
          </p:nvPr>
        </p:nvGraphicFramePr>
        <p:xfrm>
          <a:off x="2639616" y="3284984"/>
          <a:ext cx="619268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680" y="4581129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4911" y="4579002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0736" y="4581128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6200" y="4581129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1498" y="5377732"/>
            <a:ext cx="77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Array are indexed starting at 0. Every element has a corresponding number(index)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0F3BA-1F6F-47A0-9673-BC1EEAADE5AE}"/>
              </a:ext>
            </a:extLst>
          </p:cNvPr>
          <p:cNvSpPr txBox="1"/>
          <p:nvPr/>
        </p:nvSpPr>
        <p:spPr>
          <a:xfrm>
            <a:off x="2754844" y="291565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32902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748916"/>
            <a:ext cx="8229600" cy="1143000"/>
          </a:xfrm>
        </p:spPr>
        <p:txBody>
          <a:bodyPr/>
          <a:lstStyle/>
          <a:p>
            <a:r>
              <a:rPr lang="en-GB" dirty="0"/>
              <a:t>JavaScript Array : Retrieving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2833260"/>
            <a:ext cx="8229600" cy="1099796"/>
          </a:xfrm>
        </p:spPr>
        <p:txBody>
          <a:bodyPr>
            <a:normAutofit/>
          </a:bodyPr>
          <a:lstStyle/>
          <a:p>
            <a:r>
              <a:rPr lang="en-GB" i="1" dirty="0"/>
              <a:t>Retrieve Data From Array</a:t>
            </a:r>
          </a:p>
          <a:p>
            <a:pPr marL="0" lvl="1" indent="0" defTabSz="457200">
              <a:buNone/>
            </a:pPr>
            <a:r>
              <a:rPr lang="en-GB" sz="3200" dirty="0" err="1"/>
              <a:t>var</a:t>
            </a:r>
            <a:r>
              <a:rPr lang="en-GB" sz="3200" dirty="0"/>
              <a:t> </a:t>
            </a:r>
            <a:r>
              <a:rPr lang="en-GB" sz="3200" dirty="0" err="1"/>
              <a:t>englishMark</a:t>
            </a:r>
            <a:r>
              <a:rPr lang="en-GB" sz="3200" dirty="0"/>
              <a:t>=marks[0];</a:t>
            </a:r>
          </a:p>
          <a:p>
            <a:pPr marL="0" lvl="1" indent="0" defTabSz="457200">
              <a:buNone/>
            </a:pP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127448" y="2085754"/>
            <a:ext cx="4352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/>
              <a:t>var</a:t>
            </a:r>
            <a:r>
              <a:rPr lang="en-SG" sz="3200" dirty="0"/>
              <a:t> marks=[80,85,75,65];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629" y="4204216"/>
            <a:ext cx="7433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/>
              <a:t>var</a:t>
            </a:r>
            <a:r>
              <a:rPr lang="en-SG" sz="3200" dirty="0"/>
              <a:t> friends=["</a:t>
            </a:r>
            <a:r>
              <a:rPr lang="en-SG" sz="3200" dirty="0" err="1"/>
              <a:t>Daniel","John","Joanne","Liz</a:t>
            </a:r>
            <a:r>
              <a:rPr lang="en-SG" sz="3200" dirty="0"/>
              <a:t>"];</a:t>
            </a:r>
          </a:p>
          <a:p>
            <a:r>
              <a:rPr lang="en-SG" sz="2800" dirty="0" err="1"/>
              <a:t>var</a:t>
            </a:r>
            <a:r>
              <a:rPr lang="en-SG" sz="2800" dirty="0"/>
              <a:t> </a:t>
            </a:r>
            <a:r>
              <a:rPr lang="en-SG" sz="2800" dirty="0" err="1"/>
              <a:t>bestFriend</a:t>
            </a:r>
            <a:r>
              <a:rPr lang="en-SG" sz="2800" dirty="0"/>
              <a:t>=friends[2];</a:t>
            </a:r>
          </a:p>
        </p:txBody>
      </p:sp>
    </p:spTree>
    <p:extLst>
      <p:ext uri="{BB962C8B-B14F-4D97-AF65-F5344CB8AC3E}">
        <p14:creationId xmlns:p14="http://schemas.microsoft.com/office/powerpoint/2010/main" val="22078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764704"/>
            <a:ext cx="8229600" cy="1143000"/>
          </a:xfrm>
        </p:spPr>
        <p:txBody>
          <a:bodyPr/>
          <a:lstStyle/>
          <a:p>
            <a:r>
              <a:rPr lang="en-GB" dirty="0"/>
              <a:t>JavaScript Array :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2348880"/>
            <a:ext cx="8229600" cy="2664296"/>
          </a:xfrm>
        </p:spPr>
        <p:txBody>
          <a:bodyPr>
            <a:normAutofit/>
          </a:bodyPr>
          <a:lstStyle/>
          <a:p>
            <a:r>
              <a:rPr lang="en-GB" sz="2800" dirty="0"/>
              <a:t>Assign value/update an array item</a:t>
            </a:r>
          </a:p>
          <a:p>
            <a:pPr marL="457200" lvl="1" indent="0">
              <a:buNone/>
            </a:pPr>
            <a:r>
              <a:rPr lang="en-GB" sz="2400" dirty="0"/>
              <a:t>	marks[0]=80;  </a:t>
            </a:r>
          </a:p>
          <a:p>
            <a:pPr marL="457200" lvl="1" indent="0">
              <a:buNone/>
            </a:pPr>
            <a:r>
              <a:rPr lang="en-GB" sz="2400" dirty="0"/>
              <a:t>      marks[1]=90;</a:t>
            </a:r>
          </a:p>
          <a:p>
            <a:pPr marL="457200" lvl="1" indent="0">
              <a:buNone/>
            </a:pPr>
            <a:r>
              <a:rPr lang="en-GB" sz="2400" dirty="0"/>
              <a:t>	friends[0]=</a:t>
            </a:r>
            <a:r>
              <a:rPr lang="en-SG" sz="2400" dirty="0"/>
              <a:t>"David";</a:t>
            </a:r>
            <a:r>
              <a:rPr lang="en-GB" sz="2400" dirty="0"/>
              <a:t>	</a:t>
            </a:r>
          </a:p>
          <a:p>
            <a:pPr marL="45720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855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: Add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91" y="1815996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    </a:t>
            </a:r>
            <a:r>
              <a:rPr lang="en-SG" sz="2800" dirty="0" err="1"/>
              <a:t>var</a:t>
            </a:r>
            <a:r>
              <a:rPr lang="en-SG" sz="2800" dirty="0"/>
              <a:t> friends=["</a:t>
            </a:r>
            <a:r>
              <a:rPr lang="en-SG" sz="2800" dirty="0" err="1"/>
              <a:t>David","John","Joanne","Liz</a:t>
            </a:r>
            <a:r>
              <a:rPr lang="en-SG" sz="2800" dirty="0"/>
              <a:t>"];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6802"/>
              </p:ext>
            </p:extLst>
          </p:nvPr>
        </p:nvGraphicFramePr>
        <p:xfrm>
          <a:off x="2809573" y="2526947"/>
          <a:ext cx="626469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7355" y="3333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6586" y="33316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2411" y="33337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875" y="3333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8466"/>
              </p:ext>
            </p:extLst>
          </p:nvPr>
        </p:nvGraphicFramePr>
        <p:xfrm>
          <a:off x="2600223" y="5207547"/>
          <a:ext cx="6264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57356" y="60716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6180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3217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5363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9764" y="6071642"/>
            <a:ext cx="386730" cy="66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6415" y="4244072"/>
            <a:ext cx="314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Friends[4]="Nicole";</a:t>
            </a:r>
          </a:p>
        </p:txBody>
      </p:sp>
    </p:spTree>
    <p:extLst>
      <p:ext uri="{BB962C8B-B14F-4D97-AF65-F5344CB8AC3E}">
        <p14:creationId xmlns:p14="http://schemas.microsoft.com/office/powerpoint/2010/main" val="280565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JavaScript Array : Create/Initialize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Create a new friends array with no friends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400" dirty="0"/>
              <a:t>    </a:t>
            </a:r>
            <a:r>
              <a:rPr lang="en-SG" sz="2400" dirty="0" err="1"/>
              <a:t>var</a:t>
            </a:r>
            <a:r>
              <a:rPr lang="en-SG" sz="2400" dirty="0"/>
              <a:t> friends = []; 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   Or </a:t>
            </a:r>
          </a:p>
          <a:p>
            <a:pPr marL="0" indent="0">
              <a:buNone/>
            </a:pPr>
            <a:r>
              <a:rPr lang="en-SG" sz="2400" dirty="0"/>
              <a:t>    </a:t>
            </a:r>
            <a:r>
              <a:rPr lang="en-SG" sz="2400" dirty="0" err="1"/>
              <a:t>var</a:t>
            </a:r>
            <a:r>
              <a:rPr lang="en-SG" sz="2400" dirty="0"/>
              <a:t> friends = new Array() //uncommon</a:t>
            </a:r>
          </a:p>
          <a:p>
            <a:endParaRPr lang="en-SG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43872" y="3212976"/>
            <a:ext cx="908390" cy="753828"/>
            <a:chOff x="7250153" y="5874966"/>
            <a:chExt cx="894740" cy="6623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74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99CE6F3-C56A-4791-BB52-49EFB472DCE9}"/>
</file>

<file path=customXml/itemProps2.xml><?xml version="1.0" encoding="utf-8"?>
<ds:datastoreItem xmlns:ds="http://schemas.openxmlformats.org/officeDocument/2006/customXml" ds:itemID="{7EE4BB9D-87CF-4B9E-A500-CD4AB0BA4D54}"/>
</file>

<file path=customXml/itemProps3.xml><?xml version="1.0" encoding="utf-8"?>
<ds:datastoreItem xmlns:ds="http://schemas.openxmlformats.org/officeDocument/2006/customXml" ds:itemID="{1D6DE472-9257-4505-BF0E-170E459C4912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4007</TotalTime>
  <Words>971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Overview</vt:lpstr>
      <vt:lpstr>Using Array</vt:lpstr>
      <vt:lpstr>JavaScript: Array</vt:lpstr>
      <vt:lpstr>JavaScript:Array</vt:lpstr>
      <vt:lpstr>JavaScript Array : Retrieving</vt:lpstr>
      <vt:lpstr>JavaScript Array : update</vt:lpstr>
      <vt:lpstr>JavaScript Array : Add new data</vt:lpstr>
      <vt:lpstr>JavaScript Array : Create/Initialize</vt:lpstr>
      <vt:lpstr>JavaScript Array : Size </vt:lpstr>
      <vt:lpstr>JavaScript Array Example (qn 1)</vt:lpstr>
      <vt:lpstr>JavaScript Array Methods (qn 3)</vt:lpstr>
      <vt:lpstr>JavaScript Array Methods</vt:lpstr>
      <vt:lpstr>JavaScript Array Methods</vt:lpstr>
      <vt:lpstr>JavaScript Array Methods</vt:lpstr>
      <vt:lpstr>JavaScript Array Example</vt:lpstr>
      <vt:lpstr>JavaScript Array Example</vt:lpstr>
      <vt:lpstr>JavaScript Objects</vt:lpstr>
      <vt:lpstr>JavaScript Date Object</vt:lpstr>
      <vt:lpstr>Define JavaScript Object: Create/Initialize</vt:lpstr>
      <vt:lpstr>JavaScript Object</vt:lpstr>
      <vt:lpstr>JavaScript Object</vt:lpstr>
      <vt:lpstr>Retrieve object properties</vt:lpstr>
      <vt:lpstr>JavaScript Object</vt:lpstr>
      <vt:lpstr>Declare and initialize an object</vt:lpstr>
      <vt:lpstr>Array of Objects</vt:lpstr>
      <vt:lpstr>Declare and initialize an Array of objects</vt:lpstr>
      <vt:lpstr>Use function to define JavaScript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TEO BEE WAH</cp:lastModifiedBy>
  <cp:revision>156</cp:revision>
  <dcterms:created xsi:type="dcterms:W3CDTF">2012-04-19T13:01:33Z</dcterms:created>
  <dcterms:modified xsi:type="dcterms:W3CDTF">2020-07-01T05:54:17Z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