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</p:sldMasterIdLst>
  <p:notesMasterIdLst>
    <p:notesMasterId r:id="rId38"/>
  </p:notesMasterIdLst>
  <p:sldIdLst>
    <p:sldId id="267" r:id="rId2"/>
    <p:sldId id="361" r:id="rId3"/>
    <p:sldId id="371" r:id="rId4"/>
    <p:sldId id="451" r:id="rId5"/>
    <p:sldId id="372" r:id="rId6"/>
    <p:sldId id="373" r:id="rId7"/>
    <p:sldId id="374" r:id="rId8"/>
    <p:sldId id="439" r:id="rId9"/>
    <p:sldId id="441" r:id="rId10"/>
    <p:sldId id="379" r:id="rId11"/>
    <p:sldId id="453" r:id="rId12"/>
    <p:sldId id="452" r:id="rId13"/>
    <p:sldId id="442" r:id="rId14"/>
    <p:sldId id="455" r:id="rId15"/>
    <p:sldId id="380" r:id="rId16"/>
    <p:sldId id="381" r:id="rId17"/>
    <p:sldId id="415" r:id="rId18"/>
    <p:sldId id="456" r:id="rId19"/>
    <p:sldId id="458" r:id="rId20"/>
    <p:sldId id="416" r:id="rId21"/>
    <p:sldId id="443" r:id="rId22"/>
    <p:sldId id="444" r:id="rId23"/>
    <p:sldId id="448" r:id="rId24"/>
    <p:sldId id="445" r:id="rId25"/>
    <p:sldId id="447" r:id="rId26"/>
    <p:sldId id="382" r:id="rId27"/>
    <p:sldId id="450" r:id="rId28"/>
    <p:sldId id="449" r:id="rId29"/>
    <p:sldId id="457" r:id="rId30"/>
    <p:sldId id="409" r:id="rId31"/>
    <p:sldId id="410" r:id="rId32"/>
    <p:sldId id="411" r:id="rId33"/>
    <p:sldId id="412" r:id="rId34"/>
    <p:sldId id="413" r:id="rId35"/>
    <p:sldId id="386" r:id="rId36"/>
    <p:sldId id="390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58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45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ustomXml" Target="../customXml/item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8EDE78-D8D4-4F8A-B846-5C1CFBB4AE70}" type="datetimeFigureOut">
              <a:rPr lang="en-SG" smtClean="0"/>
              <a:t>10/7/2020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EC8FA8-EA32-42A3-B58F-DB9F6E2E810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86303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div=</a:t>
            </a:r>
            <a:r>
              <a:rPr lang="en-SG" dirty="0" err="1"/>
              <a:t>document.querySelector</a:t>
            </a:r>
            <a:r>
              <a:rPr lang="en-SG" dirty="0"/>
              <a:t>("h1+div");</a:t>
            </a:r>
            <a:r>
              <a:rPr lang="en-SG" dirty="0" err="1"/>
              <a:t>div.classList.remove</a:t>
            </a:r>
            <a:r>
              <a:rPr lang="en-SG" dirty="0"/>
              <a:t>("show");</a:t>
            </a:r>
            <a:r>
              <a:rPr lang="en-SG" dirty="0" err="1"/>
              <a:t>div.classList.add</a:t>
            </a:r>
            <a:r>
              <a:rPr lang="en-SG" dirty="0"/>
              <a:t>("hide");</a:t>
            </a:r>
            <a:r>
              <a:rPr lang="en-SG" dirty="0" err="1"/>
              <a:t>undefineddiv</a:t>
            </a:r>
            <a:r>
              <a:rPr lang="en-SG" dirty="0"/>
              <a:t>=</a:t>
            </a:r>
            <a:r>
              <a:rPr lang="en-SG" dirty="0" err="1"/>
              <a:t>document.querySelector</a:t>
            </a:r>
            <a:r>
              <a:rPr lang="en-SG" dirty="0"/>
              <a:t>("</a:t>
            </a:r>
            <a:r>
              <a:rPr lang="en-SG" dirty="0" err="1"/>
              <a:t>div:nth-child</a:t>
            </a:r>
            <a:r>
              <a:rPr lang="en-SG" dirty="0"/>
              <a:t>(3)");</a:t>
            </a:r>
            <a:r>
              <a:rPr lang="en-SG" dirty="0" err="1"/>
              <a:t>div.classList.remove</a:t>
            </a:r>
            <a:r>
              <a:rPr lang="en-SG" dirty="0"/>
              <a:t>("hide");</a:t>
            </a:r>
            <a:r>
              <a:rPr lang="en-SG" dirty="0" err="1"/>
              <a:t>div.classList.add</a:t>
            </a:r>
            <a:r>
              <a:rPr lang="en-SG" dirty="0"/>
              <a:t>("show");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EC8FA8-EA32-42A3-B58F-DB9F6E2E8102}" type="slidenum">
              <a:rPr lang="en-SG" smtClean="0"/>
              <a:t>14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190314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5FBFED-5EB7-4499-AE5E-38FDD774669A}" type="slidenum">
              <a:rPr lang="en-SG" smtClean="0"/>
              <a:t>21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07533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A123F12B-04A2-46C6-BFD2-D7C06943979A}" type="datetimeFigureOut">
              <a:rPr lang="en-SG" smtClean="0"/>
              <a:t>10/7/2020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19780-B29E-4777-992F-A85201A40608}" type="slidenum">
              <a:rPr lang="en-SG" smtClean="0"/>
              <a:t>‹#›</a:t>
            </a:fld>
            <a:endParaRPr lang="en-SG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2799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3F12B-04A2-46C6-BFD2-D7C06943979A}" type="datetimeFigureOut">
              <a:rPr lang="en-SG" smtClean="0"/>
              <a:t>10/7/2020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19780-B29E-4777-992F-A85201A4060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79365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3F12B-04A2-46C6-BFD2-D7C06943979A}" type="datetimeFigureOut">
              <a:rPr lang="en-SG" smtClean="0"/>
              <a:t>10/7/2020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19780-B29E-4777-992F-A85201A40608}" type="slidenum">
              <a:rPr lang="en-SG" smtClean="0"/>
              <a:t>‹#›</a:t>
            </a:fld>
            <a:endParaRPr lang="en-SG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91807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10363200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219200"/>
            <a:ext cx="5080000" cy="50434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19200"/>
            <a:ext cx="5080000" cy="50434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 </a:t>
            </a:r>
            <a:fld id="{03576CFE-2989-459D-A49A-C7DFFFD5EE7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2237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3F12B-04A2-46C6-BFD2-D7C06943979A}" type="datetimeFigureOut">
              <a:rPr lang="en-SG" smtClean="0"/>
              <a:t>10/7/2020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19780-B29E-4777-992F-A85201A4060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53465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3F12B-04A2-46C6-BFD2-D7C06943979A}" type="datetimeFigureOut">
              <a:rPr lang="en-SG" smtClean="0"/>
              <a:t>10/7/2020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19780-B29E-4777-992F-A85201A40608}" type="slidenum">
              <a:rPr lang="en-SG" smtClean="0"/>
              <a:t>‹#›</a:t>
            </a:fld>
            <a:endParaRPr lang="en-SG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8088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3F12B-04A2-46C6-BFD2-D7C06943979A}" type="datetimeFigureOut">
              <a:rPr lang="en-SG" smtClean="0"/>
              <a:t>10/7/2020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19780-B29E-4777-992F-A85201A4060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72923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3F12B-04A2-46C6-BFD2-D7C06943979A}" type="datetimeFigureOut">
              <a:rPr lang="en-SG" smtClean="0"/>
              <a:t>10/7/2020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19780-B29E-4777-992F-A85201A4060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2438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3F12B-04A2-46C6-BFD2-D7C06943979A}" type="datetimeFigureOut">
              <a:rPr lang="en-SG" smtClean="0"/>
              <a:t>10/7/2020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19780-B29E-4777-992F-A85201A4060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84211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3F12B-04A2-46C6-BFD2-D7C06943979A}" type="datetimeFigureOut">
              <a:rPr lang="en-SG" smtClean="0"/>
              <a:t>10/7/2020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19780-B29E-4777-992F-A85201A4060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60058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3F12B-04A2-46C6-BFD2-D7C06943979A}" type="datetimeFigureOut">
              <a:rPr lang="en-SG" smtClean="0"/>
              <a:t>10/7/2020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19780-B29E-4777-992F-A85201A4060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4749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3F12B-04A2-46C6-BFD2-D7C06943979A}" type="datetimeFigureOut">
              <a:rPr lang="en-SG" smtClean="0"/>
              <a:t>10/7/2020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19780-B29E-4777-992F-A85201A40608}" type="slidenum">
              <a:rPr lang="en-SG" smtClean="0"/>
              <a:t>‹#›</a:t>
            </a:fld>
            <a:endParaRPr lang="en-SG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4033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A123F12B-04A2-46C6-BFD2-D7C06943979A}" type="datetimeFigureOut">
              <a:rPr lang="en-SG" smtClean="0"/>
              <a:t>10/7/2020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C3419780-B29E-4777-992F-A85201A40608}" type="slidenum">
              <a:rPr lang="en-SG" smtClean="0"/>
              <a:t>‹#›</a:t>
            </a:fld>
            <a:endParaRPr lang="en-SG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4347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examples/addHeading.htm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3schools.com/js/js_htmldom_nodes.asp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Events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examples/eventExample1.html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examples/eventExample1v2.html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examples/timeEvent1.html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examples/TimeOutExample.html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examples/BOMExamples.html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examples/BOMExamples.html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examples/browserType.htm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etmechanic.com/products/Browser-Tutorial.shtml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4007768" y="1556792"/>
            <a:ext cx="7772400" cy="1463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200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dirty="0">
                <a:latin typeface="Tw Cen MT Condensed Extra Bold" panose="020B0803020202020204" pitchFamily="34" charset="0"/>
              </a:rPr>
              <a:t>JavaScript IV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8904312" y="5013176"/>
            <a:ext cx="3091880" cy="1463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/>
              <a:t>Web Development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7736938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440" y="84584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GB" dirty="0"/>
              <a:t>Dynamically Change Text Content of Element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6420" y="2348880"/>
            <a:ext cx="10038131" cy="4391744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SG" sz="2400" dirty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en-SG" sz="2400" dirty="0">
                <a:latin typeface="Courier New" pitchFamily="49" charset="0"/>
                <a:cs typeface="Courier New" pitchFamily="49" charset="0"/>
              </a:rPr>
              <a:t>&lt;h1 id="topic"&gt;</a:t>
            </a:r>
            <a:r>
              <a:rPr lang="en-SG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How To Cook Rice</a:t>
            </a:r>
            <a:r>
              <a:rPr lang="en-SG" sz="2400" dirty="0">
                <a:latin typeface="Courier New" pitchFamily="49" charset="0"/>
                <a:cs typeface="Courier New" pitchFamily="49" charset="0"/>
              </a:rPr>
              <a:t>&lt;/h1&gt;</a:t>
            </a:r>
          </a:p>
          <a:p>
            <a:pPr marL="457200" lvl="1" indent="0">
              <a:buNone/>
            </a:pPr>
            <a:endParaRPr lang="en-GB" sz="2400" dirty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en-GB" sz="2400" dirty="0" err="1">
                <a:latin typeface="Courier New" pitchFamily="49" charset="0"/>
                <a:cs typeface="Courier New" pitchFamily="49" charset="0"/>
              </a:rPr>
              <a:t>document.getElementById</a:t>
            </a:r>
            <a:r>
              <a:rPr lang="en-GB" sz="2400" dirty="0">
                <a:latin typeface="Courier New" pitchFamily="49" charset="0"/>
                <a:cs typeface="Courier New" pitchFamily="49" charset="0"/>
              </a:rPr>
              <a:t>("topic").</a:t>
            </a:r>
            <a:r>
              <a:rPr lang="en-GB" sz="2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innerText</a:t>
            </a:r>
            <a:r>
              <a:rPr lang="en-GB" sz="2400" dirty="0">
                <a:latin typeface="Courier New" pitchFamily="49" charset="0"/>
                <a:cs typeface="Courier New" pitchFamily="49" charset="0"/>
              </a:rPr>
              <a:t>="How to make coffee";</a:t>
            </a:r>
          </a:p>
        </p:txBody>
      </p:sp>
    </p:spTree>
    <p:extLst>
      <p:ext uri="{BB962C8B-B14F-4D97-AF65-F5344CB8AC3E}">
        <p14:creationId xmlns:p14="http://schemas.microsoft.com/office/powerpoint/2010/main" val="1666598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3432" y="69269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GB" dirty="0"/>
              <a:t>Dynamically Change HTML Content of Element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3432" y="2132856"/>
            <a:ext cx="8424936" cy="439248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SG" sz="2000" dirty="0">
                <a:latin typeface="Courier New" pitchFamily="49" charset="0"/>
                <a:cs typeface="Courier New" pitchFamily="49" charset="0"/>
              </a:rPr>
              <a:t>&lt;div class=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SG" sz="2000" dirty="0">
                <a:latin typeface="Courier New" pitchFamily="49" charset="0"/>
                <a:cs typeface="Courier New" pitchFamily="49" charset="0"/>
              </a:rPr>
              <a:t>show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SG" sz="20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457200" lvl="1" indent="0">
              <a:buNone/>
            </a:pPr>
            <a:r>
              <a:rPr lang="en-SG" sz="2000" dirty="0">
                <a:latin typeface="Courier New" pitchFamily="49" charset="0"/>
                <a:cs typeface="Courier New" pitchFamily="49" charset="0"/>
              </a:rPr>
              <a:t>	&lt;</a:t>
            </a:r>
            <a:r>
              <a:rPr lang="en-SG" sz="2000" dirty="0" err="1">
                <a:latin typeface="Courier New" pitchFamily="49" charset="0"/>
                <a:cs typeface="Courier New" pitchFamily="49" charset="0"/>
              </a:rPr>
              <a:t>ol</a:t>
            </a:r>
            <a:r>
              <a:rPr lang="en-SG" sz="20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457200" lvl="1" indent="0">
              <a:buNone/>
            </a:pPr>
            <a:r>
              <a:rPr lang="en-SG" sz="2000" dirty="0">
                <a:latin typeface="Courier New" pitchFamily="49" charset="0"/>
                <a:cs typeface="Courier New" pitchFamily="49" charset="0"/>
              </a:rPr>
              <a:t>	   </a:t>
            </a:r>
            <a:r>
              <a:rPr lang="en-SG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&lt;li&gt;</a:t>
            </a:r>
            <a:r>
              <a:rPr lang="en-SG" sz="2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Nasi</a:t>
            </a:r>
            <a:r>
              <a:rPr lang="en-SG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2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Lemak</a:t>
            </a:r>
            <a:r>
              <a:rPr lang="en-SG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&lt;/li&gt;</a:t>
            </a:r>
          </a:p>
          <a:p>
            <a:pPr marL="457200" lvl="1" indent="0">
              <a:buNone/>
            </a:pPr>
            <a:r>
              <a:rPr lang="en-SG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&lt;li&gt;Ice Cream&lt;/li&gt;</a:t>
            </a:r>
          </a:p>
          <a:p>
            <a:pPr marL="457200" lvl="1" indent="0">
              <a:buNone/>
            </a:pPr>
            <a:r>
              <a:rPr lang="en-SG" sz="2000" dirty="0">
                <a:latin typeface="Courier New" pitchFamily="49" charset="0"/>
                <a:cs typeface="Courier New" pitchFamily="49" charset="0"/>
              </a:rPr>
              <a:t>	&lt;/</a:t>
            </a:r>
            <a:r>
              <a:rPr lang="en-SG" sz="2000" dirty="0" err="1">
                <a:latin typeface="Courier New" pitchFamily="49" charset="0"/>
                <a:cs typeface="Courier New" pitchFamily="49" charset="0"/>
              </a:rPr>
              <a:t>ol</a:t>
            </a:r>
            <a:r>
              <a:rPr lang="en-SG" sz="20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457200" lvl="1" indent="0">
              <a:buNone/>
            </a:pPr>
            <a:r>
              <a:rPr lang="en-SG" sz="2000" dirty="0">
                <a:latin typeface="Courier New" pitchFamily="49" charset="0"/>
                <a:cs typeface="Courier New" pitchFamily="49" charset="0"/>
              </a:rPr>
              <a:t>&lt;/div&gt;</a:t>
            </a:r>
          </a:p>
          <a:p>
            <a:pPr marL="457200" lvl="1" indent="0">
              <a:buNone/>
            </a:pPr>
            <a:endParaRPr lang="en-GB" sz="2000" dirty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document.querySelector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(".show &gt; 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ol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").</a:t>
            </a:r>
            <a:r>
              <a:rPr lang="en-GB" sz="2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innerHTML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=</a:t>
            </a:r>
          </a:p>
          <a:p>
            <a:pPr marL="457200" lvl="1" indent="0">
              <a:buNone/>
            </a:pPr>
            <a:r>
              <a:rPr lang="en-GB" sz="2000" dirty="0">
                <a:latin typeface="Courier New" pitchFamily="49" charset="0"/>
                <a:cs typeface="Courier New" pitchFamily="49" charset="0"/>
              </a:rPr>
              <a:t>"&lt;li&gt;coffee&lt;/li&gt;&lt;li&gt;Milo&lt;/li&gt;";</a:t>
            </a:r>
          </a:p>
          <a:p>
            <a:pPr marL="457200" lvl="1" indent="0">
              <a:buNone/>
            </a:pPr>
            <a:endParaRPr lang="en-GB" sz="2000" dirty="0">
              <a:latin typeface="Courier New" pitchFamily="49" charset="0"/>
              <a:cs typeface="Courier New" pitchFamily="49" charset="0"/>
            </a:endParaRPr>
          </a:p>
          <a:p>
            <a:pPr marL="0" lvl="1" indent="0">
              <a:buNone/>
            </a:pPr>
            <a:r>
              <a:rPr lang="en-GB" sz="3200" dirty="0"/>
              <a:t>Content will be taken as html tags but not text only.</a:t>
            </a:r>
          </a:p>
        </p:txBody>
      </p:sp>
    </p:spTree>
    <p:extLst>
      <p:ext uri="{BB962C8B-B14F-4D97-AF65-F5344CB8AC3E}">
        <p14:creationId xmlns:p14="http://schemas.microsoft.com/office/powerpoint/2010/main" val="700447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416" y="771419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/>
              <a:t>Dynamically value of input Element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5440" y="2103306"/>
            <a:ext cx="8229600" cy="4391744"/>
          </a:xfrm>
        </p:spPr>
        <p:txBody>
          <a:bodyPr/>
          <a:lstStyle/>
          <a:p>
            <a:r>
              <a:rPr lang="en-GB" dirty="0"/>
              <a:t>Change the value of a input element:</a:t>
            </a:r>
          </a:p>
          <a:p>
            <a:pPr marL="457200" lvl="1" indent="0">
              <a:buNone/>
            </a:pPr>
            <a:endParaRPr lang="en-SG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39416" y="2823684"/>
            <a:ext cx="6048672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ct val="20000"/>
              </a:spcBef>
            </a:pPr>
            <a:r>
              <a:rPr lang="en-SG" sz="2000" dirty="0">
                <a:latin typeface="Courier New" pitchFamily="49" charset="0"/>
                <a:cs typeface="Courier New" pitchFamily="49" charset="0"/>
              </a:rPr>
              <a:t>&lt;label&gt;</a:t>
            </a:r>
          </a:p>
          <a:p>
            <a:pPr lvl="1">
              <a:spcBef>
                <a:spcPct val="20000"/>
              </a:spcBef>
            </a:pPr>
            <a:r>
              <a:rPr lang="en-SG" sz="2000" dirty="0">
                <a:latin typeface="Courier New" pitchFamily="49" charset="0"/>
                <a:cs typeface="Courier New" pitchFamily="49" charset="0"/>
              </a:rPr>
              <a:t>First Number &lt;input  id="first" type="number"/&gt;</a:t>
            </a:r>
          </a:p>
          <a:p>
            <a:pPr lvl="1">
              <a:spcBef>
                <a:spcPct val="20000"/>
              </a:spcBef>
            </a:pPr>
            <a:r>
              <a:rPr lang="en-SG" sz="2000" dirty="0">
                <a:latin typeface="Courier New" pitchFamily="49" charset="0"/>
                <a:cs typeface="Courier New" pitchFamily="49" charset="0"/>
              </a:rPr>
              <a:t>&lt;/label&gt;</a:t>
            </a:r>
          </a:p>
        </p:txBody>
      </p:sp>
      <p:sp>
        <p:nvSpPr>
          <p:cNvPr id="5" name="Rectangle 4"/>
          <p:cNvSpPr/>
          <p:nvPr/>
        </p:nvSpPr>
        <p:spPr>
          <a:xfrm>
            <a:off x="835371" y="4657674"/>
            <a:ext cx="84249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ct val="20000"/>
              </a:spcBef>
            </a:pPr>
            <a:r>
              <a:rPr lang="en-SG" sz="20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SG" sz="2000" dirty="0">
                <a:latin typeface="Courier New" pitchFamily="49" charset="0"/>
                <a:cs typeface="Courier New" pitchFamily="49" charset="0"/>
              </a:rPr>
              <a:t> value1=</a:t>
            </a:r>
            <a:r>
              <a:rPr lang="en-SG" sz="2000" dirty="0" err="1">
                <a:latin typeface="Courier New" pitchFamily="49" charset="0"/>
                <a:cs typeface="Courier New" pitchFamily="49" charset="0"/>
              </a:rPr>
              <a:t>document.getElementById</a:t>
            </a:r>
            <a:r>
              <a:rPr lang="en-SG" sz="2000" dirty="0">
                <a:latin typeface="Courier New" pitchFamily="49" charset="0"/>
                <a:cs typeface="Courier New" pitchFamily="49" charset="0"/>
              </a:rPr>
              <a:t>("first").value;</a:t>
            </a:r>
          </a:p>
        </p:txBody>
      </p:sp>
    </p:spTree>
    <p:extLst>
      <p:ext uri="{BB962C8B-B14F-4D97-AF65-F5344CB8AC3E}">
        <p14:creationId xmlns:p14="http://schemas.microsoft.com/office/powerpoint/2010/main" val="3453898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3432" y="83671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GB" dirty="0"/>
              <a:t>Dynamically Change attribute of element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3432" y="2132856"/>
            <a:ext cx="10153128" cy="42576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sz="2400" dirty="0">
                <a:latin typeface="Courier New" pitchFamily="49" charset="0"/>
                <a:cs typeface="Courier New" pitchFamily="49" charset="0"/>
              </a:rPr>
              <a:t>&lt;a href="http://www.google.com"&gt;I am a link&lt;/a&gt;</a:t>
            </a:r>
          </a:p>
          <a:p>
            <a:pPr marL="0" indent="0">
              <a:buNone/>
            </a:pPr>
            <a:r>
              <a:rPr lang="pt-BR" sz="2400" dirty="0">
                <a:latin typeface="Courier New" pitchFamily="49" charset="0"/>
                <a:cs typeface="Courier New" pitchFamily="49" charset="0"/>
              </a:rPr>
              <a:t>&lt;img src="logo.png"&gt;</a:t>
            </a:r>
          </a:p>
          <a:p>
            <a:pPr marL="0" indent="0">
              <a:buNone/>
            </a:pPr>
            <a:endParaRPr lang="pt-BR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SG" sz="2400" dirty="0" err="1"/>
              <a:t>var</a:t>
            </a:r>
            <a:r>
              <a:rPr lang="en-SG" sz="2400" dirty="0"/>
              <a:t> link = </a:t>
            </a:r>
            <a:r>
              <a:rPr lang="en-SG" sz="2400" dirty="0" err="1"/>
              <a:t>document.querySelector</a:t>
            </a:r>
            <a:r>
              <a:rPr lang="en-SG" sz="2400" dirty="0"/>
              <a:t>("a");</a:t>
            </a:r>
          </a:p>
          <a:p>
            <a:pPr marL="0" indent="0">
              <a:buNone/>
            </a:pPr>
            <a:r>
              <a:rPr lang="en-SG" sz="2400" dirty="0" err="1"/>
              <a:t>var</a:t>
            </a:r>
            <a:r>
              <a:rPr lang="en-SG" sz="2400" dirty="0"/>
              <a:t> </a:t>
            </a:r>
            <a:r>
              <a:rPr lang="en-SG" sz="2400" dirty="0" err="1"/>
              <a:t>destSite</a:t>
            </a:r>
            <a:r>
              <a:rPr lang="en-SG" sz="2400" dirty="0"/>
              <a:t>= </a:t>
            </a:r>
            <a:r>
              <a:rPr lang="en-SG" sz="2400" dirty="0" err="1"/>
              <a:t>link.getAttribute</a:t>
            </a:r>
            <a:r>
              <a:rPr lang="en-SG" sz="2400" dirty="0"/>
              <a:t>("</a:t>
            </a:r>
            <a:r>
              <a:rPr lang="en-SG" sz="2400" dirty="0" err="1"/>
              <a:t>href</a:t>
            </a:r>
            <a:r>
              <a:rPr lang="en-SG" sz="2400" dirty="0"/>
              <a:t>");  </a:t>
            </a:r>
            <a:r>
              <a:rPr lang="en-SG" sz="2000" i="1" dirty="0"/>
              <a:t>// get the destination</a:t>
            </a:r>
          </a:p>
          <a:p>
            <a:pPr marL="0" indent="0">
              <a:buNone/>
            </a:pPr>
            <a:r>
              <a:rPr lang="en-SG" sz="2400" dirty="0" err="1"/>
              <a:t>link.setAttribute</a:t>
            </a:r>
            <a:r>
              <a:rPr lang="en-SG" sz="2400" dirty="0"/>
              <a:t>("</a:t>
            </a:r>
            <a:r>
              <a:rPr lang="en-SG" sz="2400" dirty="0" err="1"/>
              <a:t>href</a:t>
            </a:r>
            <a:r>
              <a:rPr lang="en-SG" sz="2400" dirty="0"/>
              <a:t>", "http://www.dogs.com"); </a:t>
            </a:r>
            <a:r>
              <a:rPr lang="en-SG" sz="2000" i="1" dirty="0"/>
              <a:t>// get the destination</a:t>
            </a:r>
          </a:p>
          <a:p>
            <a:pPr marL="0" indent="0">
              <a:buNone/>
            </a:pPr>
            <a:endParaRPr lang="en-SG" sz="2000" i="1" dirty="0"/>
          </a:p>
          <a:p>
            <a:pPr marL="0" indent="0">
              <a:buNone/>
            </a:pPr>
            <a:r>
              <a:rPr lang="en-SG" sz="2400" dirty="0" err="1"/>
              <a:t>var</a:t>
            </a:r>
            <a:r>
              <a:rPr lang="en-SG" sz="2400" dirty="0"/>
              <a:t> </a:t>
            </a:r>
            <a:r>
              <a:rPr lang="en-SG" sz="2400" dirty="0" err="1"/>
              <a:t>img</a:t>
            </a:r>
            <a:r>
              <a:rPr lang="en-SG" sz="2400" dirty="0"/>
              <a:t> = </a:t>
            </a:r>
            <a:r>
              <a:rPr lang="en-SG" sz="2400" dirty="0" err="1"/>
              <a:t>document.querySelector</a:t>
            </a:r>
            <a:r>
              <a:rPr lang="en-SG" sz="2400" dirty="0"/>
              <a:t>("</a:t>
            </a:r>
            <a:r>
              <a:rPr lang="en-SG" sz="2400" dirty="0" err="1"/>
              <a:t>img</a:t>
            </a:r>
            <a:r>
              <a:rPr lang="en-SG" sz="2400" dirty="0"/>
              <a:t>");</a:t>
            </a:r>
          </a:p>
          <a:p>
            <a:pPr marL="0" indent="0">
              <a:buNone/>
            </a:pPr>
            <a:r>
              <a:rPr lang="en-SG" sz="2400" dirty="0" err="1"/>
              <a:t>img.setAttribute</a:t>
            </a:r>
            <a:r>
              <a:rPr lang="en-SG" sz="2400" dirty="0"/>
              <a:t>("</a:t>
            </a:r>
            <a:r>
              <a:rPr lang="en-SG" sz="2400" dirty="0" err="1"/>
              <a:t>src</a:t>
            </a:r>
            <a:r>
              <a:rPr lang="en-SG" sz="2400" dirty="0"/>
              <a:t>", "corgi.png");</a:t>
            </a:r>
          </a:p>
        </p:txBody>
      </p:sp>
    </p:spTree>
    <p:extLst>
      <p:ext uri="{BB962C8B-B14F-4D97-AF65-F5344CB8AC3E}">
        <p14:creationId xmlns:p14="http://schemas.microsoft.com/office/powerpoint/2010/main" val="2825715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1424" y="694676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/>
              <a:t>Dynamically Change class name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5816" y="1888116"/>
            <a:ext cx="8676456" cy="4257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>
                <a:cs typeface="Courier New" pitchFamily="49" charset="0"/>
              </a:rPr>
              <a:t>If only one class</a:t>
            </a:r>
          </a:p>
          <a:p>
            <a:pPr marL="0" indent="0">
              <a:buNone/>
            </a:pPr>
            <a:r>
              <a:rPr lang="pt-BR" sz="2400" dirty="0">
                <a:latin typeface="Courier New" pitchFamily="49" charset="0"/>
                <a:cs typeface="Courier New" pitchFamily="49" charset="0"/>
              </a:rPr>
              <a:t>divShow=document.querySelector(".show");</a:t>
            </a:r>
          </a:p>
          <a:p>
            <a:pPr marL="0" indent="0">
              <a:buNone/>
            </a:pPr>
            <a:r>
              <a:rPr lang="pt-BR" sz="2400" dirty="0">
                <a:latin typeface="Courier New" pitchFamily="49" charset="0"/>
                <a:cs typeface="Courier New" pitchFamily="49" charset="0"/>
              </a:rPr>
              <a:t>divShow.setAttribute("class","hide");</a:t>
            </a:r>
          </a:p>
          <a:p>
            <a:pPr marL="0" indent="0">
              <a:buNone/>
            </a:pPr>
            <a:endParaRPr lang="pt-BR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dirty="0">
                <a:cs typeface="Courier New" pitchFamily="49" charset="0"/>
              </a:rPr>
              <a:t>If has element belongs to a list of classes</a:t>
            </a:r>
          </a:p>
          <a:p>
            <a:pPr marL="0" indent="0">
              <a:buNone/>
            </a:pPr>
            <a:r>
              <a:rPr lang="pt-BR" sz="2400" dirty="0">
                <a:latin typeface="Courier New" pitchFamily="49" charset="0"/>
                <a:cs typeface="Courier New" pitchFamily="49" charset="0"/>
              </a:rPr>
              <a:t>divShow=document.querySelector(".show");</a:t>
            </a:r>
          </a:p>
          <a:p>
            <a:pPr marL="0" indent="0">
              <a:buNone/>
            </a:pPr>
            <a:r>
              <a:rPr lang="pt-BR" sz="2400" dirty="0">
                <a:latin typeface="Courier New" pitchFamily="49" charset="0"/>
                <a:cs typeface="Courier New" pitchFamily="49" charset="0"/>
              </a:rPr>
              <a:t>divShow.classList.remove("show");</a:t>
            </a:r>
          </a:p>
          <a:p>
            <a:pPr marL="0" indent="0">
              <a:buNone/>
            </a:pPr>
            <a:r>
              <a:rPr lang="pt-BR" sz="2400" dirty="0">
                <a:latin typeface="Courier New" pitchFamily="49" charset="0"/>
                <a:cs typeface="Courier New" pitchFamily="49" charset="0"/>
              </a:rPr>
              <a:t>divShow.classList.add("hide");</a:t>
            </a:r>
          </a:p>
          <a:p>
            <a:pPr marL="0" indent="0">
              <a:buNone/>
            </a:pPr>
            <a:endParaRPr lang="pt-BR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95816" y="6196156"/>
            <a:ext cx="5448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Note: </a:t>
            </a:r>
            <a:r>
              <a:rPr lang="en-SG" dirty="0" err="1"/>
              <a:t>classList</a:t>
            </a:r>
            <a:r>
              <a:rPr lang="en-SG" dirty="0"/>
              <a:t> may not be supported by all browsers yet</a:t>
            </a:r>
          </a:p>
        </p:txBody>
      </p:sp>
    </p:spTree>
    <p:extLst>
      <p:ext uri="{BB962C8B-B14F-4D97-AF65-F5344CB8AC3E}">
        <p14:creationId xmlns:p14="http://schemas.microsoft.com/office/powerpoint/2010/main" val="3523557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1424" y="84584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GB" dirty="0"/>
              <a:t>Dynamically Change Style of Elements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5762" y="2024189"/>
            <a:ext cx="10148789" cy="4391744"/>
          </a:xfrm>
        </p:spPr>
        <p:txBody>
          <a:bodyPr>
            <a:normAutofit/>
          </a:bodyPr>
          <a:lstStyle/>
          <a:p>
            <a:r>
              <a:rPr lang="en-GB" dirty="0"/>
              <a:t>Style of element can be dynamically changed, for example:</a:t>
            </a:r>
          </a:p>
          <a:p>
            <a:pPr marL="457200" lvl="1" indent="0">
              <a:buNone/>
            </a:pP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document.getElementById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(“heading”).</a:t>
            </a:r>
            <a:r>
              <a:rPr lang="en-GB" sz="20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style.color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=“red”</a:t>
            </a:r>
          </a:p>
          <a:p>
            <a:pPr marL="914400" lvl="2" indent="0">
              <a:buNone/>
            </a:pPr>
            <a:endParaRPr lang="en-GB" sz="2000" dirty="0">
              <a:latin typeface="Courier New" pitchFamily="49" charset="0"/>
              <a:cs typeface="Courier New" pitchFamily="49" charset="0"/>
            </a:endParaRPr>
          </a:p>
          <a:p>
            <a:pPr marL="449263" lvl="2" indent="0">
              <a:buNone/>
            </a:pPr>
            <a:r>
              <a:rPr lang="en-SG" sz="2000" dirty="0" err="1">
                <a:latin typeface="Courier New" pitchFamily="49" charset="0"/>
                <a:cs typeface="Courier New" pitchFamily="49" charset="0"/>
              </a:rPr>
              <a:t>document.getElementById</a:t>
            </a:r>
            <a:r>
              <a:rPr lang="en-SG" sz="2000" dirty="0">
                <a:latin typeface="Courier New" pitchFamily="49" charset="0"/>
                <a:cs typeface="Courier New" pitchFamily="49" charset="0"/>
              </a:rPr>
              <a:t>(“heading”).</a:t>
            </a:r>
            <a:r>
              <a:rPr lang="en-SG" sz="20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style.display</a:t>
            </a:r>
            <a:r>
              <a:rPr lang="en-SG" sz="2000" dirty="0">
                <a:latin typeface="Courier New" pitchFamily="49" charset="0"/>
                <a:cs typeface="Courier New" pitchFamily="49" charset="0"/>
              </a:rPr>
              <a:t>=“none”</a:t>
            </a:r>
          </a:p>
          <a:p>
            <a:pPr marL="449263" lvl="2" indent="0">
              <a:buNone/>
            </a:pPr>
            <a:endParaRPr lang="en-SG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79977" y="5805264"/>
            <a:ext cx="3401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i="1" dirty="0"/>
              <a:t>Note: Setting with the inline styles</a:t>
            </a:r>
          </a:p>
        </p:txBody>
      </p:sp>
    </p:spTree>
    <p:extLst>
      <p:ext uri="{BB962C8B-B14F-4D97-AF65-F5344CB8AC3E}">
        <p14:creationId xmlns:p14="http://schemas.microsoft.com/office/powerpoint/2010/main" val="1956027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600" y="836712"/>
            <a:ext cx="8229600" cy="1143000"/>
          </a:xfrm>
        </p:spPr>
        <p:txBody>
          <a:bodyPr/>
          <a:lstStyle/>
          <a:p>
            <a:r>
              <a:rPr lang="en-GB" dirty="0"/>
              <a:t>Setting CSS style in JavaScript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17600" y="2015728"/>
            <a:ext cx="8153400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Properties that consists of more than one words that join with hyphen : </a:t>
            </a:r>
          </a:p>
          <a:p>
            <a:endParaRPr lang="en-GB" sz="2400" dirty="0"/>
          </a:p>
          <a:p>
            <a:r>
              <a:rPr lang="en-GB" sz="2400" dirty="0"/>
              <a:t>For example:  </a:t>
            </a:r>
            <a:r>
              <a:rPr lang="en-GB" sz="3600" b="1" dirty="0">
                <a:solidFill>
                  <a:srgbClr val="C00000"/>
                </a:solidFill>
              </a:rPr>
              <a:t>font-size </a:t>
            </a:r>
          </a:p>
          <a:p>
            <a:endParaRPr lang="en-GB" dirty="0"/>
          </a:p>
          <a:p>
            <a:r>
              <a:rPr lang="en-GB" sz="3200" dirty="0"/>
              <a:t>The hyphen is to be taken away and replace the first character of the next word with capital letter, such as:</a:t>
            </a:r>
            <a:endParaRPr lang="en-GB" dirty="0"/>
          </a:p>
          <a:p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document.getElementById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(“p1”).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style</a:t>
            </a:r>
            <a:r>
              <a:rPr lang="en-GB" sz="3600" dirty="0" err="1"/>
              <a:t>.</a:t>
            </a:r>
            <a:r>
              <a:rPr lang="en-GB" sz="3600" b="1" dirty="0" err="1">
                <a:solidFill>
                  <a:srgbClr val="C00000"/>
                </a:solidFill>
              </a:rPr>
              <a:t>fontSize</a:t>
            </a:r>
            <a:endParaRPr lang="en-US" sz="36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7388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Dynamically Adding new Elements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036064"/>
            <a:ext cx="8686800" cy="3992563"/>
          </a:xfrm>
        </p:spPr>
        <p:txBody>
          <a:bodyPr>
            <a:normAutofit/>
          </a:bodyPr>
          <a:lstStyle/>
          <a:p>
            <a:r>
              <a:rPr lang="en-GB" sz="2400" dirty="0"/>
              <a:t>New elements in a document can be dynamically added by adding child nodes to existing nodes.</a:t>
            </a:r>
          </a:p>
          <a:p>
            <a:r>
              <a:rPr lang="en-GB" sz="2400" dirty="0"/>
              <a:t>Example of methods to be use for nodes operations:</a:t>
            </a:r>
          </a:p>
          <a:p>
            <a:pPr marL="457200" lvl="1" indent="0">
              <a:buNone/>
            </a:pPr>
            <a:r>
              <a:rPr lang="en-GB" sz="2000" dirty="0" err="1"/>
              <a:t>var</a:t>
            </a:r>
            <a:r>
              <a:rPr lang="en-GB" sz="2000" dirty="0"/>
              <a:t> node=</a:t>
            </a:r>
            <a:r>
              <a:rPr lang="en-GB" sz="2000" dirty="0" err="1"/>
              <a:t>document.createElement</a:t>
            </a:r>
            <a:r>
              <a:rPr lang="en-GB" sz="2000" dirty="0"/>
              <a:t>(“h1");</a:t>
            </a:r>
          </a:p>
          <a:p>
            <a:pPr marL="457200" lvl="1" indent="0">
              <a:buNone/>
            </a:pPr>
            <a:r>
              <a:rPr lang="en-GB" sz="2000" dirty="0" err="1"/>
              <a:t>node.innerText</a:t>
            </a:r>
            <a:r>
              <a:rPr lang="en-GB" sz="2000" dirty="0"/>
              <a:t>=“Hottest”;</a:t>
            </a:r>
          </a:p>
          <a:p>
            <a:pPr marL="457200" lvl="1" indent="0">
              <a:buNone/>
            </a:pPr>
            <a:r>
              <a:rPr lang="en-GB" sz="2000" dirty="0" err="1"/>
              <a:t>document.getElementById</a:t>
            </a:r>
            <a:r>
              <a:rPr lang="en-GB" sz="2000" dirty="0"/>
              <a:t>(“</a:t>
            </a:r>
            <a:r>
              <a:rPr lang="en-GB" sz="2000" dirty="0" err="1"/>
              <a:t>newsDiv</a:t>
            </a:r>
            <a:r>
              <a:rPr lang="en-GB" sz="2000" dirty="0"/>
              <a:t>").</a:t>
            </a:r>
            <a:r>
              <a:rPr lang="en-GB" sz="2000" dirty="0" err="1"/>
              <a:t>appendChild</a:t>
            </a:r>
            <a:r>
              <a:rPr lang="en-GB" sz="2000" dirty="0"/>
              <a:t>(node);</a:t>
            </a:r>
          </a:p>
          <a:p>
            <a:pPr lvl="1"/>
            <a:endParaRPr lang="en-SG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8616281" y="6237312"/>
            <a:ext cx="682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hlinkClick r:id="rId2" action="ppaction://hlinkfile"/>
              </a:rPr>
              <a:t>show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37520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981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b="1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Tx/>
              <a:buNone/>
            </a:pPr>
            <a:r>
              <a:rPr lang="en-GB" sz="2800"/>
              <a:t>    </a:t>
            </a:r>
            <a:endParaRPr lang="en-GB" sz="2800" dirty="0"/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5052788" y="2157431"/>
            <a:ext cx="184731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" name="Text Box 12"/>
          <p:cNvSpPr txBox="1">
            <a:spLocks noChangeArrowheads="1"/>
          </p:cNvSpPr>
          <p:nvPr/>
        </p:nvSpPr>
        <p:spPr bwMode="auto">
          <a:xfrm>
            <a:off x="4725762" y="2525398"/>
            <a:ext cx="838200" cy="307777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400" dirty="0"/>
              <a:t>    body</a:t>
            </a:r>
            <a:endParaRPr lang="en-US" sz="1400" dirty="0"/>
          </a:p>
        </p:txBody>
      </p:sp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4037364" y="3927620"/>
            <a:ext cx="304800" cy="307777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400" dirty="0"/>
              <a:t>p</a:t>
            </a:r>
            <a:endParaRPr lang="en-US" sz="1400" dirty="0"/>
          </a:p>
        </p:txBody>
      </p:sp>
      <p:sp>
        <p:nvSpPr>
          <p:cNvPr id="8" name="Text Box 16"/>
          <p:cNvSpPr txBox="1">
            <a:spLocks noChangeArrowheads="1"/>
          </p:cNvSpPr>
          <p:nvPr/>
        </p:nvSpPr>
        <p:spPr bwMode="auto">
          <a:xfrm>
            <a:off x="2936561" y="3914790"/>
            <a:ext cx="435101" cy="313294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400" dirty="0"/>
              <a:t>h1</a:t>
            </a:r>
            <a:endParaRPr lang="en-US" sz="1400" dirty="0"/>
          </a:p>
        </p:txBody>
      </p:sp>
      <p:sp>
        <p:nvSpPr>
          <p:cNvPr id="9" name="Text Box 19"/>
          <p:cNvSpPr txBox="1">
            <a:spLocks noChangeArrowheads="1"/>
          </p:cNvSpPr>
          <p:nvPr/>
        </p:nvSpPr>
        <p:spPr bwMode="auto">
          <a:xfrm>
            <a:off x="4007685" y="4611394"/>
            <a:ext cx="899027" cy="523220"/>
          </a:xfrm>
          <a:prstGeom prst="rect">
            <a:avLst/>
          </a:prstGeom>
          <a:solidFill>
            <a:srgbClr val="99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400" dirty="0"/>
              <a:t>Nothing actually</a:t>
            </a:r>
            <a:endParaRPr lang="en-US" sz="1400" dirty="0"/>
          </a:p>
        </p:txBody>
      </p:sp>
      <p:sp>
        <p:nvSpPr>
          <p:cNvPr id="10" name="Text Box 20"/>
          <p:cNvSpPr txBox="1">
            <a:spLocks noChangeArrowheads="1"/>
          </p:cNvSpPr>
          <p:nvPr/>
        </p:nvSpPr>
        <p:spPr bwMode="auto">
          <a:xfrm>
            <a:off x="2543201" y="4609203"/>
            <a:ext cx="1219200" cy="307777"/>
          </a:xfrm>
          <a:prstGeom prst="rect">
            <a:avLst/>
          </a:prstGeom>
          <a:solidFill>
            <a:srgbClr val="99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1400" dirty="0"/>
              <a:t>Something</a:t>
            </a:r>
            <a:endParaRPr lang="en-US" sz="1400" dirty="0"/>
          </a:p>
        </p:txBody>
      </p:sp>
      <p:sp>
        <p:nvSpPr>
          <p:cNvPr id="11" name="Line 28"/>
          <p:cNvSpPr>
            <a:spLocks noChangeShapeType="1"/>
          </p:cNvSpPr>
          <p:nvPr/>
        </p:nvSpPr>
        <p:spPr bwMode="auto">
          <a:xfrm>
            <a:off x="3154110" y="4228202"/>
            <a:ext cx="0" cy="3810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Line 32"/>
          <p:cNvSpPr>
            <a:spLocks noChangeShapeType="1"/>
          </p:cNvSpPr>
          <p:nvPr/>
        </p:nvSpPr>
        <p:spPr bwMode="auto">
          <a:xfrm>
            <a:off x="4159698" y="3058797"/>
            <a:ext cx="0" cy="1524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33"/>
          <p:cNvSpPr>
            <a:spLocks noChangeShapeType="1"/>
          </p:cNvSpPr>
          <p:nvPr/>
        </p:nvSpPr>
        <p:spPr bwMode="auto">
          <a:xfrm>
            <a:off x="4159698" y="3058797"/>
            <a:ext cx="1752600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34"/>
          <p:cNvSpPr>
            <a:spLocks noChangeShapeType="1"/>
          </p:cNvSpPr>
          <p:nvPr/>
        </p:nvSpPr>
        <p:spPr bwMode="auto">
          <a:xfrm>
            <a:off x="3150220" y="3762390"/>
            <a:ext cx="0" cy="1524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" name="Line 35"/>
          <p:cNvSpPr>
            <a:spLocks noChangeShapeType="1"/>
          </p:cNvSpPr>
          <p:nvPr/>
        </p:nvSpPr>
        <p:spPr bwMode="auto">
          <a:xfrm flipH="1">
            <a:off x="5074098" y="2830197"/>
            <a:ext cx="0" cy="2286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" name="Line 32"/>
          <p:cNvSpPr>
            <a:spLocks noChangeShapeType="1"/>
          </p:cNvSpPr>
          <p:nvPr/>
        </p:nvSpPr>
        <p:spPr bwMode="auto">
          <a:xfrm>
            <a:off x="4209266" y="3765579"/>
            <a:ext cx="0" cy="1524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" name="Line 34"/>
          <p:cNvSpPr>
            <a:spLocks noChangeShapeType="1"/>
          </p:cNvSpPr>
          <p:nvPr/>
        </p:nvSpPr>
        <p:spPr bwMode="auto">
          <a:xfrm>
            <a:off x="5903587" y="3058797"/>
            <a:ext cx="0" cy="1524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" name="Line 35"/>
          <p:cNvSpPr>
            <a:spLocks noChangeShapeType="1"/>
          </p:cNvSpPr>
          <p:nvPr/>
        </p:nvSpPr>
        <p:spPr bwMode="auto">
          <a:xfrm flipH="1">
            <a:off x="4209266" y="4235396"/>
            <a:ext cx="0" cy="306992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" name="Text Box 44"/>
          <p:cNvSpPr txBox="1">
            <a:spLocks noChangeArrowheads="1"/>
          </p:cNvSpPr>
          <p:nvPr/>
        </p:nvSpPr>
        <p:spPr bwMode="auto">
          <a:xfrm>
            <a:off x="1911023" y="3927619"/>
            <a:ext cx="928459" cy="2616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sz="1100" b="1" i="1" dirty="0">
                <a:latin typeface="Arial Narrow" panose="020B0606020202030204" pitchFamily="34" charset="0"/>
              </a:rPr>
              <a:t>element node</a:t>
            </a:r>
            <a:endParaRPr lang="en-US" sz="1100" b="1" i="1" dirty="0">
              <a:latin typeface="Arial Narrow" panose="020B0606020202030204" pitchFamily="34" charset="0"/>
            </a:endParaRPr>
          </a:p>
        </p:txBody>
      </p:sp>
      <p:sp>
        <p:nvSpPr>
          <p:cNvPr id="22" name="Text Box 44"/>
          <p:cNvSpPr txBox="1">
            <a:spLocks noChangeArrowheads="1"/>
          </p:cNvSpPr>
          <p:nvPr/>
        </p:nvSpPr>
        <p:spPr bwMode="auto">
          <a:xfrm>
            <a:off x="6083279" y="4139279"/>
            <a:ext cx="928459" cy="2616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sz="1100" b="1" i="1" dirty="0">
                <a:latin typeface="Arial Narrow" panose="020B0606020202030204" pitchFamily="34" charset="0"/>
              </a:rPr>
              <a:t>element node</a:t>
            </a:r>
            <a:endParaRPr lang="en-US" sz="1100" b="1" i="1" dirty="0">
              <a:latin typeface="Arial Narrow" panose="020B0606020202030204" pitchFamily="34" charset="0"/>
            </a:endParaRPr>
          </a:p>
        </p:txBody>
      </p:sp>
      <p:pic>
        <p:nvPicPr>
          <p:cNvPr id="23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1" t="50000" r="74821" b="33706"/>
          <a:stretch/>
        </p:blipFill>
        <p:spPr bwMode="auto">
          <a:xfrm>
            <a:off x="1761295" y="1013444"/>
            <a:ext cx="2315485" cy="101308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4" name="Line 32"/>
          <p:cNvSpPr>
            <a:spLocks noChangeShapeType="1"/>
          </p:cNvSpPr>
          <p:nvPr/>
        </p:nvSpPr>
        <p:spPr bwMode="auto">
          <a:xfrm>
            <a:off x="4209266" y="3552625"/>
            <a:ext cx="0" cy="1524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" name="Line 33"/>
          <p:cNvSpPr>
            <a:spLocks noChangeShapeType="1"/>
          </p:cNvSpPr>
          <p:nvPr/>
        </p:nvSpPr>
        <p:spPr bwMode="auto">
          <a:xfrm flipV="1">
            <a:off x="3154111" y="3734261"/>
            <a:ext cx="1055156" cy="2859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" name="Text Box 16"/>
          <p:cNvSpPr txBox="1">
            <a:spLocks noChangeArrowheads="1"/>
          </p:cNvSpPr>
          <p:nvPr/>
        </p:nvSpPr>
        <p:spPr bwMode="auto">
          <a:xfrm>
            <a:off x="3972215" y="3239331"/>
            <a:ext cx="435101" cy="313294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400" dirty="0"/>
              <a:t>div</a:t>
            </a:r>
            <a:endParaRPr lang="en-US" sz="1400" dirty="0"/>
          </a:p>
        </p:txBody>
      </p:sp>
      <p:sp>
        <p:nvSpPr>
          <p:cNvPr id="27" name="Text Box 16"/>
          <p:cNvSpPr txBox="1">
            <a:spLocks noChangeArrowheads="1"/>
          </p:cNvSpPr>
          <p:nvPr/>
        </p:nvSpPr>
        <p:spPr bwMode="auto">
          <a:xfrm>
            <a:off x="5646471" y="3244849"/>
            <a:ext cx="630669" cy="307777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400" dirty="0"/>
              <a:t>input</a:t>
            </a:r>
            <a:endParaRPr lang="en-US" sz="1400" dirty="0"/>
          </a:p>
        </p:txBody>
      </p:sp>
      <p:grpSp>
        <p:nvGrpSpPr>
          <p:cNvPr id="28" name="Group 27"/>
          <p:cNvGrpSpPr/>
          <p:nvPr/>
        </p:nvGrpSpPr>
        <p:grpSpPr>
          <a:xfrm>
            <a:off x="5236937" y="3702624"/>
            <a:ext cx="3971378" cy="694712"/>
            <a:chOff x="3801940" y="3928213"/>
            <a:chExt cx="3971378" cy="694712"/>
          </a:xfrm>
        </p:grpSpPr>
        <p:sp>
          <p:nvSpPr>
            <p:cNvPr id="29" name="Text Box 16"/>
            <p:cNvSpPr txBox="1">
              <a:spLocks noChangeArrowheads="1"/>
            </p:cNvSpPr>
            <p:nvPr/>
          </p:nvSpPr>
          <p:spPr bwMode="auto">
            <a:xfrm>
              <a:off x="3801940" y="4309631"/>
              <a:ext cx="435101" cy="313294"/>
            </a:xfrm>
            <a:prstGeom prst="rect">
              <a:avLst/>
            </a:prstGeom>
            <a:solidFill>
              <a:srgbClr val="FFFF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400" dirty="0"/>
                <a:t>h1</a:t>
              </a:r>
              <a:endParaRPr lang="en-US" sz="1400" dirty="0"/>
            </a:p>
          </p:txBody>
        </p:sp>
        <p:cxnSp>
          <p:nvCxnSpPr>
            <p:cNvPr id="30" name="Straight Arrow Connector 29"/>
            <p:cNvCxnSpPr>
              <a:stCxn id="29" idx="3"/>
              <a:endCxn id="31" idx="1"/>
            </p:cNvCxnSpPr>
            <p:nvPr/>
          </p:nvCxnSpPr>
          <p:spPr>
            <a:xfrm flipV="1">
              <a:off x="4237041" y="4066713"/>
              <a:ext cx="1004381" cy="399565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5241422" y="3928213"/>
              <a:ext cx="25318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200" b="1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node=</a:t>
              </a:r>
              <a:r>
                <a:rPr lang="en-SG" sz="1200" b="1" dirty="0" err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createElement</a:t>
              </a:r>
              <a:r>
                <a:rPr lang="en-SG" sz="1200" b="1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(“h1”)</a:t>
              </a:r>
              <a:endParaRPr lang="en-SG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33" name="Text Box 19"/>
          <p:cNvSpPr txBox="1">
            <a:spLocks noChangeArrowheads="1"/>
          </p:cNvSpPr>
          <p:nvPr/>
        </p:nvSpPr>
        <p:spPr bwMode="auto">
          <a:xfrm>
            <a:off x="5284606" y="4907960"/>
            <a:ext cx="899027" cy="307777"/>
          </a:xfrm>
          <a:prstGeom prst="rect">
            <a:avLst/>
          </a:prstGeom>
          <a:solidFill>
            <a:srgbClr val="99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400" dirty="0"/>
              <a:t>Hottest</a:t>
            </a:r>
            <a:endParaRPr lang="en-US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5573246" y="4630961"/>
            <a:ext cx="26000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node.innerText</a:t>
            </a:r>
            <a:r>
              <a:rPr lang="en-SG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=“Hottest”</a:t>
            </a:r>
            <a:endParaRPr lang="en-SG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 flipH="1" flipV="1">
            <a:off x="5530685" y="4371495"/>
            <a:ext cx="2938" cy="53672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4209268" y="2591816"/>
            <a:ext cx="3890235" cy="1466609"/>
            <a:chOff x="3198068" y="563183"/>
            <a:chExt cx="3890235" cy="1466609"/>
          </a:xfrm>
        </p:grpSpPr>
        <p:cxnSp>
          <p:nvCxnSpPr>
            <p:cNvPr id="41" name="Straight Connector 40"/>
            <p:cNvCxnSpPr/>
            <p:nvPr/>
          </p:nvCxnSpPr>
          <p:spPr>
            <a:xfrm>
              <a:off x="3198068" y="1704826"/>
              <a:ext cx="1305272" cy="1488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4506278" y="1743298"/>
              <a:ext cx="0" cy="286494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5072079" y="563183"/>
              <a:ext cx="20162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 err="1">
                  <a:solidFill>
                    <a:srgbClr val="00206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appendChild</a:t>
              </a:r>
              <a:r>
                <a:rPr lang="en-GB" sz="1400" b="1" dirty="0">
                  <a:solidFill>
                    <a:srgbClr val="00206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  <a:endParaRPr lang="en-SG" sz="1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 flipH="1">
              <a:off x="3210787" y="861724"/>
              <a:ext cx="2690940" cy="78529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extBox 46"/>
          <p:cNvSpPr txBox="1"/>
          <p:nvPr/>
        </p:nvSpPr>
        <p:spPr>
          <a:xfrm>
            <a:off x="2583722" y="3226701"/>
            <a:ext cx="13601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b="1" dirty="0"/>
              <a:t>Id=“</a:t>
            </a:r>
            <a:r>
              <a:rPr lang="en-SG" sz="1600" b="1" dirty="0" err="1"/>
              <a:t>newsDiv</a:t>
            </a:r>
            <a:r>
              <a:rPr lang="en-SG" sz="1600" b="1" dirty="0"/>
              <a:t>”</a:t>
            </a:r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 rotWithShape="1">
          <a:blip r:embed="rId3"/>
          <a:srcRect l="526" t="13199" r="5801" b="67875"/>
          <a:stretch/>
        </p:blipFill>
        <p:spPr>
          <a:xfrm>
            <a:off x="761960" y="5500225"/>
            <a:ext cx="4315417" cy="92448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 rotWithShape="1">
          <a:blip r:embed="rId4"/>
          <a:srcRect l="526" t="12148" r="524" b="59463"/>
          <a:stretch/>
        </p:blipFill>
        <p:spPr>
          <a:xfrm>
            <a:off x="5563962" y="5490438"/>
            <a:ext cx="4500979" cy="1287063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 rotWithShape="1">
          <a:blip r:embed="rId5"/>
          <a:srcRect l="12065" t="46699" r="23169" b="43879"/>
          <a:stretch/>
        </p:blipFill>
        <p:spPr>
          <a:xfrm>
            <a:off x="4291557" y="1162348"/>
            <a:ext cx="5163402" cy="61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507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33" grpId="0" animBg="1"/>
      <p:bldP spid="3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991038" y="1005882"/>
            <a:ext cx="8229600" cy="710952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GB" dirty="0"/>
              <a:t>Create </a:t>
            </a:r>
            <a:r>
              <a:rPr lang="en-GB" dirty="0" err="1"/>
              <a:t>TextNode</a:t>
            </a:r>
            <a:r>
              <a:rPr lang="en-GB" dirty="0"/>
              <a:t> vs setting </a:t>
            </a:r>
            <a:r>
              <a:rPr lang="en-GB" dirty="0" err="1"/>
              <a:t>innerText</a:t>
            </a:r>
            <a:endParaRPr lang="en-GB" dirty="0"/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>
          <a:xfrm>
            <a:off x="1056449" y="2786440"/>
            <a:ext cx="9720071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hangingPunct="1">
              <a:buFontTx/>
              <a:buNone/>
            </a:pPr>
            <a:r>
              <a:rPr lang="en-GB" sz="2800" dirty="0"/>
              <a:t>    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5313855" y="3065725"/>
            <a:ext cx="184731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2297" name="Text Box 12"/>
          <p:cNvSpPr txBox="1">
            <a:spLocks noChangeArrowheads="1"/>
          </p:cNvSpPr>
          <p:nvPr/>
        </p:nvSpPr>
        <p:spPr bwMode="auto">
          <a:xfrm>
            <a:off x="4986829" y="3433692"/>
            <a:ext cx="838200" cy="307777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400" dirty="0"/>
              <a:t>    body</a:t>
            </a:r>
            <a:endParaRPr lang="en-US" sz="1400" dirty="0"/>
          </a:p>
        </p:txBody>
      </p:sp>
      <p:sp>
        <p:nvSpPr>
          <p:cNvPr id="12298" name="Text Box 13"/>
          <p:cNvSpPr txBox="1">
            <a:spLocks noChangeArrowheads="1"/>
          </p:cNvSpPr>
          <p:nvPr/>
        </p:nvSpPr>
        <p:spPr bwMode="auto">
          <a:xfrm>
            <a:off x="4298431" y="4835914"/>
            <a:ext cx="304800" cy="307777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400" dirty="0"/>
              <a:t>p</a:t>
            </a:r>
            <a:endParaRPr lang="en-US" sz="1400" dirty="0"/>
          </a:p>
        </p:txBody>
      </p:sp>
      <p:sp>
        <p:nvSpPr>
          <p:cNvPr id="12300" name="Text Box 16"/>
          <p:cNvSpPr txBox="1">
            <a:spLocks noChangeArrowheads="1"/>
          </p:cNvSpPr>
          <p:nvPr/>
        </p:nvSpPr>
        <p:spPr bwMode="auto">
          <a:xfrm>
            <a:off x="3197628" y="4823084"/>
            <a:ext cx="435101" cy="313294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400" dirty="0"/>
              <a:t>h1</a:t>
            </a:r>
            <a:endParaRPr lang="en-US" sz="1400" dirty="0"/>
          </a:p>
        </p:txBody>
      </p:sp>
      <p:sp>
        <p:nvSpPr>
          <p:cNvPr id="12302" name="Text Box 19"/>
          <p:cNvSpPr txBox="1">
            <a:spLocks noChangeArrowheads="1"/>
          </p:cNvSpPr>
          <p:nvPr/>
        </p:nvSpPr>
        <p:spPr bwMode="auto">
          <a:xfrm>
            <a:off x="4268752" y="5519688"/>
            <a:ext cx="899027" cy="523220"/>
          </a:xfrm>
          <a:prstGeom prst="rect">
            <a:avLst/>
          </a:prstGeom>
          <a:solidFill>
            <a:srgbClr val="99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400" dirty="0"/>
              <a:t>Nothing actually</a:t>
            </a:r>
            <a:endParaRPr lang="en-US" sz="1400" dirty="0"/>
          </a:p>
        </p:txBody>
      </p:sp>
      <p:sp>
        <p:nvSpPr>
          <p:cNvPr id="12303" name="Text Box 20"/>
          <p:cNvSpPr txBox="1">
            <a:spLocks noChangeArrowheads="1"/>
          </p:cNvSpPr>
          <p:nvPr/>
        </p:nvSpPr>
        <p:spPr bwMode="auto">
          <a:xfrm>
            <a:off x="2804268" y="5517497"/>
            <a:ext cx="1219200" cy="307777"/>
          </a:xfrm>
          <a:prstGeom prst="rect">
            <a:avLst/>
          </a:prstGeom>
          <a:solidFill>
            <a:srgbClr val="99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1400" dirty="0"/>
              <a:t>Something</a:t>
            </a:r>
            <a:endParaRPr lang="en-US" sz="1400" dirty="0"/>
          </a:p>
        </p:txBody>
      </p:sp>
      <p:sp>
        <p:nvSpPr>
          <p:cNvPr id="12311" name="Line 28"/>
          <p:cNvSpPr>
            <a:spLocks noChangeShapeType="1"/>
          </p:cNvSpPr>
          <p:nvPr/>
        </p:nvSpPr>
        <p:spPr bwMode="auto">
          <a:xfrm>
            <a:off x="3415177" y="5136496"/>
            <a:ext cx="0" cy="3810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24" name="Line 32"/>
          <p:cNvSpPr>
            <a:spLocks noChangeShapeType="1"/>
          </p:cNvSpPr>
          <p:nvPr/>
        </p:nvSpPr>
        <p:spPr bwMode="auto">
          <a:xfrm>
            <a:off x="4420765" y="3967091"/>
            <a:ext cx="0" cy="1524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25" name="Line 33"/>
          <p:cNvSpPr>
            <a:spLocks noChangeShapeType="1"/>
          </p:cNvSpPr>
          <p:nvPr/>
        </p:nvSpPr>
        <p:spPr bwMode="auto">
          <a:xfrm>
            <a:off x="4420765" y="3967091"/>
            <a:ext cx="1752600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26" name="Line 34"/>
          <p:cNvSpPr>
            <a:spLocks noChangeShapeType="1"/>
          </p:cNvSpPr>
          <p:nvPr/>
        </p:nvSpPr>
        <p:spPr bwMode="auto">
          <a:xfrm>
            <a:off x="3411287" y="4670684"/>
            <a:ext cx="0" cy="1524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27" name="Line 35"/>
          <p:cNvSpPr>
            <a:spLocks noChangeShapeType="1"/>
          </p:cNvSpPr>
          <p:nvPr/>
        </p:nvSpPr>
        <p:spPr bwMode="auto">
          <a:xfrm flipH="1">
            <a:off x="5335165" y="3738491"/>
            <a:ext cx="0" cy="2286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" name="Line 32"/>
          <p:cNvSpPr>
            <a:spLocks noChangeShapeType="1"/>
          </p:cNvSpPr>
          <p:nvPr/>
        </p:nvSpPr>
        <p:spPr bwMode="auto">
          <a:xfrm>
            <a:off x="4470333" y="4673873"/>
            <a:ext cx="0" cy="1524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8" name="Line 34"/>
          <p:cNvSpPr>
            <a:spLocks noChangeShapeType="1"/>
          </p:cNvSpPr>
          <p:nvPr/>
        </p:nvSpPr>
        <p:spPr bwMode="auto">
          <a:xfrm>
            <a:off x="6164654" y="3967091"/>
            <a:ext cx="0" cy="1524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" name="Line 35"/>
          <p:cNvSpPr>
            <a:spLocks noChangeShapeType="1"/>
          </p:cNvSpPr>
          <p:nvPr/>
        </p:nvSpPr>
        <p:spPr bwMode="auto">
          <a:xfrm flipH="1">
            <a:off x="4470333" y="5143690"/>
            <a:ext cx="0" cy="306992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" name="Text Box 44"/>
          <p:cNvSpPr txBox="1">
            <a:spLocks noChangeArrowheads="1"/>
          </p:cNvSpPr>
          <p:nvPr/>
        </p:nvSpPr>
        <p:spPr bwMode="auto">
          <a:xfrm>
            <a:off x="2172090" y="4835913"/>
            <a:ext cx="928459" cy="2616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sz="1100" b="1" i="1" dirty="0">
                <a:latin typeface="Arial Narrow" panose="020B0606020202030204" pitchFamily="34" charset="0"/>
              </a:rPr>
              <a:t>element node</a:t>
            </a:r>
            <a:endParaRPr lang="en-US" sz="1100" b="1" i="1" dirty="0">
              <a:latin typeface="Arial Narrow" panose="020B0606020202030204" pitchFamily="34" charset="0"/>
            </a:endParaRPr>
          </a:p>
        </p:txBody>
      </p:sp>
      <p:sp>
        <p:nvSpPr>
          <p:cNvPr id="51" name="Text Box 44"/>
          <p:cNvSpPr txBox="1">
            <a:spLocks noChangeArrowheads="1"/>
          </p:cNvSpPr>
          <p:nvPr/>
        </p:nvSpPr>
        <p:spPr bwMode="auto">
          <a:xfrm>
            <a:off x="2059469" y="5553593"/>
            <a:ext cx="697627" cy="2616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GB" sz="1100" b="1" i="1" dirty="0">
                <a:latin typeface="Arial Narrow" panose="020B0606020202030204" pitchFamily="34" charset="0"/>
              </a:rPr>
              <a:t>text node</a:t>
            </a:r>
            <a:endParaRPr lang="en-US" sz="1100" b="1" i="1" dirty="0">
              <a:latin typeface="Arial Narrow" panose="020B0606020202030204" pitchFamily="34" charset="0"/>
            </a:endParaRPr>
          </a:p>
        </p:txBody>
      </p:sp>
      <p:sp>
        <p:nvSpPr>
          <p:cNvPr id="52" name="Text Box 44"/>
          <p:cNvSpPr txBox="1">
            <a:spLocks noChangeArrowheads="1"/>
          </p:cNvSpPr>
          <p:nvPr/>
        </p:nvSpPr>
        <p:spPr bwMode="auto">
          <a:xfrm>
            <a:off x="5715555" y="6161688"/>
            <a:ext cx="697627" cy="2616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GB" sz="1100" b="1" i="1" dirty="0">
                <a:latin typeface="Arial Narrow" panose="020B0606020202030204" pitchFamily="34" charset="0"/>
              </a:rPr>
              <a:t>text node</a:t>
            </a:r>
            <a:endParaRPr lang="en-US" sz="1100" b="1" i="1" dirty="0">
              <a:latin typeface="Arial Narrow" panose="020B0606020202030204" pitchFamily="34" charset="0"/>
            </a:endParaRPr>
          </a:p>
        </p:txBody>
      </p:sp>
      <p:sp>
        <p:nvSpPr>
          <p:cNvPr id="53" name="Text Box 44"/>
          <p:cNvSpPr txBox="1">
            <a:spLocks noChangeArrowheads="1"/>
          </p:cNvSpPr>
          <p:nvPr/>
        </p:nvSpPr>
        <p:spPr bwMode="auto">
          <a:xfrm>
            <a:off x="6344346" y="5047573"/>
            <a:ext cx="928459" cy="2616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sz="1100" b="1" i="1" dirty="0">
                <a:latin typeface="Arial Narrow" panose="020B0606020202030204" pitchFamily="34" charset="0"/>
              </a:rPr>
              <a:t>element node</a:t>
            </a:r>
            <a:endParaRPr lang="en-US" sz="1100" b="1" i="1" dirty="0">
              <a:latin typeface="Arial Narrow" panose="020B0606020202030204" pitchFamily="34" charset="0"/>
            </a:endParaRPr>
          </a:p>
        </p:txBody>
      </p:sp>
      <p:sp>
        <p:nvSpPr>
          <p:cNvPr id="54" name="Line 32"/>
          <p:cNvSpPr>
            <a:spLocks noChangeShapeType="1"/>
          </p:cNvSpPr>
          <p:nvPr/>
        </p:nvSpPr>
        <p:spPr bwMode="auto">
          <a:xfrm>
            <a:off x="4470333" y="4460919"/>
            <a:ext cx="0" cy="1524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5" name="Line 33"/>
          <p:cNvSpPr>
            <a:spLocks noChangeShapeType="1"/>
          </p:cNvSpPr>
          <p:nvPr/>
        </p:nvSpPr>
        <p:spPr bwMode="auto">
          <a:xfrm flipV="1">
            <a:off x="3415178" y="4642555"/>
            <a:ext cx="1055156" cy="2859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" name="Text Box 16"/>
          <p:cNvSpPr txBox="1">
            <a:spLocks noChangeArrowheads="1"/>
          </p:cNvSpPr>
          <p:nvPr/>
        </p:nvSpPr>
        <p:spPr bwMode="auto">
          <a:xfrm>
            <a:off x="4233282" y="4147625"/>
            <a:ext cx="435101" cy="313294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400" dirty="0"/>
              <a:t>div</a:t>
            </a:r>
            <a:endParaRPr lang="en-US" sz="1400" dirty="0"/>
          </a:p>
        </p:txBody>
      </p:sp>
      <p:sp>
        <p:nvSpPr>
          <p:cNvPr id="36" name="Text Box 16"/>
          <p:cNvSpPr txBox="1">
            <a:spLocks noChangeArrowheads="1"/>
          </p:cNvSpPr>
          <p:nvPr/>
        </p:nvSpPr>
        <p:spPr bwMode="auto">
          <a:xfrm>
            <a:off x="5907538" y="4153143"/>
            <a:ext cx="630669" cy="307777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400" dirty="0"/>
              <a:t>input</a:t>
            </a:r>
            <a:endParaRPr lang="en-US" sz="1400" dirty="0"/>
          </a:p>
        </p:txBody>
      </p:sp>
      <p:grpSp>
        <p:nvGrpSpPr>
          <p:cNvPr id="9" name="Group 8"/>
          <p:cNvGrpSpPr/>
          <p:nvPr/>
        </p:nvGrpSpPr>
        <p:grpSpPr>
          <a:xfrm>
            <a:off x="5498004" y="4610918"/>
            <a:ext cx="3650380" cy="694712"/>
            <a:chOff x="3801940" y="3928213"/>
            <a:chExt cx="3650380" cy="694712"/>
          </a:xfrm>
        </p:grpSpPr>
        <p:sp>
          <p:nvSpPr>
            <p:cNvPr id="37" name="Text Box 16"/>
            <p:cNvSpPr txBox="1">
              <a:spLocks noChangeArrowheads="1"/>
            </p:cNvSpPr>
            <p:nvPr/>
          </p:nvSpPr>
          <p:spPr bwMode="auto">
            <a:xfrm>
              <a:off x="3801940" y="4309631"/>
              <a:ext cx="435101" cy="313294"/>
            </a:xfrm>
            <a:prstGeom prst="rect">
              <a:avLst/>
            </a:prstGeom>
            <a:solidFill>
              <a:srgbClr val="FFFF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400" dirty="0"/>
                <a:t>h1</a:t>
              </a:r>
              <a:endParaRPr lang="en-US" sz="1400" dirty="0"/>
            </a:p>
          </p:txBody>
        </p:sp>
        <p:cxnSp>
          <p:nvCxnSpPr>
            <p:cNvPr id="38" name="Straight Arrow Connector 37"/>
            <p:cNvCxnSpPr>
              <a:stCxn id="37" idx="3"/>
              <a:endCxn id="39" idx="1"/>
            </p:cNvCxnSpPr>
            <p:nvPr/>
          </p:nvCxnSpPr>
          <p:spPr>
            <a:xfrm flipV="1">
              <a:off x="4237041" y="4066713"/>
              <a:ext cx="1004381" cy="399565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5241422" y="3928213"/>
              <a:ext cx="22108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200" b="1" dirty="0" err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createElement</a:t>
              </a:r>
              <a:r>
                <a:rPr lang="en-SG" sz="1200" b="1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(“h1”)</a:t>
              </a:r>
              <a:endParaRPr lang="en-SG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545672" y="5509262"/>
            <a:ext cx="4603436" cy="614769"/>
            <a:chOff x="4217036" y="4643250"/>
            <a:chExt cx="4603436" cy="614769"/>
          </a:xfrm>
        </p:grpSpPr>
        <p:sp>
          <p:nvSpPr>
            <p:cNvPr id="44" name="Text Box 19"/>
            <p:cNvSpPr txBox="1">
              <a:spLocks noChangeArrowheads="1"/>
            </p:cNvSpPr>
            <p:nvPr/>
          </p:nvSpPr>
          <p:spPr bwMode="auto">
            <a:xfrm>
              <a:off x="4217036" y="4950242"/>
              <a:ext cx="899027" cy="307777"/>
            </a:xfrm>
            <a:prstGeom prst="rect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400" dirty="0"/>
                <a:t>Hottest</a:t>
              </a:r>
              <a:endParaRPr lang="en-US" sz="1400" dirty="0"/>
            </a:p>
          </p:txBody>
        </p:sp>
        <p:cxnSp>
          <p:nvCxnSpPr>
            <p:cNvPr id="56" name="Straight Arrow Connector 55"/>
            <p:cNvCxnSpPr>
              <a:endCxn id="57" idx="1"/>
            </p:cNvCxnSpPr>
            <p:nvPr/>
          </p:nvCxnSpPr>
          <p:spPr>
            <a:xfrm flipV="1">
              <a:off x="5216068" y="4781750"/>
              <a:ext cx="1004380" cy="399567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6220448" y="4643250"/>
              <a:ext cx="26000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200" b="1" dirty="0" err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createTextNode</a:t>
              </a:r>
              <a:r>
                <a:rPr lang="en-SG" sz="1200" b="1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(“Hottest”)</a:t>
              </a:r>
              <a:endParaRPr lang="en-SG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2953592" y="5279789"/>
            <a:ext cx="2841098" cy="1583318"/>
            <a:chOff x="1665180" y="2400438"/>
            <a:chExt cx="2841098" cy="1583318"/>
          </a:xfrm>
        </p:grpSpPr>
        <p:cxnSp>
          <p:nvCxnSpPr>
            <p:cNvPr id="60" name="Straight Connector 59"/>
            <p:cNvCxnSpPr/>
            <p:nvPr/>
          </p:nvCxnSpPr>
          <p:spPr>
            <a:xfrm flipH="1" flipV="1">
              <a:off x="4503340" y="2400438"/>
              <a:ext cx="2938" cy="536721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1665180" y="3675979"/>
              <a:ext cx="17669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 err="1">
                  <a:solidFill>
                    <a:srgbClr val="00206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appendChild</a:t>
              </a:r>
              <a:r>
                <a:rPr lang="en-GB" sz="1400" b="1" dirty="0">
                  <a:solidFill>
                    <a:srgbClr val="00206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  <a:endParaRPr lang="en-SG" sz="1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62" name="Straight Arrow Connector 61"/>
            <p:cNvCxnSpPr>
              <a:stCxn id="61" idx="0"/>
            </p:cNvCxnSpPr>
            <p:nvPr/>
          </p:nvCxnSpPr>
          <p:spPr>
            <a:xfrm flipV="1">
              <a:off x="2548633" y="2579661"/>
              <a:ext cx="1929324" cy="109631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/>
          <p:cNvGrpSpPr/>
          <p:nvPr/>
        </p:nvGrpSpPr>
        <p:grpSpPr>
          <a:xfrm>
            <a:off x="4485523" y="3413094"/>
            <a:ext cx="3678188" cy="1553120"/>
            <a:chOff x="3198068" y="476672"/>
            <a:chExt cx="3678188" cy="1553120"/>
          </a:xfrm>
        </p:grpSpPr>
        <p:cxnSp>
          <p:nvCxnSpPr>
            <p:cNvPr id="64" name="Straight Connector 63"/>
            <p:cNvCxnSpPr/>
            <p:nvPr/>
          </p:nvCxnSpPr>
          <p:spPr>
            <a:xfrm>
              <a:off x="3198068" y="1704826"/>
              <a:ext cx="1305272" cy="1488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4506278" y="1743298"/>
              <a:ext cx="0" cy="286494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4860032" y="476672"/>
              <a:ext cx="20162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 err="1">
                  <a:solidFill>
                    <a:srgbClr val="00206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appendChild</a:t>
              </a:r>
              <a:r>
                <a:rPr lang="en-GB" sz="1400" b="1" dirty="0">
                  <a:solidFill>
                    <a:srgbClr val="00206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  <a:endParaRPr lang="en-SG" sz="1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67" name="Straight Arrow Connector 66"/>
            <p:cNvCxnSpPr/>
            <p:nvPr/>
          </p:nvCxnSpPr>
          <p:spPr>
            <a:xfrm flipH="1">
              <a:off x="4470649" y="795480"/>
              <a:ext cx="1049853" cy="92029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Rectangle 4"/>
          <p:cNvSpPr/>
          <p:nvPr/>
        </p:nvSpPr>
        <p:spPr>
          <a:xfrm>
            <a:off x="1811970" y="1700808"/>
            <a:ext cx="5737114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SG" dirty="0" err="1"/>
              <a:t>var</a:t>
            </a:r>
            <a:r>
              <a:rPr lang="en-SG" dirty="0"/>
              <a:t> node=</a:t>
            </a:r>
            <a:r>
              <a:rPr lang="en-SG" dirty="0" err="1"/>
              <a:t>document.createElement</a:t>
            </a:r>
            <a:r>
              <a:rPr lang="en-SG" dirty="0"/>
              <a:t>("h1");</a:t>
            </a:r>
          </a:p>
          <a:p>
            <a:r>
              <a:rPr lang="en-SG" b="1" dirty="0" err="1"/>
              <a:t>var</a:t>
            </a:r>
            <a:r>
              <a:rPr lang="en-SG" b="1" dirty="0"/>
              <a:t> </a:t>
            </a:r>
            <a:r>
              <a:rPr lang="en-SG" b="1" dirty="0" err="1"/>
              <a:t>textnode</a:t>
            </a:r>
            <a:r>
              <a:rPr lang="en-SG" b="1" dirty="0"/>
              <a:t>=</a:t>
            </a:r>
            <a:r>
              <a:rPr lang="en-SG" b="1" dirty="0" err="1"/>
              <a:t>document.createTextNode</a:t>
            </a:r>
            <a:r>
              <a:rPr lang="en-SG" b="1" dirty="0"/>
              <a:t>("Hottest");</a:t>
            </a:r>
          </a:p>
          <a:p>
            <a:r>
              <a:rPr lang="en-SG" b="1" dirty="0" err="1"/>
              <a:t>node.appendChild</a:t>
            </a:r>
            <a:r>
              <a:rPr lang="en-SG" b="1" dirty="0"/>
              <a:t>(</a:t>
            </a:r>
            <a:r>
              <a:rPr lang="en-SG" b="1" dirty="0" err="1"/>
              <a:t>textnode</a:t>
            </a:r>
            <a:r>
              <a:rPr lang="en-SG" b="1" dirty="0"/>
              <a:t>);</a:t>
            </a:r>
          </a:p>
          <a:p>
            <a:r>
              <a:rPr lang="en-SG" b="1" dirty="0" err="1"/>
              <a:t>document.getElementById</a:t>
            </a:r>
            <a:r>
              <a:rPr lang="en-SG" b="1" dirty="0"/>
              <a:t>("</a:t>
            </a:r>
            <a:r>
              <a:rPr lang="en-SG" b="1" dirty="0" err="1"/>
              <a:t>newsDiv</a:t>
            </a:r>
            <a:r>
              <a:rPr lang="en-SG" b="1" dirty="0"/>
              <a:t>").</a:t>
            </a:r>
            <a:r>
              <a:rPr lang="en-SG" b="1" dirty="0" err="1"/>
              <a:t>appendChild</a:t>
            </a:r>
            <a:r>
              <a:rPr lang="en-SG" b="1" dirty="0"/>
              <a:t>(node);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900909" y="2704920"/>
            <a:ext cx="303684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i="1" dirty="0"/>
              <a:t>Use </a:t>
            </a:r>
            <a:r>
              <a:rPr lang="en-SG" sz="2400" i="1" dirty="0" err="1"/>
              <a:t>innerText</a:t>
            </a:r>
            <a:r>
              <a:rPr lang="en-SG" sz="2400" i="1" dirty="0"/>
              <a:t> is more convenient if the node </a:t>
            </a:r>
            <a:r>
              <a:rPr lang="en-SG" sz="2800" b="1" i="1" dirty="0">
                <a:solidFill>
                  <a:schemeClr val="accent6">
                    <a:lumMod val="50000"/>
                  </a:schemeClr>
                </a:solidFill>
              </a:rPr>
              <a:t>only </a:t>
            </a:r>
            <a:r>
              <a:rPr lang="en-SG" sz="2400" i="1" dirty="0"/>
              <a:t>has text.</a:t>
            </a:r>
          </a:p>
        </p:txBody>
      </p:sp>
    </p:spTree>
    <p:extLst>
      <p:ext uri="{BB962C8B-B14F-4D97-AF65-F5344CB8AC3E}">
        <p14:creationId xmlns:p14="http://schemas.microsoft.com/office/powerpoint/2010/main" val="22406120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3" grpId="0" animBg="1"/>
      <p:bldP spid="5" grpId="0" animBg="1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3432" y="836712"/>
            <a:ext cx="8229600" cy="1143000"/>
          </a:xfrm>
        </p:spPr>
        <p:txBody>
          <a:bodyPr/>
          <a:lstStyle/>
          <a:p>
            <a:r>
              <a:rPr lang="en-GB" dirty="0"/>
              <a:t>Learning Objectives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3432" y="1979712"/>
            <a:ext cx="10081120" cy="4536504"/>
          </a:xfrm>
        </p:spPr>
        <p:txBody>
          <a:bodyPr>
            <a:normAutofit/>
          </a:bodyPr>
          <a:lstStyle/>
          <a:p>
            <a:r>
              <a:rPr lang="en-GB" sz="2400" dirty="0"/>
              <a:t>What is Document Object Model?</a:t>
            </a:r>
          </a:p>
          <a:p>
            <a:pPr lvl="1"/>
            <a:r>
              <a:rPr lang="en-GB" sz="2000" dirty="0"/>
              <a:t>What is the usage of DOM?</a:t>
            </a:r>
          </a:p>
          <a:p>
            <a:pPr lvl="1"/>
            <a:r>
              <a:rPr lang="en-GB" sz="2000" dirty="0"/>
              <a:t>How does it relate to a web page?</a:t>
            </a:r>
          </a:p>
          <a:p>
            <a:pPr lvl="1"/>
            <a:r>
              <a:rPr lang="en-SG" sz="2000" dirty="0"/>
              <a:t>How does usage of Document Objects help in web applications development?</a:t>
            </a:r>
          </a:p>
          <a:p>
            <a:r>
              <a:rPr lang="en-GB" sz="2400" dirty="0"/>
              <a:t>What is Browser Object Model ? </a:t>
            </a:r>
          </a:p>
          <a:p>
            <a:pPr lvl="1"/>
            <a:r>
              <a:rPr lang="en-GB" sz="2000" dirty="0"/>
              <a:t>What are the available Browser objects?</a:t>
            </a:r>
          </a:p>
          <a:p>
            <a:pPr lvl="1"/>
            <a:r>
              <a:rPr lang="en-GB" sz="2000" dirty="0"/>
              <a:t>How does usage of Browser Objects help in web applications development?</a:t>
            </a:r>
          </a:p>
          <a:p>
            <a:pPr marL="457200" lvl="1" indent="0">
              <a:buNone/>
            </a:pPr>
            <a:endParaRPr lang="en-SG" sz="2000" dirty="0"/>
          </a:p>
        </p:txBody>
      </p:sp>
    </p:spTree>
    <p:extLst>
      <p:ext uri="{BB962C8B-B14F-4D97-AF65-F5344CB8AC3E}">
        <p14:creationId xmlns:p14="http://schemas.microsoft.com/office/powerpoint/2010/main" val="35766697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1424" y="831335"/>
            <a:ext cx="8229600" cy="1143000"/>
          </a:xfrm>
        </p:spPr>
        <p:txBody>
          <a:bodyPr/>
          <a:lstStyle/>
          <a:p>
            <a:r>
              <a:rPr lang="en-GB" dirty="0"/>
              <a:t>Dynamically remove Elements</a:t>
            </a:r>
            <a:endParaRPr lang="en-S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311" t="12148" r="2973" b="55258"/>
          <a:stretch/>
        </p:blipFill>
        <p:spPr>
          <a:xfrm>
            <a:off x="1991544" y="1999914"/>
            <a:ext cx="6624736" cy="184006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1197" t="12148" r="6522" b="57360"/>
          <a:stretch/>
        </p:blipFill>
        <p:spPr>
          <a:xfrm>
            <a:off x="3328510" y="3209328"/>
            <a:ext cx="6408712" cy="178704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210606" y="6228020"/>
            <a:ext cx="7524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Refer to </a:t>
            </a:r>
            <a:r>
              <a:rPr lang="en-SG" dirty="0">
                <a:hlinkClick r:id="rId4"/>
              </a:rPr>
              <a:t>https://www.w3schools.com/js/js_htmldom_nodes.asp</a:t>
            </a:r>
            <a:r>
              <a:rPr lang="en-SG" dirty="0"/>
              <a:t>  for more info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82378" y="5196698"/>
            <a:ext cx="822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To remove a node, need to find its parent. There is new way but not supported by all browsers yet</a:t>
            </a:r>
          </a:p>
        </p:txBody>
      </p:sp>
    </p:spTree>
    <p:extLst>
      <p:ext uri="{BB962C8B-B14F-4D97-AF65-F5344CB8AC3E}">
        <p14:creationId xmlns:p14="http://schemas.microsoft.com/office/powerpoint/2010/main" val="783319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Events</a:t>
            </a:r>
          </a:p>
        </p:txBody>
      </p:sp>
      <p:pic>
        <p:nvPicPr>
          <p:cNvPr id="19461" name="Picture 4" descr="MCj01393090000[1]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6888088" y="2852936"/>
            <a:ext cx="1979676" cy="2303374"/>
          </a:xfrm>
          <a:noFill/>
        </p:spPr>
      </p:pic>
      <p:sp>
        <p:nvSpPr>
          <p:cNvPr id="19460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024128" y="1992312"/>
            <a:ext cx="6696075" cy="4332288"/>
          </a:xfrm>
        </p:spPr>
        <p:txBody>
          <a:bodyPr>
            <a:normAutofit/>
          </a:bodyPr>
          <a:lstStyle/>
          <a:p>
            <a:pPr eaLnBrk="1" hangingPunct="1">
              <a:spcBef>
                <a:spcPct val="100000"/>
              </a:spcBef>
            </a:pPr>
            <a:r>
              <a:rPr lang="en-US" sz="2800" dirty="0">
                <a:solidFill>
                  <a:srgbClr val="000000"/>
                </a:solidFill>
                <a:cs typeface="Times New Roman" pitchFamily="18" charset="0"/>
              </a:rPr>
              <a:t>Something happen</a:t>
            </a:r>
            <a:endParaRPr lang="en-US" sz="2800" dirty="0"/>
          </a:p>
          <a:p>
            <a:pPr lvl="1" eaLnBrk="1" hangingPunct="1">
              <a:spcBef>
                <a:spcPct val="100000"/>
              </a:spcBef>
            </a:pPr>
            <a:r>
              <a:rPr lang="en-US" sz="2400" dirty="0">
                <a:solidFill>
                  <a:srgbClr val="000000"/>
                </a:solidFill>
                <a:cs typeface="Times New Roman" pitchFamily="18" charset="0"/>
              </a:rPr>
              <a:t>Actions that users perform, e.g.</a:t>
            </a:r>
          </a:p>
          <a:p>
            <a:pPr lvl="2" eaLnBrk="1" hangingPunct="1">
              <a:spcBef>
                <a:spcPct val="100000"/>
              </a:spcBef>
            </a:pPr>
            <a:r>
              <a:rPr lang="en-US" sz="1800" dirty="0"/>
              <a:t>Moving the mouse</a:t>
            </a:r>
          </a:p>
          <a:p>
            <a:pPr lvl="2" eaLnBrk="1" hangingPunct="1">
              <a:spcBef>
                <a:spcPct val="100000"/>
              </a:spcBef>
            </a:pPr>
            <a:r>
              <a:rPr lang="en-US" sz="1800" dirty="0"/>
              <a:t>Click on a button </a:t>
            </a:r>
          </a:p>
          <a:p>
            <a:pPr lvl="1" eaLnBrk="1" hangingPunct="1">
              <a:spcBef>
                <a:spcPct val="100000"/>
              </a:spcBef>
            </a:pPr>
            <a:r>
              <a:rPr lang="en-US" sz="2400" dirty="0"/>
              <a:t>Web browser operation, e.g.</a:t>
            </a:r>
          </a:p>
          <a:p>
            <a:pPr lvl="2" eaLnBrk="1" hangingPunct="1">
              <a:spcBef>
                <a:spcPct val="100000"/>
              </a:spcBef>
            </a:pPr>
            <a:r>
              <a:rPr lang="en-US" sz="1800" dirty="0"/>
              <a:t>Loading a document</a:t>
            </a:r>
          </a:p>
          <a:p>
            <a:pPr lvl="1" eaLnBrk="1" hangingPunct="1">
              <a:spcBef>
                <a:spcPct val="100000"/>
              </a:spcBef>
            </a:pPr>
            <a:endParaRPr lang="en-US" sz="2400" dirty="0"/>
          </a:p>
          <a:p>
            <a:pPr lvl="1" eaLnBrk="1" hangingPunct="1">
              <a:spcBef>
                <a:spcPct val="100000"/>
              </a:spcBef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31642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Events (Cont.)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Mouse Event</a:t>
            </a:r>
          </a:p>
          <a:p>
            <a:pPr lvl="1"/>
            <a:r>
              <a:rPr lang="en-GB" sz="2000" dirty="0"/>
              <a:t>click, </a:t>
            </a:r>
            <a:r>
              <a:rPr lang="en-GB" sz="2000" dirty="0" err="1"/>
              <a:t>dblclick</a:t>
            </a:r>
            <a:r>
              <a:rPr lang="en-GB" sz="2000" dirty="0"/>
              <a:t>, </a:t>
            </a:r>
            <a:r>
              <a:rPr lang="en-GB" sz="2000" dirty="0" err="1"/>
              <a:t>mousedown</a:t>
            </a:r>
            <a:r>
              <a:rPr lang="en-GB" sz="2000" dirty="0"/>
              <a:t>, </a:t>
            </a:r>
            <a:r>
              <a:rPr lang="en-GB" sz="2000" dirty="0" err="1"/>
              <a:t>mouseup</a:t>
            </a:r>
            <a:r>
              <a:rPr lang="en-GB" sz="2000" dirty="0"/>
              <a:t>, </a:t>
            </a:r>
            <a:r>
              <a:rPr lang="en-GB" sz="2000" dirty="0" err="1"/>
              <a:t>mouseover</a:t>
            </a:r>
            <a:r>
              <a:rPr lang="en-GB" sz="2000" dirty="0"/>
              <a:t>, </a:t>
            </a:r>
            <a:r>
              <a:rPr lang="en-GB" sz="2000" dirty="0" err="1"/>
              <a:t>mouseout</a:t>
            </a:r>
            <a:r>
              <a:rPr lang="en-GB" sz="2000" dirty="0"/>
              <a:t>, </a:t>
            </a:r>
            <a:r>
              <a:rPr lang="en-GB" sz="2000" dirty="0" err="1"/>
              <a:t>mousemove</a:t>
            </a:r>
            <a:endParaRPr lang="en-GB" sz="2000" dirty="0"/>
          </a:p>
          <a:p>
            <a:r>
              <a:rPr lang="en-GB" sz="2400" dirty="0"/>
              <a:t>Form Event</a:t>
            </a:r>
          </a:p>
          <a:p>
            <a:pPr lvl="1"/>
            <a:r>
              <a:rPr lang="en-GB" sz="2000" dirty="0"/>
              <a:t>submit, reset, change, focus, blur, select</a:t>
            </a:r>
          </a:p>
          <a:p>
            <a:r>
              <a:rPr lang="en-GB" sz="2400" dirty="0"/>
              <a:t>Keyboard Event</a:t>
            </a:r>
          </a:p>
          <a:p>
            <a:pPr lvl="1"/>
            <a:r>
              <a:rPr lang="en-GB" sz="2000" dirty="0" err="1"/>
              <a:t>keypress</a:t>
            </a:r>
            <a:r>
              <a:rPr lang="en-GB" sz="2000" dirty="0"/>
              <a:t>, </a:t>
            </a:r>
            <a:r>
              <a:rPr lang="en-GB" sz="2000" dirty="0" err="1"/>
              <a:t>keydown</a:t>
            </a:r>
            <a:r>
              <a:rPr lang="en-GB" sz="2000" dirty="0"/>
              <a:t>, </a:t>
            </a:r>
            <a:r>
              <a:rPr lang="en-GB" sz="2000" dirty="0" err="1"/>
              <a:t>keyup</a:t>
            </a:r>
            <a:endParaRPr lang="en-GB" sz="2000" dirty="0"/>
          </a:p>
          <a:p>
            <a:r>
              <a:rPr lang="en-GB" sz="2400" dirty="0"/>
              <a:t>Others</a:t>
            </a:r>
          </a:p>
          <a:p>
            <a:pPr lvl="1"/>
            <a:r>
              <a:rPr lang="en-GB" sz="2000" dirty="0"/>
              <a:t>load, unload, error, abort</a:t>
            </a:r>
            <a:endParaRPr lang="en-SG" sz="2000" dirty="0"/>
          </a:p>
        </p:txBody>
      </p:sp>
      <p:sp>
        <p:nvSpPr>
          <p:cNvPr id="20486" name="TextBox 5"/>
          <p:cNvSpPr txBox="1">
            <a:spLocks noChangeArrowheads="1"/>
          </p:cNvSpPr>
          <p:nvPr/>
        </p:nvSpPr>
        <p:spPr bwMode="auto">
          <a:xfrm>
            <a:off x="1127448" y="5980939"/>
            <a:ext cx="70866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dirty="0"/>
              <a:t>View </a:t>
            </a:r>
            <a:r>
              <a:rPr lang="en-US" sz="1400" dirty="0">
                <a:hlinkClick r:id="rId2"/>
              </a:rPr>
              <a:t>https://developer.mozilla.org/en-US/docs/Web/Events</a:t>
            </a:r>
            <a:r>
              <a:rPr lang="en-US" sz="1400" dirty="0"/>
              <a:t> for reference of events</a:t>
            </a:r>
          </a:p>
        </p:txBody>
      </p:sp>
    </p:spTree>
    <p:extLst>
      <p:ext uri="{BB962C8B-B14F-4D97-AF65-F5344CB8AC3E}">
        <p14:creationId xmlns:p14="http://schemas.microsoft.com/office/powerpoint/2010/main" val="2093899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Ways to handle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dirty="0"/>
              <a:t>Through inline handler</a:t>
            </a:r>
          </a:p>
          <a:p>
            <a:pPr lvl="1"/>
            <a:r>
              <a:rPr lang="en-SG" dirty="0"/>
              <a:t>Mixed with html tag (as an attribute of html element)</a:t>
            </a:r>
          </a:p>
          <a:p>
            <a:pPr lvl="1"/>
            <a:r>
              <a:rPr lang="en-SG" dirty="0"/>
              <a:t>Easier to add, harder to maintain</a:t>
            </a:r>
          </a:p>
          <a:p>
            <a:pPr lvl="1"/>
            <a:r>
              <a:rPr lang="en-SG" dirty="0"/>
              <a:t>One handler for one event</a:t>
            </a:r>
          </a:p>
          <a:p>
            <a:r>
              <a:rPr lang="en-SG" dirty="0"/>
              <a:t>Register listener</a:t>
            </a:r>
          </a:p>
          <a:p>
            <a:pPr lvl="1"/>
            <a:r>
              <a:rPr lang="en-SG" dirty="0"/>
              <a:t>Separated from html tag</a:t>
            </a:r>
          </a:p>
          <a:p>
            <a:pPr lvl="1"/>
            <a:r>
              <a:rPr lang="en-SG" dirty="0"/>
              <a:t>Easier to maintain</a:t>
            </a:r>
          </a:p>
          <a:p>
            <a:pPr lvl="1"/>
            <a:r>
              <a:rPr lang="en-SG" dirty="0"/>
              <a:t>Allow the queuing of multiple handlers for one event</a:t>
            </a:r>
          </a:p>
        </p:txBody>
      </p:sp>
    </p:spTree>
    <p:extLst>
      <p:ext uri="{BB962C8B-B14F-4D97-AF65-F5344CB8AC3E}">
        <p14:creationId xmlns:p14="http://schemas.microsoft.com/office/powerpoint/2010/main" val="2930747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860663" y="836712"/>
            <a:ext cx="8507288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/>
              <a:t>Handling an event – add inline handler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08169" y="6033055"/>
            <a:ext cx="682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hlinkClick r:id="rId2" action="ppaction://hlinkfile"/>
              </a:rPr>
              <a:t>show</a:t>
            </a:r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5172" t="25077" r="20115" b="20923"/>
          <a:stretch/>
        </p:blipFill>
        <p:spPr>
          <a:xfrm>
            <a:off x="2002844" y="2132856"/>
            <a:ext cx="8319368" cy="3257830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V="1">
            <a:off x="5879976" y="5013176"/>
            <a:ext cx="648072" cy="7920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089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911424" y="764704"/>
            <a:ext cx="82296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/>
              <a:t>Handling an event – register listener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56240" y="6325806"/>
            <a:ext cx="682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hlinkClick r:id="rId2" action="ppaction://hlinkfile"/>
              </a:rPr>
              <a:t>show</a:t>
            </a:r>
            <a:endParaRPr lang="en-S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9536" y="1920206"/>
            <a:ext cx="8003232" cy="438735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5273080" y="6093296"/>
            <a:ext cx="648072" cy="7920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5448376" y="3885979"/>
            <a:ext cx="648072" cy="7920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4663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JavaScript Timing Events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3759" y="2084832"/>
            <a:ext cx="8229600" cy="4247728"/>
          </a:xfrm>
        </p:spPr>
        <p:txBody>
          <a:bodyPr>
            <a:normAutofit/>
          </a:bodyPr>
          <a:lstStyle/>
          <a:p>
            <a:r>
              <a:rPr lang="en-SG" b="1" dirty="0" err="1">
                <a:solidFill>
                  <a:srgbClr val="C00000"/>
                </a:solidFill>
              </a:rPr>
              <a:t>setTimeout</a:t>
            </a:r>
            <a:r>
              <a:rPr lang="en-SG" b="1" dirty="0">
                <a:solidFill>
                  <a:srgbClr val="C00000"/>
                </a:solidFill>
              </a:rPr>
              <a:t>()</a:t>
            </a:r>
            <a:r>
              <a:rPr lang="en-SG" dirty="0"/>
              <a:t> - allows to run a function once after the interval of time.</a:t>
            </a:r>
          </a:p>
          <a:p>
            <a:r>
              <a:rPr lang="en-SG" b="1" dirty="0" err="1">
                <a:solidFill>
                  <a:srgbClr val="C00000"/>
                </a:solidFill>
              </a:rPr>
              <a:t>setInterval</a:t>
            </a:r>
            <a:r>
              <a:rPr lang="en-SG" b="1" dirty="0">
                <a:solidFill>
                  <a:srgbClr val="C00000"/>
                </a:solidFill>
              </a:rPr>
              <a:t>() </a:t>
            </a:r>
            <a:r>
              <a:rPr lang="en-SG" dirty="0"/>
              <a:t>- allows to run a function regularly with the interval between the runs.</a:t>
            </a:r>
          </a:p>
          <a:p>
            <a:r>
              <a:rPr lang="en-GB" b="1" dirty="0" err="1">
                <a:solidFill>
                  <a:srgbClr val="C00000"/>
                </a:solidFill>
              </a:rPr>
              <a:t>clearTimeout</a:t>
            </a:r>
            <a:r>
              <a:rPr lang="en-GB" b="1" dirty="0">
                <a:solidFill>
                  <a:srgbClr val="C00000"/>
                </a:solidFill>
              </a:rPr>
              <a:t>() </a:t>
            </a:r>
            <a:r>
              <a:rPr lang="en-GB" dirty="0"/>
              <a:t>- </a:t>
            </a:r>
            <a:r>
              <a:rPr lang="en-SG" dirty="0"/>
              <a:t>stop the execution of the function specified in the </a:t>
            </a:r>
            <a:r>
              <a:rPr lang="en-SG" dirty="0" err="1"/>
              <a:t>setTimeout</a:t>
            </a:r>
            <a:r>
              <a:rPr lang="en-SG" dirty="0"/>
              <a:t>() method.</a:t>
            </a:r>
          </a:p>
          <a:p>
            <a:r>
              <a:rPr lang="en-GB" b="1" dirty="0" err="1">
                <a:solidFill>
                  <a:srgbClr val="C00000"/>
                </a:solidFill>
              </a:rPr>
              <a:t>clearInterval</a:t>
            </a:r>
            <a:r>
              <a:rPr lang="en-GB" b="1" dirty="0">
                <a:solidFill>
                  <a:srgbClr val="C00000"/>
                </a:solidFill>
              </a:rPr>
              <a:t>() </a:t>
            </a:r>
            <a:r>
              <a:rPr lang="en-GB" dirty="0"/>
              <a:t>- </a:t>
            </a:r>
            <a:r>
              <a:rPr lang="en-SG" dirty="0"/>
              <a:t>stop the execution of the function specified in the </a:t>
            </a:r>
            <a:r>
              <a:rPr lang="en-SG" dirty="0" err="1"/>
              <a:t>setInterval</a:t>
            </a:r>
            <a:r>
              <a:rPr lang="en-SG" dirty="0"/>
              <a:t>() method.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812736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Example: Usage of </a:t>
            </a:r>
            <a:r>
              <a:rPr lang="en-SG" dirty="0" err="1"/>
              <a:t>setInterval</a:t>
            </a:r>
            <a:endParaRPr lang="en-S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824" t="21624" r="47116" b="4430"/>
          <a:stretch/>
        </p:blipFill>
        <p:spPr>
          <a:xfrm>
            <a:off x="2855640" y="1981200"/>
            <a:ext cx="6048672" cy="41044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040217" y="6110429"/>
            <a:ext cx="698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hlinkClick r:id="rId3" action="ppaction://hlinkfile"/>
              </a:rPr>
              <a:t>Show</a:t>
            </a:r>
            <a:endParaRPr lang="en-SG" dirty="0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6089129" y="5059542"/>
            <a:ext cx="1512168" cy="36004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5519936" y="4033428"/>
            <a:ext cx="1512168" cy="36004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6212544" y="1785221"/>
            <a:ext cx="39584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SG" dirty="0"/>
              <a:t>Count Down in 10 secs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/>
              <a:t>Every one second update the display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/>
              <a:t>When reach 10 secs, clear the timer</a:t>
            </a:r>
          </a:p>
        </p:txBody>
      </p:sp>
    </p:spTree>
    <p:extLst>
      <p:ext uri="{BB962C8B-B14F-4D97-AF65-F5344CB8AC3E}">
        <p14:creationId xmlns:p14="http://schemas.microsoft.com/office/powerpoint/2010/main" val="3275846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Example: Usage of </a:t>
            </a:r>
            <a:r>
              <a:rPr lang="en-SG" dirty="0" err="1"/>
              <a:t>setTimeout</a:t>
            </a:r>
            <a:endParaRPr lang="en-SG" dirty="0"/>
          </a:p>
        </p:txBody>
      </p:sp>
      <p:sp>
        <p:nvSpPr>
          <p:cNvPr id="5" name="TextBox 4"/>
          <p:cNvSpPr txBox="1"/>
          <p:nvPr/>
        </p:nvSpPr>
        <p:spPr>
          <a:xfrm>
            <a:off x="8040217" y="6110429"/>
            <a:ext cx="698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hlinkClick r:id="rId2" action="ppaction://hlinkfile"/>
              </a:rPr>
              <a:t>Show</a:t>
            </a:r>
            <a:endParaRPr lang="en-S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5714" t="48932" r="22555" b="25441"/>
          <a:stretch/>
        </p:blipFill>
        <p:spPr>
          <a:xfrm>
            <a:off x="1929880" y="2028415"/>
            <a:ext cx="8280920" cy="1728192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 flipV="1">
            <a:off x="5015880" y="3576587"/>
            <a:ext cx="1512168" cy="36004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303913" y="4010188"/>
            <a:ext cx="4725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2 secs later after the page load, turn off the light</a:t>
            </a:r>
          </a:p>
        </p:txBody>
      </p:sp>
    </p:spTree>
    <p:extLst>
      <p:ext uri="{BB962C8B-B14F-4D97-AF65-F5344CB8AC3E}">
        <p14:creationId xmlns:p14="http://schemas.microsoft.com/office/powerpoint/2010/main" val="3165337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911424" y="772923"/>
            <a:ext cx="8229600" cy="1143000"/>
          </a:xfrm>
        </p:spPr>
        <p:txBody>
          <a:bodyPr>
            <a:normAutofit/>
          </a:bodyPr>
          <a:lstStyle/>
          <a:p>
            <a:r>
              <a:rPr lang="en-SG" dirty="0"/>
              <a:t>To set timer after document loaded</a:t>
            </a:r>
          </a:p>
        </p:txBody>
      </p:sp>
      <p:sp>
        <p:nvSpPr>
          <p:cNvPr id="5" name="Content Placeholder 4"/>
          <p:cNvSpPr txBox="1">
            <a:spLocks noGrp="1"/>
          </p:cNvSpPr>
          <p:nvPr>
            <p:ph idx="1"/>
          </p:nvPr>
        </p:nvSpPr>
        <p:spPr>
          <a:xfrm>
            <a:off x="1121168" y="3523612"/>
            <a:ext cx="8956298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document.addEventListener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SG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DOMContentLoaded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docIsReady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docIsReady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marL="0" indent="0">
              <a:buNone/>
            </a:pP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timer=</a:t>
            </a: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setTimeout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(turnOff,2000);</a:t>
            </a:r>
          </a:p>
          <a:p>
            <a:pPr marL="0" indent="0">
              <a:buNone/>
            </a:pP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1055440" y="1921639"/>
            <a:ext cx="8127358" cy="1138773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window.onload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=function() {</a:t>
            </a:r>
          </a:p>
          <a:p>
            <a:pPr marL="0" indent="0">
              <a:buNone/>
            </a:pP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timer=</a:t>
            </a: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setTimeout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(turnOff,2000);</a:t>
            </a:r>
          </a:p>
          <a:p>
            <a:pPr marL="0" indent="0">
              <a:buNone/>
            </a:pP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55441" y="2920182"/>
            <a:ext cx="39306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3200" b="1" dirty="0">
                <a:solidFill>
                  <a:schemeClr val="accent2">
                    <a:lumMod val="50000"/>
                  </a:schemeClr>
                </a:solidFill>
              </a:rPr>
              <a:t>Can also be written as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55440" y="5031717"/>
            <a:ext cx="766030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SG" sz="3200" b="1" dirty="0">
                <a:solidFill>
                  <a:srgbClr val="C0504D">
                    <a:lumMod val="50000"/>
                  </a:srgbClr>
                </a:solidFill>
              </a:rPr>
              <a:t>Or set the timer at the end of the document</a:t>
            </a:r>
          </a:p>
        </p:txBody>
      </p:sp>
      <p:sp>
        <p:nvSpPr>
          <p:cNvPr id="14" name="Content Placeholder 4"/>
          <p:cNvSpPr txBox="1">
            <a:spLocks/>
          </p:cNvSpPr>
          <p:nvPr/>
        </p:nvSpPr>
        <p:spPr>
          <a:xfrm>
            <a:off x="1217234" y="5909210"/>
            <a:ext cx="4955203" cy="400110"/>
          </a:xfrm>
          <a:prstGeom prst="rect">
            <a:avLst/>
          </a:prstGeom>
          <a:noFill/>
        </p:spPr>
        <p:txBody>
          <a:bodyPr vert="horz" wrap="non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timer=</a:t>
            </a: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setTimeout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(turnOff,2000);</a:t>
            </a:r>
          </a:p>
        </p:txBody>
      </p:sp>
    </p:spTree>
    <p:extLst>
      <p:ext uri="{BB962C8B-B14F-4D97-AF65-F5344CB8AC3E}">
        <p14:creationId xmlns:p14="http://schemas.microsoft.com/office/powerpoint/2010/main" val="2342674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/>
      <p:bldP spid="9" grpId="0"/>
      <p:bldP spid="1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Document Object Model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644" y="2084832"/>
            <a:ext cx="10107915" cy="4319736"/>
          </a:xfrm>
        </p:spPr>
        <p:txBody>
          <a:bodyPr>
            <a:normAutofit/>
          </a:bodyPr>
          <a:lstStyle/>
          <a:p>
            <a:r>
              <a:rPr lang="en-GB" sz="2400" dirty="0">
                <a:solidFill>
                  <a:srgbClr val="0070C0"/>
                </a:solidFill>
              </a:rPr>
              <a:t>When a browser loads a web page, it also remembers the structure of the web page.</a:t>
            </a:r>
          </a:p>
          <a:p>
            <a:r>
              <a:rPr lang="en-GB" sz="2400" dirty="0">
                <a:solidFill>
                  <a:srgbClr val="C00000"/>
                </a:solidFill>
              </a:rPr>
              <a:t>The structure contains information about the HTML tags,  their attributes, and the order in which they appear in the file.</a:t>
            </a:r>
          </a:p>
          <a:p>
            <a:r>
              <a:rPr lang="en-GB" sz="2400" dirty="0">
                <a:solidFill>
                  <a:srgbClr val="0070C0"/>
                </a:solidFill>
              </a:rPr>
              <a:t>Such structure or model is called the Document Object Model (DOM).</a:t>
            </a:r>
          </a:p>
          <a:p>
            <a:r>
              <a:rPr lang="en-GB" sz="2400" dirty="0">
                <a:solidFill>
                  <a:srgbClr val="C00000"/>
                </a:solidFill>
              </a:rPr>
              <a:t>Different documents are different in their structures.</a:t>
            </a:r>
          </a:p>
          <a:p>
            <a:r>
              <a:rPr lang="en-GB" sz="2400" dirty="0">
                <a:solidFill>
                  <a:srgbClr val="0070C0"/>
                </a:solidFill>
              </a:rPr>
              <a:t>The DOM lets JavaScript communicate with and change a web page.</a:t>
            </a:r>
          </a:p>
          <a:p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3101540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Browser Objects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7448" y="2008355"/>
            <a:ext cx="8435280" cy="3992563"/>
          </a:xfrm>
        </p:spPr>
        <p:txBody>
          <a:bodyPr>
            <a:normAutofit/>
          </a:bodyPr>
          <a:lstStyle/>
          <a:p>
            <a:r>
              <a:rPr lang="en-GB" dirty="0"/>
              <a:t>Objects of browser, such as </a:t>
            </a:r>
            <a:r>
              <a:rPr lang="en-GB" b="1" i="1" dirty="0">
                <a:solidFill>
                  <a:srgbClr val="C00000"/>
                </a:solidFill>
              </a:rPr>
              <a:t>window</a:t>
            </a:r>
            <a:r>
              <a:rPr lang="en-GB" dirty="0"/>
              <a:t>, </a:t>
            </a:r>
            <a:r>
              <a:rPr lang="en-GB" b="1" i="1" dirty="0">
                <a:solidFill>
                  <a:srgbClr val="C00000"/>
                </a:solidFill>
              </a:rPr>
              <a:t>document</a:t>
            </a:r>
            <a:r>
              <a:rPr lang="en-GB" dirty="0"/>
              <a:t>, </a:t>
            </a:r>
            <a:r>
              <a:rPr lang="en-GB" b="1" i="1" dirty="0">
                <a:solidFill>
                  <a:srgbClr val="C00000"/>
                </a:solidFill>
              </a:rPr>
              <a:t>navigator</a:t>
            </a:r>
            <a:r>
              <a:rPr lang="en-GB" dirty="0"/>
              <a:t>, </a:t>
            </a:r>
            <a:r>
              <a:rPr lang="en-GB" b="1" i="1" dirty="0">
                <a:solidFill>
                  <a:srgbClr val="C00000"/>
                </a:solidFill>
              </a:rPr>
              <a:t>screen</a:t>
            </a:r>
            <a:r>
              <a:rPr lang="en-GB" dirty="0"/>
              <a:t>, </a:t>
            </a:r>
            <a:r>
              <a:rPr lang="en-GB" b="1" i="1" dirty="0">
                <a:solidFill>
                  <a:srgbClr val="C00000"/>
                </a:solidFill>
              </a:rPr>
              <a:t>history</a:t>
            </a:r>
            <a:r>
              <a:rPr lang="en-GB" dirty="0"/>
              <a:t>, </a:t>
            </a:r>
            <a:r>
              <a:rPr lang="en-GB" b="1" i="1" dirty="0">
                <a:solidFill>
                  <a:srgbClr val="C00000"/>
                </a:solidFill>
              </a:rPr>
              <a:t>location</a:t>
            </a:r>
          </a:p>
          <a:p>
            <a:endParaRPr lang="en-GB" dirty="0"/>
          </a:p>
          <a:p>
            <a:r>
              <a:rPr lang="en-GB" dirty="0"/>
              <a:t>There is </a:t>
            </a:r>
            <a:r>
              <a:rPr lang="en-GB" b="1" i="1" dirty="0">
                <a:solidFill>
                  <a:srgbClr val="0070C0"/>
                </a:solidFill>
              </a:rPr>
              <a:t>no official standard </a:t>
            </a:r>
            <a:r>
              <a:rPr lang="en-GB" dirty="0"/>
              <a:t>across all browsers</a:t>
            </a:r>
          </a:p>
          <a:p>
            <a:endParaRPr lang="en-GB" dirty="0"/>
          </a:p>
          <a:p>
            <a:r>
              <a:rPr lang="en-SG" dirty="0"/>
              <a:t>Browser objects allow JavaScript to interface and interact with the browser itself</a:t>
            </a:r>
          </a:p>
        </p:txBody>
      </p:sp>
    </p:spTree>
    <p:extLst>
      <p:ext uri="{BB962C8B-B14F-4D97-AF65-F5344CB8AC3E}">
        <p14:creationId xmlns:p14="http://schemas.microsoft.com/office/powerpoint/2010/main" val="3993309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929681" y="849100"/>
            <a:ext cx="4878287" cy="1008112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4800" dirty="0"/>
              <a:t>Browser Object Model (an Example)</a:t>
            </a:r>
          </a:p>
        </p:txBody>
      </p:sp>
      <p:pic>
        <p:nvPicPr>
          <p:cNvPr id="7172" name="Picture 3" descr="Fig04-01"/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 cstate="print"/>
          <a:srcRect r="-3123" b="6171"/>
          <a:stretch/>
        </p:blipFill>
        <p:spPr>
          <a:xfrm>
            <a:off x="6168008" y="849100"/>
            <a:ext cx="5109275" cy="5648325"/>
          </a:xfrm>
          <a:noFill/>
        </p:spPr>
      </p:pic>
      <p:sp>
        <p:nvSpPr>
          <p:cNvPr id="7173" name="Text Box 4"/>
          <p:cNvSpPr txBox="1">
            <a:spLocks noChangeArrowheads="1"/>
          </p:cNvSpPr>
          <p:nvPr/>
        </p:nvSpPr>
        <p:spPr bwMode="auto">
          <a:xfrm>
            <a:off x="2063553" y="5629547"/>
            <a:ext cx="4790735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1200" dirty="0"/>
              <a:t>Source </a:t>
            </a:r>
            <a:r>
              <a:rPr lang="en-GB" sz="1200" dirty="0" err="1"/>
              <a:t>from:JavaScript</a:t>
            </a:r>
            <a:r>
              <a:rPr lang="en-GB" sz="1200" dirty="0"/>
              <a:t> Third Edition by Don </a:t>
            </a:r>
            <a:r>
              <a:rPr lang="en-GB" sz="1200" dirty="0" err="1"/>
              <a:t>Gosselin</a:t>
            </a:r>
            <a:r>
              <a:rPr lang="en-GB" sz="1200" dirty="0"/>
              <a:t>, publisher :Thomson</a:t>
            </a:r>
          </a:p>
        </p:txBody>
      </p:sp>
      <p:sp>
        <p:nvSpPr>
          <p:cNvPr id="2" name="Oval 1"/>
          <p:cNvSpPr/>
          <p:nvPr/>
        </p:nvSpPr>
        <p:spPr>
          <a:xfrm>
            <a:off x="7216313" y="643954"/>
            <a:ext cx="2952328" cy="792088"/>
          </a:xfrm>
          <a:prstGeom prst="ellipse">
            <a:avLst/>
          </a:prstGeom>
          <a:noFill/>
          <a:ln w="508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871494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BOM Object - window</a:t>
            </a:r>
            <a:endParaRPr lang="en-SG" dirty="0"/>
          </a:p>
        </p:txBody>
      </p:sp>
      <p:sp>
        <p:nvSpPr>
          <p:cNvPr id="5" name="TextBox 4"/>
          <p:cNvSpPr txBox="1"/>
          <p:nvPr/>
        </p:nvSpPr>
        <p:spPr>
          <a:xfrm>
            <a:off x="2207568" y="2276872"/>
            <a:ext cx="6480720" cy="16312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dirty="0"/>
              <a:t>function </a:t>
            </a:r>
            <a:r>
              <a:rPr lang="en-SG" dirty="0" err="1"/>
              <a:t>goNew</a:t>
            </a:r>
            <a:r>
              <a:rPr lang="en-SG" dirty="0"/>
              <a:t>(</a:t>
            </a:r>
            <a:r>
              <a:rPr lang="en-SG" dirty="0" err="1"/>
              <a:t>url</a:t>
            </a:r>
            <a:r>
              <a:rPr lang="en-SG" dirty="0"/>
              <a:t>){</a:t>
            </a:r>
          </a:p>
          <a:p>
            <a:r>
              <a:rPr lang="en-SG" dirty="0"/>
              <a:t>	</a:t>
            </a:r>
            <a:r>
              <a:rPr lang="en-SG" dirty="0" err="1"/>
              <a:t>var</a:t>
            </a:r>
            <a:r>
              <a:rPr lang="en-SG" dirty="0"/>
              <a:t> win1=</a:t>
            </a:r>
            <a:r>
              <a:rPr lang="en-SG" sz="28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window.open</a:t>
            </a:r>
            <a:r>
              <a:rPr lang="en-SG" dirty="0"/>
              <a:t>(</a:t>
            </a:r>
            <a:r>
              <a:rPr lang="en-SG" dirty="0" err="1"/>
              <a:t>url</a:t>
            </a:r>
            <a:r>
              <a:rPr lang="en-SG" dirty="0"/>
              <a:t>, "win1", </a:t>
            </a:r>
          </a:p>
          <a:p>
            <a:r>
              <a:rPr lang="en-SG" dirty="0"/>
              <a:t>                  "toolbar=</a:t>
            </a:r>
            <a:r>
              <a:rPr lang="en-SG" dirty="0" err="1"/>
              <a:t>no,resizable</a:t>
            </a:r>
            <a:r>
              <a:rPr lang="en-SG" dirty="0"/>
              <a:t>=no, width=900px, height=600px")</a:t>
            </a:r>
          </a:p>
          <a:p>
            <a:r>
              <a:rPr lang="en-SG" dirty="0"/>
              <a:t>}</a:t>
            </a:r>
          </a:p>
          <a:p>
            <a:endParaRPr lang="en-SG" dirty="0"/>
          </a:p>
        </p:txBody>
      </p:sp>
      <p:sp>
        <p:nvSpPr>
          <p:cNvPr id="6" name="Rectangle 5"/>
          <p:cNvSpPr/>
          <p:nvPr/>
        </p:nvSpPr>
        <p:spPr>
          <a:xfrm>
            <a:off x="1524000" y="4365105"/>
            <a:ext cx="90364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dirty="0"/>
              <a:t>&lt;input type="button" value="go Google" </a:t>
            </a:r>
            <a:r>
              <a:rPr lang="en-SG" dirty="0" err="1"/>
              <a:t>onclick</a:t>
            </a:r>
            <a:r>
              <a:rPr lang="en-SG" dirty="0"/>
              <a:t>="</a:t>
            </a:r>
            <a:r>
              <a:rPr lang="en-SG" dirty="0" err="1"/>
              <a:t>goNew</a:t>
            </a:r>
            <a:r>
              <a:rPr lang="en-SG" dirty="0"/>
              <a:t>('http://www.google.com')"/&gt;</a:t>
            </a:r>
          </a:p>
          <a:p>
            <a:r>
              <a:rPr lang="en-SG" dirty="0"/>
              <a:t>&lt;input type="button" value="go W3Schools" </a:t>
            </a:r>
            <a:r>
              <a:rPr lang="en-SG" dirty="0" err="1"/>
              <a:t>onclick</a:t>
            </a:r>
            <a:r>
              <a:rPr lang="en-SG" dirty="0"/>
              <a:t>="</a:t>
            </a:r>
            <a:r>
              <a:rPr lang="en-SG" dirty="0" err="1"/>
              <a:t>goNew</a:t>
            </a:r>
            <a:r>
              <a:rPr lang="en-SG" dirty="0"/>
              <a:t>('http://www.w3schools.com')"/&gt;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904313" y="6309320"/>
            <a:ext cx="977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hlinkClick r:id="rId2" action="ppaction://hlinkfile"/>
              </a:rPr>
              <a:t>Example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5629233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BOM Object - location</a:t>
            </a:r>
            <a:endParaRPr lang="en-SG" dirty="0"/>
          </a:p>
        </p:txBody>
      </p:sp>
      <p:sp>
        <p:nvSpPr>
          <p:cNvPr id="5" name="TextBox 4"/>
          <p:cNvSpPr txBox="1"/>
          <p:nvPr/>
        </p:nvSpPr>
        <p:spPr>
          <a:xfrm>
            <a:off x="1847528" y="2276872"/>
            <a:ext cx="8280920" cy="12926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dirty="0"/>
              <a:t>function go() {</a:t>
            </a:r>
          </a:p>
          <a:p>
            <a:r>
              <a:rPr lang="en-SG" dirty="0"/>
              <a:t>   </a:t>
            </a:r>
            <a:r>
              <a:rPr lang="en-SG" dirty="0" err="1"/>
              <a:t>var</a:t>
            </a:r>
            <a:r>
              <a:rPr lang="en-SG" dirty="0"/>
              <a:t> index=</a:t>
            </a:r>
            <a:r>
              <a:rPr lang="en-SG" dirty="0" err="1"/>
              <a:t>document.getElementById</a:t>
            </a:r>
            <a:r>
              <a:rPr lang="en-SG" dirty="0"/>
              <a:t>("</a:t>
            </a:r>
            <a:r>
              <a:rPr lang="en-SG" dirty="0" err="1"/>
              <a:t>searchTool</a:t>
            </a:r>
            <a:r>
              <a:rPr lang="en-SG" dirty="0"/>
              <a:t>").</a:t>
            </a:r>
            <a:r>
              <a:rPr lang="en-SG" dirty="0" err="1"/>
              <a:t>selectedIndex</a:t>
            </a:r>
            <a:r>
              <a:rPr lang="en-SG" dirty="0"/>
              <a:t>;</a:t>
            </a:r>
          </a:p>
          <a:p>
            <a:r>
              <a:rPr lang="en-SG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SG" sz="24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location.href</a:t>
            </a:r>
            <a:r>
              <a:rPr lang="en-SG" dirty="0"/>
              <a:t>=</a:t>
            </a:r>
            <a:r>
              <a:rPr lang="en-SG" dirty="0" err="1"/>
              <a:t>document.getElementById</a:t>
            </a:r>
            <a:r>
              <a:rPr lang="en-SG" dirty="0"/>
              <a:t>("</a:t>
            </a:r>
            <a:r>
              <a:rPr lang="en-SG" dirty="0" err="1"/>
              <a:t>searchTool</a:t>
            </a:r>
            <a:r>
              <a:rPr lang="en-SG" dirty="0"/>
              <a:t>").options[index].value;</a:t>
            </a:r>
          </a:p>
          <a:p>
            <a:r>
              <a:rPr lang="en-GB" dirty="0"/>
              <a:t>}</a:t>
            </a:r>
            <a:endParaRPr lang="en-SG" dirty="0"/>
          </a:p>
        </p:txBody>
      </p:sp>
      <p:sp>
        <p:nvSpPr>
          <p:cNvPr id="6" name="Rectangle 5"/>
          <p:cNvSpPr/>
          <p:nvPr/>
        </p:nvSpPr>
        <p:spPr>
          <a:xfrm>
            <a:off x="2711624" y="4191109"/>
            <a:ext cx="676875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dirty="0"/>
              <a:t>&lt;select id="</a:t>
            </a:r>
            <a:r>
              <a:rPr lang="en-SG" dirty="0" err="1"/>
              <a:t>searchTool</a:t>
            </a:r>
            <a:r>
              <a:rPr lang="en-SG" dirty="0"/>
              <a:t>" </a:t>
            </a:r>
            <a:r>
              <a:rPr lang="en-SG" dirty="0" err="1"/>
              <a:t>onchange</a:t>
            </a:r>
            <a:r>
              <a:rPr lang="en-SG" dirty="0"/>
              <a:t>="go()"&gt;</a:t>
            </a:r>
          </a:p>
          <a:p>
            <a:r>
              <a:rPr lang="en-SG" dirty="0"/>
              <a:t>&lt;option value=""&gt;select your search engine&lt;/option&gt;</a:t>
            </a:r>
          </a:p>
          <a:p>
            <a:r>
              <a:rPr lang="en-SG" dirty="0"/>
              <a:t>&lt;option value="http://www.google.com"&gt;go </a:t>
            </a:r>
            <a:r>
              <a:rPr lang="en-SG" dirty="0" err="1"/>
              <a:t>google</a:t>
            </a:r>
            <a:r>
              <a:rPr lang="en-SG" dirty="0"/>
              <a:t>&lt;/option&gt;</a:t>
            </a:r>
          </a:p>
          <a:p>
            <a:r>
              <a:rPr lang="en-SG" dirty="0"/>
              <a:t>&lt;option value="http://www.yahoo.com"&gt;go yahoo&lt;/option&gt;</a:t>
            </a:r>
          </a:p>
          <a:p>
            <a:r>
              <a:rPr lang="en-SG" dirty="0"/>
              <a:t>&lt;option value="http://www.bing.com"&gt;go </a:t>
            </a:r>
            <a:r>
              <a:rPr lang="en-SG" dirty="0" err="1"/>
              <a:t>bing</a:t>
            </a:r>
            <a:r>
              <a:rPr lang="en-SG" dirty="0"/>
              <a:t>&lt;/option&gt;</a:t>
            </a:r>
          </a:p>
          <a:p>
            <a:r>
              <a:rPr lang="en-SG" dirty="0"/>
              <a:t>&lt;/select&gt;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832305" y="6093296"/>
            <a:ext cx="977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hlinkClick r:id="rId2" action="ppaction://hlinkfile"/>
              </a:rPr>
              <a:t>Example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7671314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BOM Object - navigator</a:t>
            </a:r>
            <a:endParaRPr lang="en-SG" dirty="0"/>
          </a:p>
        </p:txBody>
      </p:sp>
      <p:sp>
        <p:nvSpPr>
          <p:cNvPr id="5" name="TextBox 4"/>
          <p:cNvSpPr txBox="1"/>
          <p:nvPr/>
        </p:nvSpPr>
        <p:spPr>
          <a:xfrm>
            <a:off x="1847528" y="2276873"/>
            <a:ext cx="8280920" cy="20313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dirty="0"/>
              <a:t>&lt;script type="text/</a:t>
            </a:r>
            <a:r>
              <a:rPr lang="en-SG" dirty="0" err="1"/>
              <a:t>javascript</a:t>
            </a:r>
            <a:r>
              <a:rPr lang="en-SG" dirty="0"/>
              <a:t>"&gt;</a:t>
            </a:r>
          </a:p>
          <a:p>
            <a:r>
              <a:rPr lang="en-SG" dirty="0"/>
              <a:t>    </a:t>
            </a:r>
          </a:p>
          <a:p>
            <a:r>
              <a:rPr lang="en-SG" dirty="0"/>
              <a:t>	</a:t>
            </a:r>
            <a:r>
              <a:rPr lang="en-SG" dirty="0" err="1"/>
              <a:t>document.write</a:t>
            </a:r>
            <a:r>
              <a:rPr lang="en-SG" dirty="0"/>
              <a:t>("&lt;b&gt;Browser:&lt;/b&gt; " + </a:t>
            </a:r>
            <a:r>
              <a:rPr lang="en-SG" b="1" dirty="0" err="1">
                <a:solidFill>
                  <a:srgbClr val="FF0000"/>
                </a:solidFill>
              </a:rPr>
              <a:t>navigator</a:t>
            </a:r>
            <a:r>
              <a:rPr lang="en-SG" dirty="0" err="1"/>
              <a:t>.appName</a:t>
            </a:r>
            <a:r>
              <a:rPr lang="en-SG" dirty="0"/>
              <a:t>);</a:t>
            </a:r>
          </a:p>
          <a:p>
            <a:r>
              <a:rPr lang="en-SG" dirty="0"/>
              <a:t>	</a:t>
            </a:r>
            <a:r>
              <a:rPr lang="en-SG" dirty="0" err="1"/>
              <a:t>document.write</a:t>
            </a:r>
            <a:r>
              <a:rPr lang="en-SG" dirty="0"/>
              <a:t>("&lt;</a:t>
            </a:r>
            <a:r>
              <a:rPr lang="en-SG" dirty="0" err="1"/>
              <a:t>br</a:t>
            </a:r>
            <a:r>
              <a:rPr lang="en-SG" dirty="0"/>
              <a:t>&gt;&lt;b&gt;Version:&lt;/b&gt; " + </a:t>
            </a:r>
            <a:r>
              <a:rPr lang="en-SG" b="1" dirty="0" err="1">
                <a:solidFill>
                  <a:srgbClr val="FF0000"/>
                </a:solidFill>
              </a:rPr>
              <a:t>navigator</a:t>
            </a:r>
            <a:r>
              <a:rPr lang="en-SG" dirty="0" err="1"/>
              <a:t>.appVersion</a:t>
            </a:r>
            <a:r>
              <a:rPr lang="en-SG" dirty="0"/>
              <a:t>);</a:t>
            </a:r>
          </a:p>
          <a:p>
            <a:r>
              <a:rPr lang="en-SG" dirty="0"/>
              <a:t>	</a:t>
            </a:r>
            <a:r>
              <a:rPr lang="en-SG" dirty="0" err="1"/>
              <a:t>document.write</a:t>
            </a:r>
            <a:r>
              <a:rPr lang="en-SG" dirty="0"/>
              <a:t>("&lt;</a:t>
            </a:r>
            <a:r>
              <a:rPr lang="en-SG" dirty="0" err="1"/>
              <a:t>br</a:t>
            </a:r>
            <a:r>
              <a:rPr lang="en-SG" dirty="0"/>
              <a:t>&gt;&lt;b&gt;Platform:&lt;/b&gt; " + </a:t>
            </a:r>
            <a:r>
              <a:rPr lang="en-SG" b="1" dirty="0" err="1">
                <a:solidFill>
                  <a:srgbClr val="FF0000"/>
                </a:solidFill>
              </a:rPr>
              <a:t>navigator</a:t>
            </a:r>
            <a:r>
              <a:rPr lang="en-SG" dirty="0" err="1"/>
              <a:t>.platform</a:t>
            </a:r>
            <a:r>
              <a:rPr lang="en-SG" dirty="0"/>
              <a:t>);</a:t>
            </a:r>
          </a:p>
          <a:p>
            <a:r>
              <a:rPr lang="en-SG" dirty="0"/>
              <a:t>    </a:t>
            </a:r>
          </a:p>
          <a:p>
            <a:r>
              <a:rPr lang="en-SG" dirty="0"/>
              <a:t>  &lt;/script&gt;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877938" y="5786107"/>
            <a:ext cx="1620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hlinkClick r:id="rId2" action="ppaction://hlinkfile"/>
              </a:rPr>
              <a:t>Check browser 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7809925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Browser Compatibility Issues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sz="2800" dirty="0"/>
              <a:t>Different versions of browsers may be different in their support for such as </a:t>
            </a:r>
          </a:p>
          <a:p>
            <a:pPr lvl="1" eaLnBrk="1" hangingPunct="1"/>
            <a:r>
              <a:rPr lang="en-GB" sz="2400" dirty="0"/>
              <a:t>font availability</a:t>
            </a:r>
          </a:p>
          <a:p>
            <a:pPr lvl="1" eaLnBrk="1" hangingPunct="1"/>
            <a:r>
              <a:rPr lang="en-GB" sz="2400" dirty="0"/>
              <a:t>tags ( e.g. only supported by IE but not Netscape)</a:t>
            </a:r>
          </a:p>
          <a:p>
            <a:pPr lvl="1" eaLnBrk="1" hangingPunct="1"/>
            <a:r>
              <a:rPr lang="en-GB" sz="2400" dirty="0"/>
              <a:t>CSS styles &amp; properties (not supported or appear differently)</a:t>
            </a:r>
          </a:p>
          <a:p>
            <a:pPr lvl="1" eaLnBrk="1" hangingPunct="1"/>
            <a:r>
              <a:rPr lang="en-GB" sz="2400" dirty="0"/>
              <a:t>DOM objects, methods….</a:t>
            </a:r>
          </a:p>
          <a:p>
            <a:pPr lvl="1" eaLnBrk="1" hangingPunct="1">
              <a:buFontTx/>
              <a:buNone/>
            </a:pPr>
            <a:r>
              <a:rPr lang="en-GB" sz="1600" dirty="0">
                <a:hlinkClick r:id="rId2"/>
              </a:rPr>
              <a:t>http://www.netmechanic.com/products/Browser-Tutorial.shtml#1.2</a:t>
            </a:r>
            <a:endParaRPr lang="en-GB" sz="1600" dirty="0"/>
          </a:p>
          <a:p>
            <a:pPr eaLnBrk="1" hangingPunct="1"/>
            <a:r>
              <a:rPr lang="en-GB" sz="2800" dirty="0"/>
              <a:t>Try to use the common standard tags and features(w3c)</a:t>
            </a:r>
          </a:p>
          <a:p>
            <a:pPr eaLnBrk="1" hangingPunct="1">
              <a:buFontTx/>
              <a:buNone/>
            </a:pPr>
            <a:endParaRPr lang="en-GB" sz="2800" dirty="0"/>
          </a:p>
          <a:p>
            <a:pPr eaLnBrk="1" hangingPunct="1"/>
            <a:endParaRPr lang="en-GB" sz="2800" dirty="0"/>
          </a:p>
          <a:p>
            <a:pPr eaLnBrk="1" hangingPunct="1">
              <a:buFontTx/>
              <a:buNone/>
            </a:pPr>
            <a:endParaRPr lang="en-GB" sz="2800" dirty="0"/>
          </a:p>
        </p:txBody>
      </p:sp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7200" y="6324600"/>
            <a:ext cx="2844800" cy="365125"/>
          </a:xfrm>
          <a:noFill/>
        </p:spPr>
        <p:txBody>
          <a:bodyPr/>
          <a:lstStyle/>
          <a:p>
            <a:r>
              <a:rPr lang="en-GB"/>
              <a:t> </a:t>
            </a:r>
            <a:fld id="{6CB4FDD7-F883-4D4D-8E3D-49AB78502CEB}" type="slidenum">
              <a:rPr lang="en-GB"/>
              <a:pPr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8060128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3432" y="712912"/>
            <a:ext cx="8229600" cy="1143000"/>
          </a:xfrm>
        </p:spPr>
        <p:txBody>
          <a:bodyPr/>
          <a:lstStyle/>
          <a:p>
            <a:r>
              <a:rPr lang="en-GB" dirty="0"/>
              <a:t>Summary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8534" y="2060848"/>
            <a:ext cx="10138026" cy="4536504"/>
          </a:xfrm>
        </p:spPr>
        <p:txBody>
          <a:bodyPr>
            <a:normAutofit/>
          </a:bodyPr>
          <a:lstStyle/>
          <a:p>
            <a:r>
              <a:rPr lang="en-GB" sz="2400" dirty="0"/>
              <a:t>What is Document Object Model?</a:t>
            </a:r>
          </a:p>
          <a:p>
            <a:pPr lvl="1"/>
            <a:r>
              <a:rPr lang="en-GB" sz="2000" dirty="0"/>
              <a:t>What is the usage of DOM?</a:t>
            </a:r>
          </a:p>
          <a:p>
            <a:pPr lvl="1"/>
            <a:r>
              <a:rPr lang="en-GB" sz="2000" dirty="0"/>
              <a:t>How does it relate to a web page?</a:t>
            </a:r>
          </a:p>
          <a:p>
            <a:pPr lvl="1"/>
            <a:r>
              <a:rPr lang="en-SG" sz="2000" dirty="0"/>
              <a:t>How does usage of Document Objects help in web applications development</a:t>
            </a:r>
          </a:p>
          <a:p>
            <a:r>
              <a:rPr lang="en-GB" sz="2400" dirty="0"/>
              <a:t>What is Browser Object Model ? </a:t>
            </a:r>
          </a:p>
          <a:p>
            <a:pPr lvl="1"/>
            <a:r>
              <a:rPr lang="en-GB" sz="2000" dirty="0"/>
              <a:t>What are the available Browser objects?</a:t>
            </a:r>
          </a:p>
          <a:p>
            <a:pPr lvl="1"/>
            <a:r>
              <a:rPr lang="en-GB" sz="2000" dirty="0"/>
              <a:t>How does usage of Browser Objects help in web applications development?</a:t>
            </a:r>
          </a:p>
          <a:p>
            <a:pPr lvl="1"/>
            <a:endParaRPr lang="en-SG" sz="2000" dirty="0"/>
          </a:p>
          <a:p>
            <a:pPr marL="457200" lvl="1" indent="0">
              <a:buNone/>
            </a:pPr>
            <a:endParaRPr lang="en-SG" sz="2000" dirty="0"/>
          </a:p>
        </p:txBody>
      </p:sp>
    </p:spTree>
    <p:extLst>
      <p:ext uri="{BB962C8B-B14F-4D97-AF65-F5344CB8AC3E}">
        <p14:creationId xmlns:p14="http://schemas.microsoft.com/office/powerpoint/2010/main" val="740615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Document Object Model</a:t>
            </a:r>
            <a:endParaRPr lang="en-SG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06" t="31008" r="13994" b="16681"/>
          <a:stretch/>
        </p:blipFill>
        <p:spPr bwMode="auto">
          <a:xfrm>
            <a:off x="2927648" y="1981200"/>
            <a:ext cx="6236344" cy="3744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3929224" y="2311596"/>
            <a:ext cx="2116596" cy="1307751"/>
            <a:chOff x="1087252" y="1947944"/>
            <a:chExt cx="2116596" cy="1307751"/>
          </a:xfrm>
        </p:grpSpPr>
        <p:sp>
          <p:nvSpPr>
            <p:cNvPr id="6" name="TextBox 5"/>
            <p:cNvSpPr txBox="1"/>
            <p:nvPr/>
          </p:nvSpPr>
          <p:spPr>
            <a:xfrm>
              <a:off x="2411760" y="1947944"/>
              <a:ext cx="792088" cy="307777"/>
            </a:xfrm>
            <a:prstGeom prst="rect">
              <a:avLst/>
            </a:prstGeom>
            <a:solidFill>
              <a:sysClr val="windowText" lastClr="000000"/>
            </a:solidFill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i="1" kern="0" dirty="0">
                  <a:solidFill>
                    <a:prstClr val="white"/>
                  </a:solidFill>
                </a:rPr>
                <a:t>parent</a:t>
              </a:r>
              <a:endParaRPr lang="en-SG" sz="1400" b="1" i="1" kern="0" dirty="0">
                <a:solidFill>
                  <a:prstClr val="white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87252" y="2947918"/>
              <a:ext cx="792088" cy="307777"/>
            </a:xfrm>
            <a:prstGeom prst="rect">
              <a:avLst/>
            </a:prstGeom>
            <a:solidFill>
              <a:sysClr val="windowText" lastClr="000000"/>
            </a:solidFill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i="1" kern="0" dirty="0">
                  <a:solidFill>
                    <a:prstClr val="white"/>
                  </a:solidFill>
                </a:rPr>
                <a:t>child</a:t>
              </a:r>
              <a:endParaRPr lang="en-SG" sz="1400" b="1" i="1" kern="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611602" y="3699519"/>
            <a:ext cx="3672239" cy="307778"/>
            <a:chOff x="1266156" y="3304550"/>
            <a:chExt cx="3672239" cy="307778"/>
          </a:xfrm>
        </p:grpSpPr>
        <p:sp>
          <p:nvSpPr>
            <p:cNvPr id="9" name="TextBox 8"/>
            <p:cNvSpPr txBox="1"/>
            <p:nvPr/>
          </p:nvSpPr>
          <p:spPr>
            <a:xfrm>
              <a:off x="4146307" y="3304550"/>
              <a:ext cx="792088" cy="307777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i="1" kern="0" dirty="0">
                  <a:solidFill>
                    <a:prstClr val="black"/>
                  </a:solidFill>
                </a:rPr>
                <a:t>sibling</a:t>
              </a:r>
              <a:endParaRPr lang="en-SG" sz="1400" b="1" i="1" kern="0" dirty="0">
                <a:solidFill>
                  <a:prstClr val="black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266156" y="3304551"/>
              <a:ext cx="792088" cy="307777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i="1" kern="0" dirty="0">
                  <a:solidFill>
                    <a:prstClr val="black"/>
                  </a:solidFill>
                </a:rPr>
                <a:t>sibling</a:t>
              </a:r>
              <a:endParaRPr lang="en-SG" sz="1400" b="1" i="1" kern="0" dirty="0">
                <a:solidFill>
                  <a:prstClr val="black"/>
                </a:solidFill>
              </a:endParaRPr>
            </a:p>
          </p:txBody>
        </p:sp>
      </p:grpSp>
      <p:sp>
        <p:nvSpPr>
          <p:cNvPr id="11" name="Rectangle 10"/>
          <p:cNvSpPr/>
          <p:nvPr/>
        </p:nvSpPr>
        <p:spPr>
          <a:xfrm>
            <a:off x="3810000" y="5753779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2400" dirty="0"/>
              <a:t>Each of the tags/elements and text are called </a:t>
            </a:r>
            <a:r>
              <a:rPr lang="en-GB" sz="24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nodes</a:t>
            </a:r>
            <a:r>
              <a:rPr lang="en-GB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94472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882059" y="761203"/>
            <a:ext cx="8229600" cy="1143000"/>
          </a:xfrm>
        </p:spPr>
        <p:txBody>
          <a:bodyPr/>
          <a:lstStyle/>
          <a:p>
            <a:pPr eaLnBrk="1" hangingPunct="1"/>
            <a:r>
              <a:rPr lang="en-GB" dirty="0"/>
              <a:t>Document Object Model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>
          <a:xfrm>
            <a:off x="867251" y="2051829"/>
            <a:ext cx="7290069" cy="76394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Example: Basic structure of a HTML page </a:t>
            </a:r>
          </a:p>
          <a:p>
            <a:pPr eaLnBrk="1" hangingPunct="1">
              <a:buFontTx/>
              <a:buNone/>
            </a:pPr>
            <a:r>
              <a:rPr lang="en-GB" sz="2800" dirty="0"/>
              <a:t>    </a:t>
            </a:r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1752600" y="2769963"/>
            <a:ext cx="2759224" cy="30469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GB" sz="1600" dirty="0"/>
              <a:t>&lt;html&gt;</a:t>
            </a:r>
          </a:p>
          <a:p>
            <a:r>
              <a:rPr lang="en-GB" sz="1600" dirty="0"/>
              <a:t>&lt;head&gt;</a:t>
            </a:r>
          </a:p>
          <a:p>
            <a:r>
              <a:rPr lang="en-GB" sz="1600" dirty="0"/>
              <a:t>&lt;title&gt;A web page&lt;/title&gt;</a:t>
            </a:r>
          </a:p>
          <a:p>
            <a:r>
              <a:rPr lang="en-GB" sz="1600" dirty="0"/>
              <a:t>&lt;/head&gt;</a:t>
            </a:r>
          </a:p>
          <a:p>
            <a:r>
              <a:rPr lang="en-GB" sz="1600" dirty="0"/>
              <a:t>&lt;body&gt;</a:t>
            </a:r>
          </a:p>
          <a:p>
            <a:r>
              <a:rPr lang="en-GB" sz="1600" dirty="0"/>
              <a:t>&lt;h1&gt;A header&lt;/h1&gt;</a:t>
            </a:r>
          </a:p>
          <a:p>
            <a:r>
              <a:rPr lang="en-GB" sz="1600" dirty="0"/>
              <a:t>&lt;p&gt;Some &lt;strong&gt;important&lt;/strong&gt;</a:t>
            </a:r>
          </a:p>
          <a:p>
            <a:r>
              <a:rPr lang="en-GB" sz="1600" dirty="0"/>
              <a:t>text</a:t>
            </a:r>
          </a:p>
          <a:p>
            <a:r>
              <a:rPr lang="en-GB" sz="1600" dirty="0"/>
              <a:t>&lt;/p&gt;</a:t>
            </a:r>
          </a:p>
          <a:p>
            <a:r>
              <a:rPr lang="en-GB" sz="1600" dirty="0"/>
              <a:t>&lt;/body&gt;</a:t>
            </a:r>
          </a:p>
          <a:p>
            <a:r>
              <a:rPr lang="en-GB" sz="1600" dirty="0"/>
              <a:t>&lt;/html&gt;</a:t>
            </a:r>
            <a:endParaRPr lang="en-US" sz="1600" dirty="0"/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5281534" y="2565285"/>
            <a:ext cx="184731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12295" name="Text Box 9"/>
          <p:cNvSpPr txBox="1">
            <a:spLocks noChangeArrowheads="1"/>
          </p:cNvSpPr>
          <p:nvPr/>
        </p:nvSpPr>
        <p:spPr bwMode="auto">
          <a:xfrm>
            <a:off x="6440408" y="2466861"/>
            <a:ext cx="609600" cy="307777"/>
          </a:xfrm>
          <a:prstGeom prst="rect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400" dirty="0"/>
              <a:t>html</a:t>
            </a:r>
            <a:endParaRPr lang="en-US" sz="1400" dirty="0"/>
          </a:p>
        </p:txBody>
      </p:sp>
      <p:sp>
        <p:nvSpPr>
          <p:cNvPr id="12296" name="Text Box 10"/>
          <p:cNvSpPr txBox="1">
            <a:spLocks noChangeArrowheads="1"/>
          </p:cNvSpPr>
          <p:nvPr/>
        </p:nvSpPr>
        <p:spPr bwMode="auto">
          <a:xfrm>
            <a:off x="4992608" y="3152661"/>
            <a:ext cx="609600" cy="307777"/>
          </a:xfrm>
          <a:prstGeom prst="rect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400" dirty="0"/>
              <a:t>head</a:t>
            </a:r>
            <a:endParaRPr lang="en-US" sz="1400" dirty="0"/>
          </a:p>
        </p:txBody>
      </p:sp>
      <p:sp>
        <p:nvSpPr>
          <p:cNvPr id="12297" name="Text Box 12"/>
          <p:cNvSpPr txBox="1">
            <a:spLocks noChangeArrowheads="1"/>
          </p:cNvSpPr>
          <p:nvPr/>
        </p:nvSpPr>
        <p:spPr bwMode="auto">
          <a:xfrm>
            <a:off x="7630549" y="3152661"/>
            <a:ext cx="838200" cy="307777"/>
          </a:xfrm>
          <a:prstGeom prst="rect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400" dirty="0"/>
              <a:t>    body</a:t>
            </a:r>
            <a:endParaRPr lang="en-US" sz="1400" dirty="0"/>
          </a:p>
        </p:txBody>
      </p:sp>
      <p:sp>
        <p:nvSpPr>
          <p:cNvPr id="12298" name="Text Box 13"/>
          <p:cNvSpPr txBox="1">
            <a:spLocks noChangeArrowheads="1"/>
          </p:cNvSpPr>
          <p:nvPr/>
        </p:nvSpPr>
        <p:spPr bwMode="auto">
          <a:xfrm>
            <a:off x="8653437" y="3829967"/>
            <a:ext cx="304800" cy="307777"/>
          </a:xfrm>
          <a:prstGeom prst="rect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400" dirty="0"/>
              <a:t>p</a:t>
            </a:r>
            <a:endParaRPr lang="en-US" sz="1400" dirty="0"/>
          </a:p>
        </p:txBody>
      </p:sp>
      <p:sp>
        <p:nvSpPr>
          <p:cNvPr id="12299" name="Text Box 15"/>
          <p:cNvSpPr txBox="1">
            <a:spLocks noChangeArrowheads="1"/>
          </p:cNvSpPr>
          <p:nvPr/>
        </p:nvSpPr>
        <p:spPr bwMode="auto">
          <a:xfrm>
            <a:off x="4764008" y="4333761"/>
            <a:ext cx="1066800" cy="307777"/>
          </a:xfrm>
          <a:prstGeom prst="rect">
            <a:avLst/>
          </a:prstGeom>
          <a:solidFill>
            <a:srgbClr val="99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400" dirty="0"/>
              <a:t>A web page</a:t>
            </a:r>
            <a:endParaRPr lang="en-US" sz="1400" dirty="0"/>
          </a:p>
        </p:txBody>
      </p:sp>
      <p:sp>
        <p:nvSpPr>
          <p:cNvPr id="12300" name="Text Box 16"/>
          <p:cNvSpPr txBox="1">
            <a:spLocks noChangeArrowheads="1"/>
          </p:cNvSpPr>
          <p:nvPr/>
        </p:nvSpPr>
        <p:spPr bwMode="auto">
          <a:xfrm>
            <a:off x="6879670" y="3860470"/>
            <a:ext cx="435101" cy="313294"/>
          </a:xfrm>
          <a:prstGeom prst="rect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400" dirty="0"/>
              <a:t>h1</a:t>
            </a:r>
            <a:endParaRPr lang="en-US" sz="1400" dirty="0"/>
          </a:p>
        </p:txBody>
      </p:sp>
      <p:sp>
        <p:nvSpPr>
          <p:cNvPr id="12301" name="Text Box 18"/>
          <p:cNvSpPr txBox="1">
            <a:spLocks noChangeArrowheads="1"/>
          </p:cNvSpPr>
          <p:nvPr/>
        </p:nvSpPr>
        <p:spPr bwMode="auto">
          <a:xfrm>
            <a:off x="8295888" y="5514701"/>
            <a:ext cx="1141411" cy="307777"/>
          </a:xfrm>
          <a:prstGeom prst="rect">
            <a:avLst/>
          </a:prstGeom>
          <a:solidFill>
            <a:srgbClr val="99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400" dirty="0"/>
              <a:t>important</a:t>
            </a:r>
            <a:endParaRPr lang="en-US" sz="1400" dirty="0"/>
          </a:p>
        </p:txBody>
      </p:sp>
      <p:sp>
        <p:nvSpPr>
          <p:cNvPr id="12302" name="Text Box 19"/>
          <p:cNvSpPr txBox="1">
            <a:spLocks noChangeArrowheads="1"/>
          </p:cNvSpPr>
          <p:nvPr/>
        </p:nvSpPr>
        <p:spPr bwMode="auto">
          <a:xfrm>
            <a:off x="7786877" y="4554883"/>
            <a:ext cx="685800" cy="307777"/>
          </a:xfrm>
          <a:prstGeom prst="rect">
            <a:avLst/>
          </a:prstGeom>
          <a:solidFill>
            <a:srgbClr val="99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400" dirty="0"/>
              <a:t>Some</a:t>
            </a:r>
            <a:endParaRPr lang="en-US" sz="1400" dirty="0"/>
          </a:p>
        </p:txBody>
      </p:sp>
      <p:sp>
        <p:nvSpPr>
          <p:cNvPr id="12303" name="Text Box 20"/>
          <p:cNvSpPr txBox="1">
            <a:spLocks noChangeArrowheads="1"/>
          </p:cNvSpPr>
          <p:nvPr/>
        </p:nvSpPr>
        <p:spPr bwMode="auto">
          <a:xfrm>
            <a:off x="6486310" y="4554883"/>
            <a:ext cx="1219200" cy="307777"/>
          </a:xfrm>
          <a:prstGeom prst="rect">
            <a:avLst/>
          </a:prstGeom>
          <a:solidFill>
            <a:srgbClr val="99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400" dirty="0"/>
              <a:t>A header</a:t>
            </a:r>
            <a:endParaRPr lang="en-US" sz="1400" dirty="0"/>
          </a:p>
        </p:txBody>
      </p:sp>
      <p:sp>
        <p:nvSpPr>
          <p:cNvPr id="12304" name="Text Box 21"/>
          <p:cNvSpPr txBox="1">
            <a:spLocks noChangeArrowheads="1"/>
          </p:cNvSpPr>
          <p:nvPr/>
        </p:nvSpPr>
        <p:spPr bwMode="auto">
          <a:xfrm>
            <a:off x="9111659" y="4544813"/>
            <a:ext cx="685800" cy="307777"/>
          </a:xfrm>
          <a:prstGeom prst="rect">
            <a:avLst/>
          </a:prstGeom>
          <a:solidFill>
            <a:srgbClr val="99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/>
              <a:t>text</a:t>
            </a:r>
          </a:p>
        </p:txBody>
      </p:sp>
      <p:sp>
        <p:nvSpPr>
          <p:cNvPr id="12305" name="Line 22"/>
          <p:cNvSpPr>
            <a:spLocks noChangeShapeType="1"/>
          </p:cNvSpPr>
          <p:nvPr/>
        </p:nvSpPr>
        <p:spPr bwMode="auto">
          <a:xfrm flipV="1">
            <a:off x="5297408" y="3000260"/>
            <a:ext cx="0" cy="152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2306" name="Line 23"/>
          <p:cNvSpPr>
            <a:spLocks noChangeShapeType="1"/>
          </p:cNvSpPr>
          <p:nvPr/>
        </p:nvSpPr>
        <p:spPr bwMode="auto">
          <a:xfrm>
            <a:off x="5281533" y="2991219"/>
            <a:ext cx="2659252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2308" name="Line 25"/>
          <p:cNvSpPr>
            <a:spLocks noChangeShapeType="1"/>
          </p:cNvSpPr>
          <p:nvPr/>
        </p:nvSpPr>
        <p:spPr bwMode="auto">
          <a:xfrm>
            <a:off x="6745208" y="2771660"/>
            <a:ext cx="0" cy="2286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2311" name="Line 28"/>
          <p:cNvSpPr>
            <a:spLocks noChangeShapeType="1"/>
          </p:cNvSpPr>
          <p:nvPr/>
        </p:nvSpPr>
        <p:spPr bwMode="auto">
          <a:xfrm>
            <a:off x="7097219" y="4173882"/>
            <a:ext cx="0" cy="3810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2312" name="Line 29"/>
          <p:cNvSpPr>
            <a:spLocks noChangeShapeType="1"/>
          </p:cNvSpPr>
          <p:nvPr/>
        </p:nvSpPr>
        <p:spPr bwMode="auto">
          <a:xfrm flipH="1">
            <a:off x="5297408" y="3457460"/>
            <a:ext cx="0" cy="2286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grpSp>
        <p:nvGrpSpPr>
          <p:cNvPr id="12313" name="Group 31"/>
          <p:cNvGrpSpPr>
            <a:grpSpLocks/>
          </p:cNvGrpSpPr>
          <p:nvPr/>
        </p:nvGrpSpPr>
        <p:grpSpPr bwMode="auto">
          <a:xfrm>
            <a:off x="7064485" y="3457460"/>
            <a:ext cx="1752600" cy="381000"/>
            <a:chOff x="2256" y="2352"/>
            <a:chExt cx="1104" cy="240"/>
          </a:xfrm>
        </p:grpSpPr>
        <p:sp>
          <p:nvSpPr>
            <p:cNvPr id="12324" name="Line 32"/>
            <p:cNvSpPr>
              <a:spLocks noChangeShapeType="1"/>
            </p:cNvSpPr>
            <p:nvPr/>
          </p:nvSpPr>
          <p:spPr bwMode="auto">
            <a:xfrm>
              <a:off x="2256" y="2496"/>
              <a:ext cx="0" cy="96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325" name="Line 33"/>
            <p:cNvSpPr>
              <a:spLocks noChangeShapeType="1"/>
            </p:cNvSpPr>
            <p:nvPr/>
          </p:nvSpPr>
          <p:spPr bwMode="auto">
            <a:xfrm>
              <a:off x="2256" y="2496"/>
              <a:ext cx="1104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326" name="Line 34"/>
            <p:cNvSpPr>
              <a:spLocks noChangeShapeType="1"/>
            </p:cNvSpPr>
            <p:nvPr/>
          </p:nvSpPr>
          <p:spPr bwMode="auto">
            <a:xfrm>
              <a:off x="3360" y="2496"/>
              <a:ext cx="0" cy="96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327" name="Line 35"/>
            <p:cNvSpPr>
              <a:spLocks noChangeShapeType="1"/>
            </p:cNvSpPr>
            <p:nvPr/>
          </p:nvSpPr>
          <p:spPr bwMode="auto">
            <a:xfrm flipH="1">
              <a:off x="2832" y="2352"/>
              <a:ext cx="0" cy="144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12317" name="Text Box 41"/>
          <p:cNvSpPr txBox="1">
            <a:spLocks noChangeArrowheads="1"/>
          </p:cNvSpPr>
          <p:nvPr/>
        </p:nvSpPr>
        <p:spPr bwMode="auto">
          <a:xfrm>
            <a:off x="5023604" y="3702729"/>
            <a:ext cx="609600" cy="307777"/>
          </a:xfrm>
          <a:prstGeom prst="rect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400" dirty="0"/>
              <a:t>title</a:t>
            </a:r>
            <a:endParaRPr lang="en-US" sz="1400" dirty="0"/>
          </a:p>
        </p:txBody>
      </p:sp>
      <p:sp>
        <p:nvSpPr>
          <p:cNvPr id="12318" name="Line 42"/>
          <p:cNvSpPr>
            <a:spLocks noChangeShapeType="1"/>
          </p:cNvSpPr>
          <p:nvPr/>
        </p:nvSpPr>
        <p:spPr bwMode="auto">
          <a:xfrm>
            <a:off x="5294824" y="3965699"/>
            <a:ext cx="6776" cy="329961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2320" name="Text Box 44"/>
          <p:cNvSpPr txBox="1">
            <a:spLocks noChangeArrowheads="1"/>
          </p:cNvSpPr>
          <p:nvPr/>
        </p:nvSpPr>
        <p:spPr bwMode="auto">
          <a:xfrm>
            <a:off x="4780459" y="4829060"/>
            <a:ext cx="875240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1200" dirty="0"/>
              <a:t>(text node)</a:t>
            </a:r>
            <a:endParaRPr lang="en-US" sz="1200" dirty="0"/>
          </a:p>
        </p:txBody>
      </p:sp>
      <p:sp>
        <p:nvSpPr>
          <p:cNvPr id="12321" name="Text Box 45"/>
          <p:cNvSpPr txBox="1">
            <a:spLocks noChangeArrowheads="1"/>
          </p:cNvSpPr>
          <p:nvPr/>
        </p:nvSpPr>
        <p:spPr bwMode="auto">
          <a:xfrm>
            <a:off x="8279836" y="5888965"/>
            <a:ext cx="875240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1200" dirty="0"/>
              <a:t>(text node)</a:t>
            </a:r>
            <a:endParaRPr lang="en-US" sz="1200" dirty="0"/>
          </a:p>
        </p:txBody>
      </p:sp>
      <p:sp>
        <p:nvSpPr>
          <p:cNvPr id="12322" name="Text Box 46"/>
          <p:cNvSpPr txBox="1">
            <a:spLocks noChangeArrowheads="1"/>
          </p:cNvSpPr>
          <p:nvPr/>
        </p:nvSpPr>
        <p:spPr bwMode="auto">
          <a:xfrm>
            <a:off x="6486310" y="4878380"/>
            <a:ext cx="875240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1200" dirty="0"/>
              <a:t>(text node)</a:t>
            </a:r>
            <a:endParaRPr lang="en-US" sz="1200" dirty="0"/>
          </a:p>
        </p:txBody>
      </p:sp>
      <p:sp>
        <p:nvSpPr>
          <p:cNvPr id="12323" name="Text Box 47"/>
          <p:cNvSpPr txBox="1">
            <a:spLocks noChangeArrowheads="1"/>
          </p:cNvSpPr>
          <p:nvPr/>
        </p:nvSpPr>
        <p:spPr bwMode="auto">
          <a:xfrm>
            <a:off x="7630549" y="4948122"/>
            <a:ext cx="875240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1200" dirty="0"/>
              <a:t>(text node)</a:t>
            </a:r>
            <a:endParaRPr lang="en-US" sz="12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7940785" y="2949460"/>
            <a:ext cx="0" cy="203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31"/>
          <p:cNvGrpSpPr>
            <a:grpSpLocks/>
          </p:cNvGrpSpPr>
          <p:nvPr/>
        </p:nvGrpSpPr>
        <p:grpSpPr bwMode="auto">
          <a:xfrm>
            <a:off x="8049649" y="4164242"/>
            <a:ext cx="1404910" cy="381000"/>
            <a:chOff x="2256" y="2352"/>
            <a:chExt cx="1104" cy="240"/>
          </a:xfrm>
        </p:grpSpPr>
        <p:sp>
          <p:nvSpPr>
            <p:cNvPr id="46" name="Line 32"/>
            <p:cNvSpPr>
              <a:spLocks noChangeShapeType="1"/>
            </p:cNvSpPr>
            <p:nvPr/>
          </p:nvSpPr>
          <p:spPr bwMode="auto">
            <a:xfrm>
              <a:off x="2256" y="2496"/>
              <a:ext cx="0" cy="96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" name="Line 33"/>
            <p:cNvSpPr>
              <a:spLocks noChangeShapeType="1"/>
            </p:cNvSpPr>
            <p:nvPr/>
          </p:nvSpPr>
          <p:spPr bwMode="auto">
            <a:xfrm>
              <a:off x="2256" y="2496"/>
              <a:ext cx="1104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" name="Line 34"/>
            <p:cNvSpPr>
              <a:spLocks noChangeShapeType="1"/>
            </p:cNvSpPr>
            <p:nvPr/>
          </p:nvSpPr>
          <p:spPr bwMode="auto">
            <a:xfrm>
              <a:off x="3360" y="2496"/>
              <a:ext cx="0" cy="96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" name="Line 35"/>
            <p:cNvSpPr>
              <a:spLocks noChangeShapeType="1"/>
            </p:cNvSpPr>
            <p:nvPr/>
          </p:nvSpPr>
          <p:spPr bwMode="auto">
            <a:xfrm flipH="1">
              <a:off x="2832" y="2352"/>
              <a:ext cx="0" cy="144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50" name="Text Box 41"/>
          <p:cNvSpPr txBox="1">
            <a:spLocks noChangeArrowheads="1"/>
          </p:cNvSpPr>
          <p:nvPr/>
        </p:nvSpPr>
        <p:spPr bwMode="auto">
          <a:xfrm>
            <a:off x="8464874" y="4962616"/>
            <a:ext cx="726187" cy="307777"/>
          </a:xfrm>
          <a:prstGeom prst="rect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400" dirty="0"/>
              <a:t>strong</a:t>
            </a:r>
            <a:endParaRPr lang="en-US" sz="1400" dirty="0"/>
          </a:p>
        </p:txBody>
      </p:sp>
      <p:cxnSp>
        <p:nvCxnSpPr>
          <p:cNvPr id="8" name="Straight Connector 7"/>
          <p:cNvCxnSpPr>
            <a:endCxn id="50" idx="0"/>
          </p:cNvCxnSpPr>
          <p:nvPr/>
        </p:nvCxnSpPr>
        <p:spPr>
          <a:xfrm>
            <a:off x="8776297" y="4405459"/>
            <a:ext cx="51671" cy="5571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50" idx="2"/>
            <a:endCxn id="12301" idx="0"/>
          </p:cNvCxnSpPr>
          <p:nvPr/>
        </p:nvCxnSpPr>
        <p:spPr>
          <a:xfrm>
            <a:off x="8827967" y="5270392"/>
            <a:ext cx="38626" cy="2443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035692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Document Object Model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>
          <a:xfrm>
            <a:off x="1905000" y="1909826"/>
            <a:ext cx="8229600" cy="3992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(branch) </a:t>
            </a:r>
          </a:p>
          <a:p>
            <a:pPr eaLnBrk="1" hangingPunct="1">
              <a:buFontTx/>
              <a:buNone/>
            </a:pPr>
            <a:r>
              <a:rPr lang="en-GB" sz="2800" dirty="0"/>
              <a:t>    </a:t>
            </a:r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1752600" y="2769964"/>
            <a:ext cx="2759224" cy="304343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GB" sz="1600" dirty="0"/>
              <a:t>&lt;body&gt;</a:t>
            </a:r>
          </a:p>
          <a:p>
            <a:r>
              <a:rPr lang="en-GB" sz="1600" dirty="0"/>
              <a:t>  &lt;p&gt; </a:t>
            </a:r>
          </a:p>
          <a:p>
            <a:r>
              <a:rPr lang="en-GB" sz="1600" dirty="0"/>
              <a:t>        View the</a:t>
            </a:r>
          </a:p>
          <a:p>
            <a:r>
              <a:rPr lang="en-GB" sz="1600" dirty="0"/>
              <a:t>         &lt;span&gt;DOM Tree&lt;span&gt;</a:t>
            </a:r>
          </a:p>
          <a:p>
            <a:r>
              <a:rPr lang="en-GB" sz="1600" dirty="0"/>
              <a:t>  &lt;/p&gt;</a:t>
            </a:r>
          </a:p>
          <a:p>
            <a:r>
              <a:rPr lang="en-GB" sz="1600" dirty="0"/>
              <a:t>  &lt;</a:t>
            </a:r>
            <a:r>
              <a:rPr lang="en-GB" sz="1600" dirty="0" err="1"/>
              <a:t>ul</a:t>
            </a:r>
            <a:r>
              <a:rPr lang="en-GB" sz="1600" dirty="0"/>
              <a:t>&gt;</a:t>
            </a:r>
          </a:p>
          <a:p>
            <a:r>
              <a:rPr lang="en-GB" sz="1600" dirty="0"/>
              <a:t>           Unordered list</a:t>
            </a:r>
          </a:p>
          <a:p>
            <a:r>
              <a:rPr lang="en-GB" sz="1600" dirty="0"/>
              <a:t>           &lt;</a:t>
            </a:r>
            <a:r>
              <a:rPr lang="en-GB" sz="1600" dirty="0" err="1"/>
              <a:t>li</a:t>
            </a:r>
            <a:r>
              <a:rPr lang="en-GB" sz="1600" dirty="0"/>
              <a:t>&gt;item 1&lt;/</a:t>
            </a:r>
            <a:r>
              <a:rPr lang="en-GB" sz="1600" dirty="0" err="1"/>
              <a:t>li</a:t>
            </a:r>
            <a:r>
              <a:rPr lang="en-GB" sz="1600" dirty="0"/>
              <a:t>&gt;</a:t>
            </a:r>
          </a:p>
          <a:p>
            <a:r>
              <a:rPr lang="en-GB" sz="1600" dirty="0"/>
              <a:t>           &lt;</a:t>
            </a:r>
            <a:r>
              <a:rPr lang="en-GB" sz="1600" dirty="0" err="1"/>
              <a:t>li</a:t>
            </a:r>
            <a:r>
              <a:rPr lang="en-GB" sz="1600" dirty="0"/>
              <a:t>&gt;item 2&lt;/</a:t>
            </a:r>
            <a:r>
              <a:rPr lang="en-GB" sz="1600" dirty="0" err="1"/>
              <a:t>li</a:t>
            </a:r>
            <a:r>
              <a:rPr lang="en-GB" sz="1600" dirty="0"/>
              <a:t>&gt;</a:t>
            </a:r>
          </a:p>
          <a:p>
            <a:r>
              <a:rPr lang="en-GB" sz="1600" dirty="0"/>
              <a:t>  &lt;/</a:t>
            </a:r>
            <a:r>
              <a:rPr lang="en-GB" sz="1600" dirty="0" err="1"/>
              <a:t>ul</a:t>
            </a:r>
            <a:r>
              <a:rPr lang="en-GB" sz="1600" dirty="0"/>
              <a:t>&gt;</a:t>
            </a:r>
          </a:p>
          <a:p>
            <a:r>
              <a:rPr lang="en-GB" sz="1600" dirty="0"/>
              <a:t>&lt;/body&gt;</a:t>
            </a:r>
          </a:p>
          <a:p>
            <a:r>
              <a:rPr lang="en-GB" sz="1600" dirty="0"/>
              <a:t>   </a:t>
            </a:r>
            <a:endParaRPr lang="en-US" sz="1600" dirty="0"/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6003926" y="2841625"/>
            <a:ext cx="184731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2295" name="Text Box 9"/>
          <p:cNvSpPr txBox="1">
            <a:spLocks noChangeArrowheads="1"/>
          </p:cNvSpPr>
          <p:nvPr/>
        </p:nvSpPr>
        <p:spPr bwMode="auto">
          <a:xfrm>
            <a:off x="7162800" y="2743201"/>
            <a:ext cx="609600" cy="307777"/>
          </a:xfrm>
          <a:prstGeom prst="rect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400" dirty="0"/>
              <a:t>body</a:t>
            </a:r>
            <a:endParaRPr lang="en-US" sz="1400" dirty="0"/>
          </a:p>
        </p:txBody>
      </p:sp>
      <p:sp>
        <p:nvSpPr>
          <p:cNvPr id="12296" name="Text Box 10"/>
          <p:cNvSpPr txBox="1">
            <a:spLocks noChangeArrowheads="1"/>
          </p:cNvSpPr>
          <p:nvPr/>
        </p:nvSpPr>
        <p:spPr bwMode="auto">
          <a:xfrm>
            <a:off x="5715000" y="3429001"/>
            <a:ext cx="609600" cy="307777"/>
          </a:xfrm>
          <a:prstGeom prst="rect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400" dirty="0"/>
              <a:t>   p</a:t>
            </a:r>
            <a:endParaRPr lang="en-US" sz="1400" dirty="0"/>
          </a:p>
        </p:txBody>
      </p:sp>
      <p:sp>
        <p:nvSpPr>
          <p:cNvPr id="12297" name="Text Box 12"/>
          <p:cNvSpPr txBox="1">
            <a:spLocks noChangeArrowheads="1"/>
          </p:cNvSpPr>
          <p:nvPr/>
        </p:nvSpPr>
        <p:spPr bwMode="auto">
          <a:xfrm>
            <a:off x="8839200" y="3429001"/>
            <a:ext cx="609600" cy="307777"/>
          </a:xfrm>
          <a:prstGeom prst="rect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400" dirty="0"/>
              <a:t>    </a:t>
            </a:r>
            <a:r>
              <a:rPr lang="en-GB" sz="1400" dirty="0" err="1"/>
              <a:t>ul</a:t>
            </a:r>
            <a:endParaRPr lang="en-US" sz="1400" dirty="0"/>
          </a:p>
        </p:txBody>
      </p:sp>
      <p:sp>
        <p:nvSpPr>
          <p:cNvPr id="12298" name="Text Box 13"/>
          <p:cNvSpPr txBox="1">
            <a:spLocks noChangeArrowheads="1"/>
          </p:cNvSpPr>
          <p:nvPr/>
        </p:nvSpPr>
        <p:spPr bwMode="auto">
          <a:xfrm>
            <a:off x="9829800" y="4114801"/>
            <a:ext cx="304800" cy="307777"/>
          </a:xfrm>
          <a:prstGeom prst="rect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400" dirty="0"/>
              <a:t>li</a:t>
            </a:r>
            <a:endParaRPr lang="en-US" sz="1400" dirty="0"/>
          </a:p>
        </p:txBody>
      </p:sp>
      <p:sp>
        <p:nvSpPr>
          <p:cNvPr id="12299" name="Text Box 15"/>
          <p:cNvSpPr txBox="1">
            <a:spLocks noChangeArrowheads="1"/>
          </p:cNvSpPr>
          <p:nvPr/>
        </p:nvSpPr>
        <p:spPr bwMode="auto">
          <a:xfrm>
            <a:off x="4648200" y="4114801"/>
            <a:ext cx="1066800" cy="307777"/>
          </a:xfrm>
          <a:prstGeom prst="rect">
            <a:avLst/>
          </a:prstGeom>
          <a:solidFill>
            <a:srgbClr val="99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400" dirty="0"/>
              <a:t>View the</a:t>
            </a:r>
            <a:endParaRPr lang="en-US" sz="1400" dirty="0"/>
          </a:p>
        </p:txBody>
      </p:sp>
      <p:sp>
        <p:nvSpPr>
          <p:cNvPr id="12300" name="Text Box 16"/>
          <p:cNvSpPr txBox="1">
            <a:spLocks noChangeArrowheads="1"/>
          </p:cNvSpPr>
          <p:nvPr/>
        </p:nvSpPr>
        <p:spPr bwMode="auto">
          <a:xfrm>
            <a:off x="9220200" y="4114801"/>
            <a:ext cx="304800" cy="307777"/>
          </a:xfrm>
          <a:prstGeom prst="rect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400"/>
              <a:t>li</a:t>
            </a:r>
            <a:endParaRPr lang="en-US" sz="1400"/>
          </a:p>
        </p:txBody>
      </p:sp>
      <p:sp>
        <p:nvSpPr>
          <p:cNvPr id="12301" name="Text Box 18"/>
          <p:cNvSpPr txBox="1">
            <a:spLocks noChangeArrowheads="1"/>
          </p:cNvSpPr>
          <p:nvPr/>
        </p:nvSpPr>
        <p:spPr bwMode="auto">
          <a:xfrm>
            <a:off x="7620000" y="4114801"/>
            <a:ext cx="1371600" cy="307777"/>
          </a:xfrm>
          <a:prstGeom prst="rect">
            <a:avLst/>
          </a:prstGeom>
          <a:solidFill>
            <a:srgbClr val="99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400"/>
              <a:t>unordered list</a:t>
            </a:r>
            <a:endParaRPr lang="en-US" sz="1400"/>
          </a:p>
        </p:txBody>
      </p:sp>
      <p:sp>
        <p:nvSpPr>
          <p:cNvPr id="12302" name="Text Box 19"/>
          <p:cNvSpPr txBox="1">
            <a:spLocks noChangeArrowheads="1"/>
          </p:cNvSpPr>
          <p:nvPr/>
        </p:nvSpPr>
        <p:spPr bwMode="auto">
          <a:xfrm>
            <a:off x="8915400" y="4724401"/>
            <a:ext cx="685800" cy="307777"/>
          </a:xfrm>
          <a:prstGeom prst="rect">
            <a:avLst/>
          </a:prstGeom>
          <a:solidFill>
            <a:srgbClr val="99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400"/>
              <a:t>Item 1</a:t>
            </a:r>
            <a:endParaRPr lang="en-US" sz="1400"/>
          </a:p>
        </p:txBody>
      </p:sp>
      <p:sp>
        <p:nvSpPr>
          <p:cNvPr id="12303" name="Text Box 20"/>
          <p:cNvSpPr txBox="1">
            <a:spLocks noChangeArrowheads="1"/>
          </p:cNvSpPr>
          <p:nvPr/>
        </p:nvSpPr>
        <p:spPr bwMode="auto">
          <a:xfrm>
            <a:off x="6858000" y="4800601"/>
            <a:ext cx="1219200" cy="307777"/>
          </a:xfrm>
          <a:prstGeom prst="rect">
            <a:avLst/>
          </a:prstGeom>
          <a:solidFill>
            <a:srgbClr val="99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400" dirty="0"/>
              <a:t>DOM Tree</a:t>
            </a:r>
            <a:endParaRPr lang="en-US" sz="1400" dirty="0"/>
          </a:p>
        </p:txBody>
      </p:sp>
      <p:sp>
        <p:nvSpPr>
          <p:cNvPr id="12304" name="Text Box 21"/>
          <p:cNvSpPr txBox="1">
            <a:spLocks noChangeArrowheads="1"/>
          </p:cNvSpPr>
          <p:nvPr/>
        </p:nvSpPr>
        <p:spPr bwMode="auto">
          <a:xfrm>
            <a:off x="9677400" y="4724401"/>
            <a:ext cx="685800" cy="307777"/>
          </a:xfrm>
          <a:prstGeom prst="rect">
            <a:avLst/>
          </a:prstGeom>
          <a:solidFill>
            <a:srgbClr val="99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400"/>
              <a:t>Item 2</a:t>
            </a:r>
            <a:endParaRPr lang="en-US" sz="1400"/>
          </a:p>
        </p:txBody>
      </p:sp>
      <p:sp>
        <p:nvSpPr>
          <p:cNvPr id="12305" name="Line 22"/>
          <p:cNvSpPr>
            <a:spLocks noChangeShapeType="1"/>
          </p:cNvSpPr>
          <p:nvPr/>
        </p:nvSpPr>
        <p:spPr bwMode="auto">
          <a:xfrm flipV="1">
            <a:off x="6019800" y="3276600"/>
            <a:ext cx="0" cy="152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06" name="Line 23"/>
          <p:cNvSpPr>
            <a:spLocks noChangeShapeType="1"/>
          </p:cNvSpPr>
          <p:nvPr/>
        </p:nvSpPr>
        <p:spPr bwMode="auto">
          <a:xfrm>
            <a:off x="6019800" y="3276600"/>
            <a:ext cx="3124200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07" name="Line 24"/>
          <p:cNvSpPr>
            <a:spLocks noChangeShapeType="1"/>
          </p:cNvSpPr>
          <p:nvPr/>
        </p:nvSpPr>
        <p:spPr bwMode="auto">
          <a:xfrm>
            <a:off x="9144000" y="3276600"/>
            <a:ext cx="0" cy="1524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08" name="Line 25"/>
          <p:cNvSpPr>
            <a:spLocks noChangeShapeType="1"/>
          </p:cNvSpPr>
          <p:nvPr/>
        </p:nvSpPr>
        <p:spPr bwMode="auto">
          <a:xfrm>
            <a:off x="7467600" y="3048000"/>
            <a:ext cx="0" cy="2286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09" name="Line 26"/>
          <p:cNvSpPr>
            <a:spLocks noChangeShapeType="1"/>
          </p:cNvSpPr>
          <p:nvPr/>
        </p:nvSpPr>
        <p:spPr bwMode="auto">
          <a:xfrm>
            <a:off x="5105400" y="3962400"/>
            <a:ext cx="0" cy="1524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10" name="Line 27"/>
          <p:cNvSpPr>
            <a:spLocks noChangeShapeType="1"/>
          </p:cNvSpPr>
          <p:nvPr/>
        </p:nvSpPr>
        <p:spPr bwMode="auto">
          <a:xfrm>
            <a:off x="5105400" y="3962400"/>
            <a:ext cx="2057400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11" name="Line 28"/>
          <p:cNvSpPr>
            <a:spLocks noChangeShapeType="1"/>
          </p:cNvSpPr>
          <p:nvPr/>
        </p:nvSpPr>
        <p:spPr bwMode="auto">
          <a:xfrm>
            <a:off x="7162800" y="4419600"/>
            <a:ext cx="0" cy="3810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12" name="Line 29"/>
          <p:cNvSpPr>
            <a:spLocks noChangeShapeType="1"/>
          </p:cNvSpPr>
          <p:nvPr/>
        </p:nvSpPr>
        <p:spPr bwMode="auto">
          <a:xfrm flipH="1">
            <a:off x="6019800" y="3733800"/>
            <a:ext cx="0" cy="2286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2313" name="Group 31"/>
          <p:cNvGrpSpPr>
            <a:grpSpLocks/>
          </p:cNvGrpSpPr>
          <p:nvPr/>
        </p:nvGrpSpPr>
        <p:grpSpPr bwMode="auto">
          <a:xfrm>
            <a:off x="8229600" y="3733800"/>
            <a:ext cx="1752600" cy="381000"/>
            <a:chOff x="2256" y="2352"/>
            <a:chExt cx="1104" cy="240"/>
          </a:xfrm>
        </p:grpSpPr>
        <p:sp>
          <p:nvSpPr>
            <p:cNvPr id="12324" name="Line 32"/>
            <p:cNvSpPr>
              <a:spLocks noChangeShapeType="1"/>
            </p:cNvSpPr>
            <p:nvPr/>
          </p:nvSpPr>
          <p:spPr bwMode="auto">
            <a:xfrm>
              <a:off x="2256" y="2496"/>
              <a:ext cx="0" cy="96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25" name="Line 33"/>
            <p:cNvSpPr>
              <a:spLocks noChangeShapeType="1"/>
            </p:cNvSpPr>
            <p:nvPr/>
          </p:nvSpPr>
          <p:spPr bwMode="auto">
            <a:xfrm>
              <a:off x="2256" y="2496"/>
              <a:ext cx="1104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26" name="Line 34"/>
            <p:cNvSpPr>
              <a:spLocks noChangeShapeType="1"/>
            </p:cNvSpPr>
            <p:nvPr/>
          </p:nvSpPr>
          <p:spPr bwMode="auto">
            <a:xfrm>
              <a:off x="3360" y="2496"/>
              <a:ext cx="0" cy="96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27" name="Line 35"/>
            <p:cNvSpPr>
              <a:spLocks noChangeShapeType="1"/>
            </p:cNvSpPr>
            <p:nvPr/>
          </p:nvSpPr>
          <p:spPr bwMode="auto">
            <a:xfrm flipH="1">
              <a:off x="2832" y="2352"/>
              <a:ext cx="0" cy="144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314" name="Line 36"/>
          <p:cNvSpPr>
            <a:spLocks noChangeShapeType="1"/>
          </p:cNvSpPr>
          <p:nvPr/>
        </p:nvSpPr>
        <p:spPr bwMode="auto">
          <a:xfrm>
            <a:off x="9372600" y="3962400"/>
            <a:ext cx="0" cy="1524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15" name="Line 39"/>
          <p:cNvSpPr>
            <a:spLocks noChangeShapeType="1"/>
          </p:cNvSpPr>
          <p:nvPr/>
        </p:nvSpPr>
        <p:spPr bwMode="auto">
          <a:xfrm flipH="1">
            <a:off x="9372600" y="4419600"/>
            <a:ext cx="0" cy="3048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16" name="Line 40"/>
          <p:cNvSpPr>
            <a:spLocks noChangeShapeType="1"/>
          </p:cNvSpPr>
          <p:nvPr/>
        </p:nvSpPr>
        <p:spPr bwMode="auto">
          <a:xfrm>
            <a:off x="9982200" y="4419600"/>
            <a:ext cx="0" cy="3048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17" name="Text Box 41"/>
          <p:cNvSpPr txBox="1">
            <a:spLocks noChangeArrowheads="1"/>
          </p:cNvSpPr>
          <p:nvPr/>
        </p:nvSpPr>
        <p:spPr bwMode="auto">
          <a:xfrm>
            <a:off x="6858000" y="4114801"/>
            <a:ext cx="609600" cy="307777"/>
          </a:xfrm>
          <a:prstGeom prst="rect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400" dirty="0"/>
              <a:t>span</a:t>
            </a:r>
            <a:endParaRPr lang="en-US" sz="1400" dirty="0"/>
          </a:p>
        </p:txBody>
      </p:sp>
      <p:sp>
        <p:nvSpPr>
          <p:cNvPr id="12318" name="Line 42"/>
          <p:cNvSpPr>
            <a:spLocks noChangeShapeType="1"/>
          </p:cNvSpPr>
          <p:nvPr/>
        </p:nvSpPr>
        <p:spPr bwMode="auto">
          <a:xfrm>
            <a:off x="7162800" y="3962400"/>
            <a:ext cx="0" cy="1524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20" name="Text Box 44"/>
          <p:cNvSpPr txBox="1">
            <a:spLocks noChangeArrowheads="1"/>
          </p:cNvSpPr>
          <p:nvPr/>
        </p:nvSpPr>
        <p:spPr bwMode="auto">
          <a:xfrm>
            <a:off x="4708525" y="4406901"/>
            <a:ext cx="875240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1200"/>
              <a:t>(text node)</a:t>
            </a:r>
            <a:endParaRPr lang="en-US" sz="1200"/>
          </a:p>
        </p:txBody>
      </p:sp>
      <p:sp>
        <p:nvSpPr>
          <p:cNvPr id="12321" name="Text Box 45"/>
          <p:cNvSpPr txBox="1">
            <a:spLocks noChangeArrowheads="1"/>
          </p:cNvSpPr>
          <p:nvPr/>
        </p:nvSpPr>
        <p:spPr bwMode="auto">
          <a:xfrm>
            <a:off x="7772400" y="4419601"/>
            <a:ext cx="875240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1200"/>
              <a:t>(text node)</a:t>
            </a:r>
            <a:endParaRPr lang="en-US" sz="1200"/>
          </a:p>
        </p:txBody>
      </p:sp>
      <p:sp>
        <p:nvSpPr>
          <p:cNvPr id="12322" name="Text Box 46"/>
          <p:cNvSpPr txBox="1">
            <a:spLocks noChangeArrowheads="1"/>
          </p:cNvSpPr>
          <p:nvPr/>
        </p:nvSpPr>
        <p:spPr bwMode="auto">
          <a:xfrm>
            <a:off x="6858000" y="5105401"/>
            <a:ext cx="875240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1200" dirty="0"/>
              <a:t>(text node)</a:t>
            </a:r>
            <a:endParaRPr lang="en-US" sz="1200" dirty="0"/>
          </a:p>
        </p:txBody>
      </p:sp>
      <p:sp>
        <p:nvSpPr>
          <p:cNvPr id="12323" name="Text Box 47"/>
          <p:cNvSpPr txBox="1">
            <a:spLocks noChangeArrowheads="1"/>
          </p:cNvSpPr>
          <p:nvPr/>
        </p:nvSpPr>
        <p:spPr bwMode="auto">
          <a:xfrm>
            <a:off x="9144000" y="5029201"/>
            <a:ext cx="875240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1200"/>
              <a:t>(text node)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028542432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332656"/>
            <a:ext cx="8229600" cy="1143000"/>
          </a:xfrm>
        </p:spPr>
        <p:txBody>
          <a:bodyPr/>
          <a:lstStyle/>
          <a:p>
            <a:pPr eaLnBrk="1" hangingPunct="1"/>
            <a:r>
              <a:rPr lang="en-GB" dirty="0"/>
              <a:t>Document Object Model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>
          <a:xfrm>
            <a:off x="1905000" y="1909826"/>
            <a:ext cx="8229600" cy="47595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</a:t>
            </a:r>
          </a:p>
          <a:p>
            <a:pPr eaLnBrk="1" hangingPunct="1">
              <a:buFontTx/>
              <a:buNone/>
            </a:pPr>
            <a:r>
              <a:rPr lang="en-GB" sz="2800" dirty="0"/>
              <a:t>    </a:t>
            </a:r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1683584" y="1216611"/>
            <a:ext cx="2759224" cy="52629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SG" sz="1600" dirty="0"/>
              <a:t>&lt;table border="1"&gt;</a:t>
            </a:r>
          </a:p>
          <a:p>
            <a:r>
              <a:rPr lang="en-SG" sz="1600" dirty="0"/>
              <a:t>&lt;</a:t>
            </a:r>
            <a:r>
              <a:rPr lang="en-SG" sz="1600" dirty="0" err="1"/>
              <a:t>thead</a:t>
            </a:r>
            <a:r>
              <a:rPr lang="en-SG" sz="1600" dirty="0"/>
              <a:t>&gt;</a:t>
            </a:r>
          </a:p>
          <a:p>
            <a:r>
              <a:rPr lang="en-SG" sz="1600" dirty="0"/>
              <a:t>&lt;</a:t>
            </a:r>
            <a:r>
              <a:rPr lang="en-SG" sz="1600" dirty="0" err="1"/>
              <a:t>tr</a:t>
            </a:r>
            <a:r>
              <a:rPr lang="en-SG" sz="1600" dirty="0"/>
              <a:t>&gt;</a:t>
            </a:r>
          </a:p>
          <a:p>
            <a:r>
              <a:rPr lang="en-SG" sz="1600" dirty="0"/>
              <a:t>&lt;</a:t>
            </a:r>
            <a:r>
              <a:rPr lang="en-SG" sz="1600" dirty="0" err="1"/>
              <a:t>th</a:t>
            </a:r>
            <a:r>
              <a:rPr lang="en-SG" sz="1600" dirty="0"/>
              <a:t>&gt;Heading 1&lt;/</a:t>
            </a:r>
            <a:r>
              <a:rPr lang="en-SG" sz="1600" dirty="0" err="1"/>
              <a:t>th</a:t>
            </a:r>
            <a:r>
              <a:rPr lang="en-SG" sz="1600" dirty="0"/>
              <a:t>&gt;</a:t>
            </a:r>
          </a:p>
          <a:p>
            <a:r>
              <a:rPr lang="en-SG" sz="1600" dirty="0"/>
              <a:t>&lt;</a:t>
            </a:r>
            <a:r>
              <a:rPr lang="en-SG" sz="1600" dirty="0" err="1"/>
              <a:t>th</a:t>
            </a:r>
            <a:r>
              <a:rPr lang="en-SG" sz="1600" dirty="0"/>
              <a:t>&gt;Heading 2&lt;/</a:t>
            </a:r>
            <a:r>
              <a:rPr lang="en-SG" sz="1600" dirty="0" err="1"/>
              <a:t>th</a:t>
            </a:r>
            <a:r>
              <a:rPr lang="en-SG" sz="1600" dirty="0"/>
              <a:t>&gt;</a:t>
            </a:r>
          </a:p>
          <a:p>
            <a:r>
              <a:rPr lang="en-SG" sz="1600" dirty="0"/>
              <a:t>&lt;</a:t>
            </a:r>
            <a:r>
              <a:rPr lang="en-SG" sz="1600" dirty="0" err="1"/>
              <a:t>th</a:t>
            </a:r>
            <a:r>
              <a:rPr lang="en-SG" sz="1600" dirty="0"/>
              <a:t>&gt;Heading 3&lt;/</a:t>
            </a:r>
            <a:r>
              <a:rPr lang="en-SG" sz="1600" dirty="0" err="1"/>
              <a:t>th</a:t>
            </a:r>
            <a:r>
              <a:rPr lang="en-SG" sz="1600" dirty="0"/>
              <a:t>&gt;</a:t>
            </a:r>
          </a:p>
          <a:p>
            <a:r>
              <a:rPr lang="en-SG" sz="1600" dirty="0"/>
              <a:t>&lt;/</a:t>
            </a:r>
            <a:r>
              <a:rPr lang="en-SG" sz="1600" dirty="0" err="1"/>
              <a:t>tr</a:t>
            </a:r>
            <a:r>
              <a:rPr lang="en-SG" sz="1600" dirty="0"/>
              <a:t>&gt;</a:t>
            </a:r>
          </a:p>
          <a:p>
            <a:r>
              <a:rPr lang="en-SG" sz="1600" dirty="0"/>
              <a:t>&lt;/</a:t>
            </a:r>
            <a:r>
              <a:rPr lang="en-SG" sz="1600" dirty="0" err="1"/>
              <a:t>thead</a:t>
            </a:r>
            <a:r>
              <a:rPr lang="en-SG" sz="1600" dirty="0"/>
              <a:t>&gt;</a:t>
            </a:r>
          </a:p>
          <a:p>
            <a:r>
              <a:rPr lang="en-SG" sz="1600" dirty="0"/>
              <a:t>&lt;</a:t>
            </a:r>
            <a:r>
              <a:rPr lang="en-SG" sz="1600" dirty="0" err="1"/>
              <a:t>tfoot</a:t>
            </a:r>
            <a:r>
              <a:rPr lang="en-SG" sz="1600" dirty="0"/>
              <a:t>&gt;</a:t>
            </a:r>
          </a:p>
          <a:p>
            <a:r>
              <a:rPr lang="en-SG" sz="1600" dirty="0"/>
              <a:t>&lt;</a:t>
            </a:r>
            <a:r>
              <a:rPr lang="en-SG" sz="1600" dirty="0" err="1"/>
              <a:t>tr</a:t>
            </a:r>
            <a:r>
              <a:rPr lang="en-SG" sz="1600" dirty="0"/>
              <a:t>&gt;</a:t>
            </a:r>
          </a:p>
          <a:p>
            <a:r>
              <a:rPr lang="en-SG" sz="1600" dirty="0"/>
              <a:t>&lt;td </a:t>
            </a:r>
            <a:r>
              <a:rPr lang="en-SG" sz="1600" dirty="0" err="1"/>
              <a:t>colspan</a:t>
            </a:r>
            <a:r>
              <a:rPr lang="en-SG" sz="1600" dirty="0"/>
              <a:t>="3"&gt;Footer&lt;/td&gt;</a:t>
            </a:r>
          </a:p>
          <a:p>
            <a:r>
              <a:rPr lang="en-SG" sz="1600" dirty="0"/>
              <a:t>&lt;/</a:t>
            </a:r>
            <a:r>
              <a:rPr lang="en-SG" sz="1600" dirty="0" err="1"/>
              <a:t>tr</a:t>
            </a:r>
            <a:r>
              <a:rPr lang="en-SG" sz="1600" dirty="0"/>
              <a:t>&gt;</a:t>
            </a:r>
          </a:p>
          <a:p>
            <a:r>
              <a:rPr lang="en-SG" sz="1600" dirty="0"/>
              <a:t>&lt;/</a:t>
            </a:r>
            <a:r>
              <a:rPr lang="en-SG" sz="1600" dirty="0" err="1"/>
              <a:t>tfoot</a:t>
            </a:r>
            <a:r>
              <a:rPr lang="en-SG" sz="1600" dirty="0"/>
              <a:t>&gt;</a:t>
            </a:r>
          </a:p>
          <a:p>
            <a:r>
              <a:rPr lang="en-SG" sz="1600" dirty="0"/>
              <a:t>&lt;</a:t>
            </a:r>
            <a:r>
              <a:rPr lang="en-SG" sz="1600" dirty="0" err="1"/>
              <a:t>tbody</a:t>
            </a:r>
            <a:r>
              <a:rPr lang="en-SG" sz="1600" dirty="0"/>
              <a:t>&gt;</a:t>
            </a:r>
          </a:p>
          <a:p>
            <a:r>
              <a:rPr lang="en-SG" sz="1600" dirty="0"/>
              <a:t>&lt;</a:t>
            </a:r>
            <a:r>
              <a:rPr lang="en-SG" sz="1600" dirty="0" err="1"/>
              <a:t>tr</a:t>
            </a:r>
            <a:r>
              <a:rPr lang="en-SG" sz="1600" dirty="0"/>
              <a:t>&gt;</a:t>
            </a:r>
          </a:p>
          <a:p>
            <a:r>
              <a:rPr lang="en-SG" sz="1600" dirty="0"/>
              <a:t>&lt;td&gt;1&lt;/td&gt;</a:t>
            </a:r>
          </a:p>
          <a:p>
            <a:r>
              <a:rPr lang="en-SG" sz="1600" dirty="0"/>
              <a:t>&lt;td&gt;2&lt;/td&gt;</a:t>
            </a:r>
          </a:p>
          <a:p>
            <a:r>
              <a:rPr lang="en-SG" sz="1600" dirty="0"/>
              <a:t>&lt;td&gt;3&lt;/td&gt;</a:t>
            </a:r>
          </a:p>
          <a:p>
            <a:r>
              <a:rPr lang="en-SG" sz="1600" dirty="0"/>
              <a:t>&lt;/</a:t>
            </a:r>
            <a:r>
              <a:rPr lang="en-SG" sz="1600" dirty="0" err="1"/>
              <a:t>tr</a:t>
            </a:r>
            <a:r>
              <a:rPr lang="en-SG" sz="1600" dirty="0"/>
              <a:t>&gt;</a:t>
            </a:r>
          </a:p>
          <a:p>
            <a:r>
              <a:rPr lang="en-SG" sz="1600" dirty="0"/>
              <a:t>&lt;/</a:t>
            </a:r>
            <a:r>
              <a:rPr lang="en-SG" sz="1600" dirty="0" err="1"/>
              <a:t>tbody</a:t>
            </a:r>
            <a:r>
              <a:rPr lang="en-SG" sz="1600" dirty="0"/>
              <a:t>&gt;</a:t>
            </a:r>
          </a:p>
          <a:p>
            <a:r>
              <a:rPr lang="en-SG" sz="1600" dirty="0"/>
              <a:t>&lt;/table&gt;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5896271" y="1924051"/>
            <a:ext cx="184731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2295" name="Text Box 9"/>
          <p:cNvSpPr txBox="1">
            <a:spLocks noChangeArrowheads="1"/>
          </p:cNvSpPr>
          <p:nvPr/>
        </p:nvSpPr>
        <p:spPr bwMode="auto">
          <a:xfrm>
            <a:off x="7055145" y="1825627"/>
            <a:ext cx="609600" cy="307777"/>
          </a:xfrm>
          <a:prstGeom prst="rect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400" dirty="0"/>
              <a:t>table</a:t>
            </a:r>
            <a:endParaRPr lang="en-US" sz="1400" dirty="0"/>
          </a:p>
        </p:txBody>
      </p:sp>
      <p:sp>
        <p:nvSpPr>
          <p:cNvPr id="12296" name="Text Box 10"/>
          <p:cNvSpPr txBox="1">
            <a:spLocks noChangeArrowheads="1"/>
          </p:cNvSpPr>
          <p:nvPr/>
        </p:nvSpPr>
        <p:spPr bwMode="auto">
          <a:xfrm>
            <a:off x="5607345" y="2511427"/>
            <a:ext cx="609600" cy="307777"/>
          </a:xfrm>
          <a:prstGeom prst="rect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400" dirty="0" err="1"/>
              <a:t>thead</a:t>
            </a:r>
            <a:endParaRPr lang="en-US" sz="1400" dirty="0"/>
          </a:p>
        </p:txBody>
      </p:sp>
      <p:sp>
        <p:nvSpPr>
          <p:cNvPr id="12297" name="Text Box 12"/>
          <p:cNvSpPr txBox="1">
            <a:spLocks noChangeArrowheads="1"/>
          </p:cNvSpPr>
          <p:nvPr/>
        </p:nvSpPr>
        <p:spPr bwMode="auto">
          <a:xfrm>
            <a:off x="8990496" y="2511427"/>
            <a:ext cx="685800" cy="307777"/>
          </a:xfrm>
          <a:prstGeom prst="rect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400" dirty="0"/>
              <a:t>  </a:t>
            </a:r>
            <a:r>
              <a:rPr lang="en-GB" sz="1400" dirty="0" err="1"/>
              <a:t>tbody</a:t>
            </a:r>
            <a:endParaRPr lang="en-US" sz="1400" dirty="0"/>
          </a:p>
        </p:txBody>
      </p:sp>
      <p:sp>
        <p:nvSpPr>
          <p:cNvPr id="12305" name="Line 22"/>
          <p:cNvSpPr>
            <a:spLocks noChangeShapeType="1"/>
          </p:cNvSpPr>
          <p:nvPr/>
        </p:nvSpPr>
        <p:spPr bwMode="auto">
          <a:xfrm flipV="1">
            <a:off x="5912145" y="2359026"/>
            <a:ext cx="0" cy="152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06" name="Line 23"/>
          <p:cNvSpPr>
            <a:spLocks noChangeShapeType="1"/>
          </p:cNvSpPr>
          <p:nvPr/>
        </p:nvSpPr>
        <p:spPr bwMode="auto">
          <a:xfrm>
            <a:off x="5912145" y="2359026"/>
            <a:ext cx="3505200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07" name="Line 24"/>
          <p:cNvSpPr>
            <a:spLocks noChangeShapeType="1"/>
          </p:cNvSpPr>
          <p:nvPr/>
        </p:nvSpPr>
        <p:spPr bwMode="auto">
          <a:xfrm>
            <a:off x="9396681" y="2359026"/>
            <a:ext cx="0" cy="1524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08" name="Line 25"/>
          <p:cNvSpPr>
            <a:spLocks noChangeShapeType="1"/>
          </p:cNvSpPr>
          <p:nvPr/>
        </p:nvSpPr>
        <p:spPr bwMode="auto">
          <a:xfrm>
            <a:off x="7359945" y="2130426"/>
            <a:ext cx="0" cy="2286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11" name="Line 28"/>
          <p:cNvSpPr>
            <a:spLocks noChangeShapeType="1"/>
          </p:cNvSpPr>
          <p:nvPr/>
        </p:nvSpPr>
        <p:spPr bwMode="auto">
          <a:xfrm flipH="1">
            <a:off x="7893829" y="2836246"/>
            <a:ext cx="0" cy="326307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12" name="Line 29"/>
          <p:cNvSpPr>
            <a:spLocks noChangeShapeType="1"/>
          </p:cNvSpPr>
          <p:nvPr/>
        </p:nvSpPr>
        <p:spPr bwMode="auto">
          <a:xfrm flipH="1">
            <a:off x="5912145" y="2816226"/>
            <a:ext cx="0" cy="2286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17" name="Text Box 41"/>
          <p:cNvSpPr txBox="1">
            <a:spLocks noChangeArrowheads="1"/>
          </p:cNvSpPr>
          <p:nvPr/>
        </p:nvSpPr>
        <p:spPr bwMode="auto">
          <a:xfrm>
            <a:off x="5607345" y="3026746"/>
            <a:ext cx="609600" cy="307777"/>
          </a:xfrm>
          <a:prstGeom prst="rect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1400" dirty="0" err="1"/>
              <a:t>tr</a:t>
            </a:r>
            <a:endParaRPr lang="en-US" sz="1400" dirty="0"/>
          </a:p>
        </p:txBody>
      </p:sp>
      <p:grpSp>
        <p:nvGrpSpPr>
          <p:cNvPr id="10" name="Group 9"/>
          <p:cNvGrpSpPr/>
          <p:nvPr/>
        </p:nvGrpSpPr>
        <p:grpSpPr>
          <a:xfrm>
            <a:off x="4788707" y="4355101"/>
            <a:ext cx="1050925" cy="680794"/>
            <a:chOff x="3281885" y="4629120"/>
            <a:chExt cx="1050925" cy="680794"/>
          </a:xfrm>
        </p:grpSpPr>
        <p:sp>
          <p:nvSpPr>
            <p:cNvPr id="12303" name="Text Box 20"/>
            <p:cNvSpPr txBox="1">
              <a:spLocks noChangeArrowheads="1"/>
            </p:cNvSpPr>
            <p:nvPr/>
          </p:nvSpPr>
          <p:spPr bwMode="auto">
            <a:xfrm>
              <a:off x="3281885" y="4629120"/>
              <a:ext cx="1050925" cy="307777"/>
            </a:xfrm>
            <a:prstGeom prst="rect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400" dirty="0"/>
                <a:t>Heading 1</a:t>
              </a:r>
              <a:endParaRPr lang="en-US" sz="1400" dirty="0"/>
            </a:p>
          </p:txBody>
        </p:sp>
        <p:sp>
          <p:nvSpPr>
            <p:cNvPr id="12322" name="Text Box 46"/>
            <p:cNvSpPr txBox="1">
              <a:spLocks noChangeArrowheads="1"/>
            </p:cNvSpPr>
            <p:nvPr/>
          </p:nvSpPr>
          <p:spPr bwMode="auto">
            <a:xfrm>
              <a:off x="3351734" y="5032915"/>
              <a:ext cx="875240" cy="2769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 sz="1200" dirty="0"/>
                <a:t>(text node)</a:t>
              </a:r>
              <a:endParaRPr lang="en-US" sz="1200" dirty="0"/>
            </a:p>
          </p:txBody>
        </p:sp>
      </p:grpSp>
      <p:sp>
        <p:nvSpPr>
          <p:cNvPr id="40" name="Line 29"/>
          <p:cNvSpPr>
            <a:spLocks noChangeShapeType="1"/>
          </p:cNvSpPr>
          <p:nvPr/>
        </p:nvSpPr>
        <p:spPr bwMode="auto">
          <a:xfrm flipH="1">
            <a:off x="7855083" y="2339007"/>
            <a:ext cx="0" cy="2286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" name="Text Box 41"/>
          <p:cNvSpPr txBox="1">
            <a:spLocks noChangeArrowheads="1"/>
          </p:cNvSpPr>
          <p:nvPr/>
        </p:nvSpPr>
        <p:spPr bwMode="auto">
          <a:xfrm>
            <a:off x="7589029" y="2528469"/>
            <a:ext cx="609600" cy="307777"/>
          </a:xfrm>
          <a:prstGeom prst="rect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400" dirty="0" err="1"/>
              <a:t>tfoot</a:t>
            </a:r>
            <a:endParaRPr lang="en-US" sz="1400" dirty="0"/>
          </a:p>
        </p:txBody>
      </p:sp>
      <p:sp>
        <p:nvSpPr>
          <p:cNvPr id="42" name="Line 28"/>
          <p:cNvSpPr>
            <a:spLocks noChangeShapeType="1"/>
          </p:cNvSpPr>
          <p:nvPr/>
        </p:nvSpPr>
        <p:spPr bwMode="auto">
          <a:xfrm>
            <a:off x="9396681" y="2836245"/>
            <a:ext cx="0" cy="3810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" name="Text Box 41"/>
          <p:cNvSpPr txBox="1">
            <a:spLocks noChangeArrowheads="1"/>
          </p:cNvSpPr>
          <p:nvPr/>
        </p:nvSpPr>
        <p:spPr bwMode="auto">
          <a:xfrm>
            <a:off x="9091881" y="3217246"/>
            <a:ext cx="609600" cy="307777"/>
          </a:xfrm>
          <a:prstGeom prst="rect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400" dirty="0"/>
              <a:t>    </a:t>
            </a:r>
            <a:r>
              <a:rPr lang="en-GB" sz="1400" dirty="0" err="1"/>
              <a:t>tr</a:t>
            </a:r>
            <a:endParaRPr lang="en-US" sz="1400" dirty="0"/>
          </a:p>
        </p:txBody>
      </p:sp>
      <p:sp>
        <p:nvSpPr>
          <p:cNvPr id="44" name="Text Box 41"/>
          <p:cNvSpPr txBox="1">
            <a:spLocks noChangeArrowheads="1"/>
          </p:cNvSpPr>
          <p:nvPr/>
        </p:nvSpPr>
        <p:spPr bwMode="auto">
          <a:xfrm>
            <a:off x="7589029" y="3198912"/>
            <a:ext cx="609600" cy="307777"/>
          </a:xfrm>
          <a:prstGeom prst="rect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1400" dirty="0" err="1"/>
              <a:t>tr</a:t>
            </a:r>
            <a:endParaRPr lang="en-US" sz="14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5009370" y="3357639"/>
            <a:ext cx="1965271" cy="847831"/>
            <a:chOff x="3593024" y="4275212"/>
            <a:chExt cx="1965271" cy="847831"/>
          </a:xfrm>
        </p:grpSpPr>
        <p:grpSp>
          <p:nvGrpSpPr>
            <p:cNvPr id="12313" name="Group 31"/>
            <p:cNvGrpSpPr>
              <a:grpSpLocks/>
            </p:cNvGrpSpPr>
            <p:nvPr/>
          </p:nvGrpSpPr>
          <p:grpSpPr bwMode="auto">
            <a:xfrm>
              <a:off x="3923928" y="4275212"/>
              <a:ext cx="1190001" cy="381000"/>
              <a:chOff x="2256" y="2352"/>
              <a:chExt cx="1104" cy="240"/>
            </a:xfrm>
          </p:grpSpPr>
          <p:sp>
            <p:nvSpPr>
              <p:cNvPr id="12324" name="Line 32"/>
              <p:cNvSpPr>
                <a:spLocks noChangeShapeType="1"/>
              </p:cNvSpPr>
              <p:nvPr/>
            </p:nvSpPr>
            <p:spPr bwMode="auto">
              <a:xfrm>
                <a:off x="2256" y="249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25" name="Line 33"/>
              <p:cNvSpPr>
                <a:spLocks noChangeShapeType="1"/>
              </p:cNvSpPr>
              <p:nvPr/>
            </p:nvSpPr>
            <p:spPr bwMode="auto">
              <a:xfrm>
                <a:off x="2256" y="2496"/>
                <a:ext cx="1104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26" name="Line 34"/>
              <p:cNvSpPr>
                <a:spLocks noChangeShapeType="1"/>
              </p:cNvSpPr>
              <p:nvPr/>
            </p:nvSpPr>
            <p:spPr bwMode="auto">
              <a:xfrm>
                <a:off x="3360" y="249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27" name="Line 35"/>
              <p:cNvSpPr>
                <a:spLocks noChangeShapeType="1"/>
              </p:cNvSpPr>
              <p:nvPr/>
            </p:nvSpPr>
            <p:spPr bwMode="auto">
              <a:xfrm flipH="1">
                <a:off x="2832" y="235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5" name="Text Box 41"/>
            <p:cNvSpPr txBox="1">
              <a:spLocks noChangeArrowheads="1"/>
            </p:cNvSpPr>
            <p:nvPr/>
          </p:nvSpPr>
          <p:spPr bwMode="auto">
            <a:xfrm>
              <a:off x="3593024" y="4661378"/>
              <a:ext cx="609600" cy="307777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GB" sz="1400" dirty="0" err="1"/>
                <a:t>th</a:t>
              </a:r>
              <a:endParaRPr lang="en-US" sz="1400" dirty="0"/>
            </a:p>
          </p:txBody>
        </p:sp>
        <p:sp>
          <p:nvSpPr>
            <p:cNvPr id="46" name="Text Box 41"/>
            <p:cNvSpPr txBox="1">
              <a:spLocks noChangeArrowheads="1"/>
            </p:cNvSpPr>
            <p:nvPr/>
          </p:nvSpPr>
          <p:spPr bwMode="auto">
            <a:xfrm>
              <a:off x="4276187" y="4815266"/>
              <a:ext cx="609600" cy="307777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GB" sz="1400" dirty="0" err="1"/>
                <a:t>th</a:t>
              </a:r>
              <a:endParaRPr lang="en-US" sz="1400" dirty="0"/>
            </a:p>
          </p:txBody>
        </p:sp>
        <p:sp>
          <p:nvSpPr>
            <p:cNvPr id="47" name="Text Box 41"/>
            <p:cNvSpPr txBox="1">
              <a:spLocks noChangeArrowheads="1"/>
            </p:cNvSpPr>
            <p:nvPr/>
          </p:nvSpPr>
          <p:spPr bwMode="auto">
            <a:xfrm>
              <a:off x="4948695" y="4659889"/>
              <a:ext cx="609600" cy="307777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GB" sz="1400" dirty="0" err="1"/>
                <a:t>th</a:t>
              </a:r>
              <a:endParaRPr lang="en-US" sz="1400" dirty="0"/>
            </a:p>
          </p:txBody>
        </p:sp>
        <p:cxnSp>
          <p:nvCxnSpPr>
            <p:cNvPr id="3" name="Straight Connector 2"/>
            <p:cNvCxnSpPr>
              <a:stCxn id="12327" idx="1"/>
              <a:endCxn id="46" idx="0"/>
            </p:cNvCxnSpPr>
            <p:nvPr/>
          </p:nvCxnSpPr>
          <p:spPr>
            <a:xfrm>
              <a:off x="4544797" y="4503812"/>
              <a:ext cx="36190" cy="3114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Text Box 20"/>
          <p:cNvSpPr txBox="1">
            <a:spLocks noChangeArrowheads="1"/>
          </p:cNvSpPr>
          <p:nvPr/>
        </p:nvSpPr>
        <p:spPr bwMode="auto">
          <a:xfrm>
            <a:off x="5561576" y="5503286"/>
            <a:ext cx="1050925" cy="307777"/>
          </a:xfrm>
          <a:prstGeom prst="rect">
            <a:avLst/>
          </a:prstGeom>
          <a:solidFill>
            <a:srgbClr val="99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400" dirty="0"/>
              <a:t>Heading 2</a:t>
            </a:r>
            <a:endParaRPr lang="en-US" sz="1400" dirty="0"/>
          </a:p>
        </p:txBody>
      </p:sp>
      <p:sp>
        <p:nvSpPr>
          <p:cNvPr id="58" name="Text Box 20"/>
          <p:cNvSpPr txBox="1">
            <a:spLocks noChangeArrowheads="1"/>
          </p:cNvSpPr>
          <p:nvPr/>
        </p:nvSpPr>
        <p:spPr bwMode="auto">
          <a:xfrm>
            <a:off x="6365041" y="4605008"/>
            <a:ext cx="1050925" cy="307777"/>
          </a:xfrm>
          <a:prstGeom prst="rect">
            <a:avLst/>
          </a:prstGeom>
          <a:solidFill>
            <a:srgbClr val="99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400" dirty="0"/>
              <a:t>Heading 3</a:t>
            </a:r>
            <a:endParaRPr lang="en-US" sz="1400" dirty="0"/>
          </a:p>
        </p:txBody>
      </p:sp>
      <p:grpSp>
        <p:nvGrpSpPr>
          <p:cNvPr id="60" name="Group 59"/>
          <p:cNvGrpSpPr/>
          <p:nvPr/>
        </p:nvGrpSpPr>
        <p:grpSpPr>
          <a:xfrm>
            <a:off x="8434710" y="3525023"/>
            <a:ext cx="1965271" cy="847831"/>
            <a:chOff x="3593024" y="4275212"/>
            <a:chExt cx="1965271" cy="847831"/>
          </a:xfrm>
        </p:grpSpPr>
        <p:grpSp>
          <p:nvGrpSpPr>
            <p:cNvPr id="61" name="Group 31"/>
            <p:cNvGrpSpPr>
              <a:grpSpLocks/>
            </p:cNvGrpSpPr>
            <p:nvPr/>
          </p:nvGrpSpPr>
          <p:grpSpPr bwMode="auto">
            <a:xfrm>
              <a:off x="3923928" y="4275212"/>
              <a:ext cx="1190001" cy="381000"/>
              <a:chOff x="2256" y="2352"/>
              <a:chExt cx="1104" cy="240"/>
            </a:xfrm>
          </p:grpSpPr>
          <p:sp>
            <p:nvSpPr>
              <p:cNvPr id="66" name="Line 32"/>
              <p:cNvSpPr>
                <a:spLocks noChangeShapeType="1"/>
              </p:cNvSpPr>
              <p:nvPr/>
            </p:nvSpPr>
            <p:spPr bwMode="auto">
              <a:xfrm>
                <a:off x="2256" y="249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" name="Line 33"/>
              <p:cNvSpPr>
                <a:spLocks noChangeShapeType="1"/>
              </p:cNvSpPr>
              <p:nvPr/>
            </p:nvSpPr>
            <p:spPr bwMode="auto">
              <a:xfrm>
                <a:off x="2256" y="2496"/>
                <a:ext cx="1104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" name="Line 34"/>
              <p:cNvSpPr>
                <a:spLocks noChangeShapeType="1"/>
              </p:cNvSpPr>
              <p:nvPr/>
            </p:nvSpPr>
            <p:spPr bwMode="auto">
              <a:xfrm>
                <a:off x="3360" y="249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Line 35"/>
              <p:cNvSpPr>
                <a:spLocks noChangeShapeType="1"/>
              </p:cNvSpPr>
              <p:nvPr/>
            </p:nvSpPr>
            <p:spPr bwMode="auto">
              <a:xfrm flipH="1">
                <a:off x="2832" y="235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2" name="Text Box 41"/>
            <p:cNvSpPr txBox="1">
              <a:spLocks noChangeArrowheads="1"/>
            </p:cNvSpPr>
            <p:nvPr/>
          </p:nvSpPr>
          <p:spPr bwMode="auto">
            <a:xfrm>
              <a:off x="3593024" y="4661378"/>
              <a:ext cx="609600" cy="307777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GB" sz="1400" dirty="0"/>
                <a:t>td</a:t>
              </a:r>
              <a:endParaRPr lang="en-US" sz="1400" dirty="0"/>
            </a:p>
          </p:txBody>
        </p:sp>
        <p:sp>
          <p:nvSpPr>
            <p:cNvPr id="63" name="Text Box 41"/>
            <p:cNvSpPr txBox="1">
              <a:spLocks noChangeArrowheads="1"/>
            </p:cNvSpPr>
            <p:nvPr/>
          </p:nvSpPr>
          <p:spPr bwMode="auto">
            <a:xfrm>
              <a:off x="4276187" y="4815266"/>
              <a:ext cx="609600" cy="307777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GB" sz="1400" dirty="0"/>
                <a:t>td</a:t>
              </a:r>
              <a:endParaRPr lang="en-US" sz="1400" dirty="0"/>
            </a:p>
          </p:txBody>
        </p:sp>
        <p:sp>
          <p:nvSpPr>
            <p:cNvPr id="64" name="Text Box 41"/>
            <p:cNvSpPr txBox="1">
              <a:spLocks noChangeArrowheads="1"/>
            </p:cNvSpPr>
            <p:nvPr/>
          </p:nvSpPr>
          <p:spPr bwMode="auto">
            <a:xfrm>
              <a:off x="4948695" y="4659889"/>
              <a:ext cx="609600" cy="307777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GB" sz="1400" dirty="0"/>
                <a:t>td</a:t>
              </a:r>
              <a:endParaRPr lang="en-US" sz="1400" dirty="0"/>
            </a:p>
          </p:txBody>
        </p:sp>
        <p:cxnSp>
          <p:nvCxnSpPr>
            <p:cNvPr id="65" name="Straight Connector 64"/>
            <p:cNvCxnSpPr>
              <a:stCxn id="69" idx="1"/>
              <a:endCxn id="63" idx="0"/>
            </p:cNvCxnSpPr>
            <p:nvPr/>
          </p:nvCxnSpPr>
          <p:spPr>
            <a:xfrm>
              <a:off x="4544797" y="4503812"/>
              <a:ext cx="36190" cy="3114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Text Box 41"/>
          <p:cNvSpPr txBox="1">
            <a:spLocks noChangeArrowheads="1"/>
          </p:cNvSpPr>
          <p:nvPr/>
        </p:nvSpPr>
        <p:spPr bwMode="auto">
          <a:xfrm>
            <a:off x="7550283" y="5030106"/>
            <a:ext cx="609600" cy="307777"/>
          </a:xfrm>
          <a:prstGeom prst="rect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1400" dirty="0"/>
              <a:t>td</a:t>
            </a:r>
            <a:endParaRPr lang="en-US" sz="1400" dirty="0"/>
          </a:p>
        </p:txBody>
      </p:sp>
      <p:cxnSp>
        <p:nvCxnSpPr>
          <p:cNvPr id="13" name="Straight Connector 12"/>
          <p:cNvCxnSpPr>
            <a:stCxn id="46" idx="2"/>
            <a:endCxn id="57" idx="0"/>
          </p:cNvCxnSpPr>
          <p:nvPr/>
        </p:nvCxnSpPr>
        <p:spPr>
          <a:xfrm>
            <a:off x="5997332" y="4205469"/>
            <a:ext cx="89706" cy="12978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47" idx="2"/>
          </p:cNvCxnSpPr>
          <p:nvPr/>
        </p:nvCxnSpPr>
        <p:spPr>
          <a:xfrm>
            <a:off x="6669840" y="4050093"/>
            <a:ext cx="0" cy="5549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44" idx="2"/>
            <a:endCxn id="72" idx="0"/>
          </p:cNvCxnSpPr>
          <p:nvPr/>
        </p:nvCxnSpPr>
        <p:spPr>
          <a:xfrm flipH="1">
            <a:off x="7855083" y="3506689"/>
            <a:ext cx="38746" cy="15234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 Box 20"/>
          <p:cNvSpPr txBox="1">
            <a:spLocks noChangeArrowheads="1"/>
          </p:cNvSpPr>
          <p:nvPr/>
        </p:nvSpPr>
        <p:spPr bwMode="auto">
          <a:xfrm>
            <a:off x="7329621" y="5762326"/>
            <a:ext cx="1050925" cy="307777"/>
          </a:xfrm>
          <a:prstGeom prst="rect">
            <a:avLst/>
          </a:prstGeom>
          <a:solidFill>
            <a:srgbClr val="99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400" dirty="0"/>
              <a:t>Footer</a:t>
            </a:r>
            <a:endParaRPr lang="en-US" sz="1400" dirty="0"/>
          </a:p>
        </p:txBody>
      </p:sp>
      <p:cxnSp>
        <p:nvCxnSpPr>
          <p:cNvPr id="24" name="Straight Connector 23"/>
          <p:cNvCxnSpPr>
            <a:stCxn id="72" idx="2"/>
            <a:endCxn id="91" idx="0"/>
          </p:cNvCxnSpPr>
          <p:nvPr/>
        </p:nvCxnSpPr>
        <p:spPr>
          <a:xfrm>
            <a:off x="7855083" y="5337883"/>
            <a:ext cx="0" cy="4244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endCxn id="12303" idx="0"/>
          </p:cNvCxnSpPr>
          <p:nvPr/>
        </p:nvCxnSpPr>
        <p:spPr>
          <a:xfrm>
            <a:off x="5314169" y="4050093"/>
            <a:ext cx="1" cy="3050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9249851" y="4355102"/>
            <a:ext cx="345643" cy="649091"/>
            <a:chOff x="7042687" y="4218965"/>
            <a:chExt cx="345643" cy="649091"/>
          </a:xfrm>
        </p:grpSpPr>
        <p:sp>
          <p:nvSpPr>
            <p:cNvPr id="96" name="Text Box 20"/>
            <p:cNvSpPr txBox="1">
              <a:spLocks noChangeArrowheads="1"/>
            </p:cNvSpPr>
            <p:nvPr/>
          </p:nvSpPr>
          <p:spPr bwMode="auto">
            <a:xfrm>
              <a:off x="7042687" y="4560279"/>
              <a:ext cx="345643" cy="307777"/>
            </a:xfrm>
            <a:prstGeom prst="rect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400" dirty="0"/>
                <a:t> 2</a:t>
              </a:r>
              <a:endParaRPr lang="en-US" sz="1400" dirty="0"/>
            </a:p>
          </p:txBody>
        </p:sp>
        <p:cxnSp>
          <p:nvCxnSpPr>
            <p:cNvPr id="28" name="Straight Connector 27"/>
            <p:cNvCxnSpPr>
              <a:stCxn id="62" idx="2"/>
              <a:endCxn id="96" idx="0"/>
            </p:cNvCxnSpPr>
            <p:nvPr/>
          </p:nvCxnSpPr>
          <p:spPr>
            <a:xfrm>
              <a:off x="7215509" y="4218965"/>
              <a:ext cx="0" cy="3413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Group 99"/>
          <p:cNvGrpSpPr/>
          <p:nvPr/>
        </p:nvGrpSpPr>
        <p:grpSpPr>
          <a:xfrm>
            <a:off x="8589074" y="4228868"/>
            <a:ext cx="345643" cy="649091"/>
            <a:chOff x="7042687" y="4218965"/>
            <a:chExt cx="345643" cy="649091"/>
          </a:xfrm>
        </p:grpSpPr>
        <p:sp>
          <p:nvSpPr>
            <p:cNvPr id="101" name="Text Box 20"/>
            <p:cNvSpPr txBox="1">
              <a:spLocks noChangeArrowheads="1"/>
            </p:cNvSpPr>
            <p:nvPr/>
          </p:nvSpPr>
          <p:spPr bwMode="auto">
            <a:xfrm>
              <a:off x="7042687" y="4560279"/>
              <a:ext cx="345643" cy="307777"/>
            </a:xfrm>
            <a:prstGeom prst="rect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400" dirty="0"/>
                <a:t> 1</a:t>
              </a:r>
              <a:endParaRPr lang="en-US" sz="1400" dirty="0"/>
            </a:p>
          </p:txBody>
        </p:sp>
        <p:cxnSp>
          <p:nvCxnSpPr>
            <p:cNvPr id="102" name="Straight Connector 101"/>
            <p:cNvCxnSpPr>
              <a:endCxn id="101" idx="0"/>
            </p:cNvCxnSpPr>
            <p:nvPr/>
          </p:nvCxnSpPr>
          <p:spPr>
            <a:xfrm>
              <a:off x="7215509" y="4218965"/>
              <a:ext cx="0" cy="3413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Group 102"/>
          <p:cNvGrpSpPr/>
          <p:nvPr/>
        </p:nvGrpSpPr>
        <p:grpSpPr>
          <a:xfrm>
            <a:off x="9922359" y="4199220"/>
            <a:ext cx="345643" cy="649091"/>
            <a:chOff x="7042687" y="4218965"/>
            <a:chExt cx="345643" cy="649091"/>
          </a:xfrm>
        </p:grpSpPr>
        <p:sp>
          <p:nvSpPr>
            <p:cNvPr id="104" name="Text Box 20"/>
            <p:cNvSpPr txBox="1">
              <a:spLocks noChangeArrowheads="1"/>
            </p:cNvSpPr>
            <p:nvPr/>
          </p:nvSpPr>
          <p:spPr bwMode="auto">
            <a:xfrm>
              <a:off x="7042687" y="4560279"/>
              <a:ext cx="345643" cy="307777"/>
            </a:xfrm>
            <a:prstGeom prst="rect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400" dirty="0"/>
                <a:t> 3</a:t>
              </a:r>
              <a:endParaRPr lang="en-US" sz="1400" dirty="0"/>
            </a:p>
          </p:txBody>
        </p:sp>
        <p:cxnSp>
          <p:nvCxnSpPr>
            <p:cNvPr id="105" name="Straight Connector 104"/>
            <p:cNvCxnSpPr>
              <a:endCxn id="104" idx="0"/>
            </p:cNvCxnSpPr>
            <p:nvPr/>
          </p:nvCxnSpPr>
          <p:spPr>
            <a:xfrm>
              <a:off x="7215509" y="4218965"/>
              <a:ext cx="0" cy="3413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05923115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DOM – Select an element/node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 sz="2800" dirty="0" err="1"/>
              <a:t>var</a:t>
            </a:r>
            <a:r>
              <a:rPr lang="en-SG" sz="2800" dirty="0"/>
              <a:t> special =</a:t>
            </a:r>
            <a:r>
              <a:rPr lang="en-SG" sz="2800" dirty="0" err="1"/>
              <a:t>document.getElementById</a:t>
            </a:r>
            <a:r>
              <a:rPr lang="en-SG" sz="2800" dirty="0"/>
              <a:t>("special");</a:t>
            </a:r>
          </a:p>
          <a:p>
            <a:endParaRPr lang="en-SG" dirty="0"/>
          </a:p>
          <a:p>
            <a:pPr marL="0" indent="0">
              <a:buNone/>
            </a:pPr>
            <a:r>
              <a:rPr lang="en-SG" dirty="0"/>
              <a:t> or using CSS selector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sz="2800" dirty="0" err="1"/>
              <a:t>var</a:t>
            </a:r>
            <a:r>
              <a:rPr lang="en-SG" sz="2800" dirty="0"/>
              <a:t> special=</a:t>
            </a:r>
            <a:r>
              <a:rPr lang="en-SG" sz="2800" dirty="0" err="1"/>
              <a:t>document.querySelector</a:t>
            </a:r>
            <a:r>
              <a:rPr lang="en-SG" sz="2800" dirty="0"/>
              <a:t>(“#special");</a:t>
            </a:r>
          </a:p>
        </p:txBody>
      </p:sp>
    </p:spTree>
    <p:extLst>
      <p:ext uri="{BB962C8B-B14F-4D97-AF65-F5344CB8AC3E}">
        <p14:creationId xmlns:p14="http://schemas.microsoft.com/office/powerpoint/2010/main" val="200120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dirty="0"/>
              <a:t>DOM – Select a group of elements/nodes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086823"/>
            <a:ext cx="8640960" cy="417646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SG" sz="2800" dirty="0"/>
              <a:t>var links =</a:t>
            </a:r>
            <a:r>
              <a:rPr lang="en-SG" sz="2800" dirty="0" err="1"/>
              <a:t>document.getElementsByTag</a:t>
            </a:r>
            <a:r>
              <a:rPr lang="en-SG" sz="2800" dirty="0" err="1">
                <a:solidFill>
                  <a:srgbClr val="FF0000"/>
                </a:solidFill>
              </a:rPr>
              <a:t>Name</a:t>
            </a:r>
            <a:r>
              <a:rPr lang="en-SG" sz="2800" dirty="0"/>
              <a:t>("a");</a:t>
            </a:r>
          </a:p>
          <a:p>
            <a:pPr marL="457200" lvl="1" indent="0">
              <a:buNone/>
            </a:pPr>
            <a:r>
              <a:rPr lang="en-SG" sz="2400" i="1" dirty="0"/>
              <a:t>a[0] is the first link in the group</a:t>
            </a:r>
          </a:p>
          <a:p>
            <a:pPr marL="0" indent="0">
              <a:buNone/>
            </a:pPr>
            <a:r>
              <a:rPr lang="en-SG" sz="2800" dirty="0" err="1"/>
              <a:t>var</a:t>
            </a:r>
            <a:r>
              <a:rPr lang="en-SG" sz="2800" dirty="0"/>
              <a:t> </a:t>
            </a:r>
            <a:r>
              <a:rPr lang="en-SG" sz="2800" dirty="0" err="1"/>
              <a:t>sLinks</a:t>
            </a:r>
            <a:r>
              <a:rPr lang="en-SG" sz="2800" dirty="0"/>
              <a:t> =</a:t>
            </a:r>
            <a:r>
              <a:rPr lang="en-SG" sz="2800" dirty="0" err="1"/>
              <a:t>document.getElementsByClassName</a:t>
            </a:r>
            <a:r>
              <a:rPr lang="en-SG" sz="2800" dirty="0"/>
              <a:t>(“</a:t>
            </a:r>
            <a:r>
              <a:rPr lang="en-SG" sz="2800" dirty="0" err="1"/>
              <a:t>sLinks</a:t>
            </a:r>
            <a:r>
              <a:rPr lang="en-SG" sz="2800" dirty="0"/>
              <a:t>");</a:t>
            </a:r>
          </a:p>
          <a:p>
            <a:pPr marL="457200" lvl="1" indent="0">
              <a:buNone/>
            </a:pPr>
            <a:r>
              <a:rPr lang="en-SG" sz="2400" i="1" dirty="0"/>
              <a:t>slinks[0] is the second link in the group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/>
              <a:t>or using CSS selector</a:t>
            </a:r>
          </a:p>
          <a:p>
            <a:pPr marL="0" indent="0">
              <a:buNone/>
            </a:pPr>
            <a:r>
              <a:rPr lang="en-SG" sz="2800" dirty="0" err="1"/>
              <a:t>var</a:t>
            </a:r>
            <a:r>
              <a:rPr lang="en-SG" sz="2800" dirty="0"/>
              <a:t> </a:t>
            </a:r>
            <a:r>
              <a:rPr lang="en-SG" sz="2800" dirty="0" err="1"/>
              <a:t>allPhotos</a:t>
            </a:r>
            <a:r>
              <a:rPr lang="en-SG" sz="2800" dirty="0"/>
              <a:t>=</a:t>
            </a:r>
            <a:r>
              <a:rPr lang="en-SG" sz="2800" dirty="0" err="1"/>
              <a:t>document.querySelectorAll</a:t>
            </a:r>
            <a:r>
              <a:rPr lang="en-SG" sz="2800" dirty="0"/>
              <a:t>(".</a:t>
            </a:r>
            <a:r>
              <a:rPr lang="en-SG" sz="2800" dirty="0" err="1"/>
              <a:t>myPhotos</a:t>
            </a:r>
            <a:r>
              <a:rPr lang="en-SG" sz="2800" dirty="0"/>
              <a:t>");</a:t>
            </a:r>
          </a:p>
          <a:p>
            <a:pPr marL="457200" lvl="1" indent="0">
              <a:buNone/>
            </a:pPr>
            <a:r>
              <a:rPr lang="en-SG" sz="2400" i="1" dirty="0" err="1"/>
              <a:t>allPhotos</a:t>
            </a:r>
            <a:r>
              <a:rPr lang="en-SG" sz="2400" i="1" dirty="0"/>
              <a:t>[0] is the first photo in the group</a:t>
            </a:r>
          </a:p>
          <a:p>
            <a:pPr marL="0" indent="0">
              <a:buNone/>
            </a:pPr>
            <a:r>
              <a:rPr lang="en-SG" sz="2800" dirty="0"/>
              <a:t>If use </a:t>
            </a:r>
            <a:r>
              <a:rPr lang="en-SG" sz="2800" dirty="0" err="1"/>
              <a:t>document.querySelector</a:t>
            </a:r>
            <a:r>
              <a:rPr lang="en-SG" sz="2800" dirty="0"/>
              <a:t>(“.</a:t>
            </a:r>
            <a:r>
              <a:rPr lang="en-SG" sz="2800" dirty="0" err="1"/>
              <a:t>myPhotos</a:t>
            </a:r>
            <a:r>
              <a:rPr lang="en-SG" sz="2800" dirty="0"/>
              <a:t>”) will only get the first element of </a:t>
            </a:r>
            <a:r>
              <a:rPr lang="en-SG" sz="2800" dirty="0" err="1"/>
              <a:t>myPhotos</a:t>
            </a:r>
            <a:r>
              <a:rPr lang="en-SG" sz="2800" dirty="0"/>
              <a:t> class.</a:t>
            </a:r>
          </a:p>
        </p:txBody>
      </p:sp>
    </p:spTree>
    <p:extLst>
      <p:ext uri="{BB962C8B-B14F-4D97-AF65-F5344CB8AC3E}">
        <p14:creationId xmlns:p14="http://schemas.microsoft.com/office/powerpoint/2010/main" val="3681772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C8EA27FBD4C284986B3106C7698E2C5" ma:contentTypeVersion="3" ma:contentTypeDescription="Create a new document." ma:contentTypeScope="" ma:versionID="24799c556f80520c691bcd18255cec23">
  <xsd:schema xmlns:xsd="http://www.w3.org/2001/XMLSchema" xmlns:xs="http://www.w3.org/2001/XMLSchema" xmlns:p="http://schemas.microsoft.com/office/2006/metadata/properties" xmlns:ns1="http://schemas.microsoft.com/sharepoint/v3" xmlns:ns2="bcaf11b6-d7d7-4cf4-aa30-f11e767a1514" xmlns:ns3="b88c6a22-f980-423d-98c5-4bae664910af" targetNamespace="http://schemas.microsoft.com/office/2006/metadata/properties" ma:root="true" ma:fieldsID="acf44474ec9829b4298ed2cc7bc2fa8e" ns1:_="" ns2:_="" ns3:_="">
    <xsd:import namespace="http://schemas.microsoft.com/sharepoint/v3"/>
    <xsd:import namespace="bcaf11b6-d7d7-4cf4-aa30-f11e767a1514"/>
    <xsd:import namespace="b88c6a22-f980-423d-98c5-4bae664910af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SharedWithUsers" minOccurs="0"/>
                <xsd:element ref="ns3:Owne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hidden="true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af11b6-d7d7-4cf4-aa30-f11e767a151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8c6a22-f980-423d-98c5-4bae664910af" elementFormDefault="qualified">
    <xsd:import namespace="http://schemas.microsoft.com/office/2006/documentManagement/types"/>
    <xsd:import namespace="http://schemas.microsoft.com/office/infopath/2007/PartnerControls"/>
    <xsd:element name="Owner" ma:index="11" nillable="true" ma:displayName="Owner" ma:internalName="Owner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Owner xmlns="b88c6a22-f980-423d-98c5-4bae664910af" xsi:nil="true"/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F19B3D37-6F0F-41A4-9172-949E76AF76B3}"/>
</file>

<file path=customXml/itemProps2.xml><?xml version="1.0" encoding="utf-8"?>
<ds:datastoreItem xmlns:ds="http://schemas.openxmlformats.org/officeDocument/2006/customXml" ds:itemID="{833FC290-A59F-4C7E-8818-61E23EC2B066}"/>
</file>

<file path=customXml/itemProps3.xml><?xml version="1.0" encoding="utf-8"?>
<ds:datastoreItem xmlns:ds="http://schemas.openxmlformats.org/officeDocument/2006/customXml" ds:itemID="{5A335738-268D-4A5B-8C65-61FD3298054D}"/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4158</TotalTime>
  <Words>1946</Words>
  <Application>Microsoft Office PowerPoint</Application>
  <PresentationFormat>Widescreen</PresentationFormat>
  <Paragraphs>364</Paragraphs>
  <Slides>36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5" baseType="lpstr">
      <vt:lpstr>Arial</vt:lpstr>
      <vt:lpstr>Arial Narrow</vt:lpstr>
      <vt:lpstr>Calibri</vt:lpstr>
      <vt:lpstr>Courier New</vt:lpstr>
      <vt:lpstr>Tw Cen MT</vt:lpstr>
      <vt:lpstr>Tw Cen MT Condensed</vt:lpstr>
      <vt:lpstr>Tw Cen MT Condensed Extra Bold</vt:lpstr>
      <vt:lpstr>Wingdings 3</vt:lpstr>
      <vt:lpstr>Integral</vt:lpstr>
      <vt:lpstr>PowerPoint Presentation</vt:lpstr>
      <vt:lpstr>Learning Objectives</vt:lpstr>
      <vt:lpstr>Document Object Model</vt:lpstr>
      <vt:lpstr>Document Object Model</vt:lpstr>
      <vt:lpstr>Document Object Model</vt:lpstr>
      <vt:lpstr>Document Object Model</vt:lpstr>
      <vt:lpstr>Document Object Model</vt:lpstr>
      <vt:lpstr>DOM – Select an element/node</vt:lpstr>
      <vt:lpstr>DOM – Select a group of elements/nodes</vt:lpstr>
      <vt:lpstr>Dynamically Change Text Content of Element</vt:lpstr>
      <vt:lpstr>Dynamically Change HTML Content of Element</vt:lpstr>
      <vt:lpstr>Dynamically value of input Element</vt:lpstr>
      <vt:lpstr>Dynamically Change attribute of element</vt:lpstr>
      <vt:lpstr>Dynamically Change class name</vt:lpstr>
      <vt:lpstr>Dynamically Change Style of Elements</vt:lpstr>
      <vt:lpstr>Setting CSS style in JavaScript</vt:lpstr>
      <vt:lpstr>Dynamically Adding new Elements</vt:lpstr>
      <vt:lpstr>PowerPoint Presentation</vt:lpstr>
      <vt:lpstr>Create TextNode vs setting innerText</vt:lpstr>
      <vt:lpstr>Dynamically remove Elements</vt:lpstr>
      <vt:lpstr>Events</vt:lpstr>
      <vt:lpstr>Events (Cont.)</vt:lpstr>
      <vt:lpstr>Ways to handle events</vt:lpstr>
      <vt:lpstr>Handling an event – add inline handler</vt:lpstr>
      <vt:lpstr>Handling an event – register listener</vt:lpstr>
      <vt:lpstr>JavaScript Timing Events</vt:lpstr>
      <vt:lpstr>Example: Usage of setInterval</vt:lpstr>
      <vt:lpstr>Example: Usage of setTimeout</vt:lpstr>
      <vt:lpstr>To set timer after document loaded</vt:lpstr>
      <vt:lpstr>Browser Objects</vt:lpstr>
      <vt:lpstr>Browser Object Model (an Example)</vt:lpstr>
      <vt:lpstr>BOM Object - window</vt:lpstr>
      <vt:lpstr>BOM Object - location</vt:lpstr>
      <vt:lpstr>BOM Object - navigator</vt:lpstr>
      <vt:lpstr>Browser Compatibility Issues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Page Construction V</dc:title>
  <dc:creator>taysf</dc:creator>
  <cp:lastModifiedBy>TEO BEE WAH</cp:lastModifiedBy>
  <cp:revision>166</cp:revision>
  <dcterms:created xsi:type="dcterms:W3CDTF">2012-04-19T13:01:33Z</dcterms:created>
  <dcterms:modified xsi:type="dcterms:W3CDTF">2020-07-10T03:53:57Z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0x010100BC8EA27FBD4C284986B3106C7698E2C5</vt:lpwstr>
  </property>
</Properties>
</file>