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58" r:id="rId6"/>
    <p:sldId id="259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4530" autoAdjust="0"/>
  </p:normalViewPr>
  <p:slideViewPr>
    <p:cSldViewPr snapToGrid="0">
      <p:cViewPr varScale="1">
        <p:scale>
          <a:sx n="105" d="100"/>
          <a:sy n="105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E15E3-58E5-4FE6-B07C-9792EB1DCDE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53CCA-B1A3-426F-A43A-1BFEB9822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53CCA-B1A3-426F-A43A-1BFEB98228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1653-59D0-4991-807A-7813BBDCB790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226B-10F2-4E1A-BF49-76AFB99B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77645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b="1" dirty="0" smtClean="0"/>
              <a:t>The RODD:</a:t>
            </a:r>
            <a:br>
              <a:rPr lang="en" sz="3600" b="1" dirty="0" smtClean="0"/>
            </a:br>
            <a:r>
              <a:rPr lang="en" sz="3600" b="1" dirty="0"/>
              <a:t>A Low Cost Culture Tube Spectrophotometer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3650"/>
            <a:ext cx="3932237" cy="2635337"/>
          </a:xfrm>
        </p:spPr>
        <p:txBody>
          <a:bodyPr>
            <a:normAutofit/>
          </a:bodyPr>
          <a:lstStyle/>
          <a:p>
            <a:r>
              <a:rPr lang="en" sz="2400" dirty="0" smtClean="0"/>
              <a:t>Brian Landry, Felix Ekness</a:t>
            </a:r>
          </a:p>
          <a:p>
            <a:endParaRPr lang="en-US" sz="2400" dirty="0"/>
          </a:p>
        </p:txBody>
      </p:sp>
      <p:pic>
        <p:nvPicPr>
          <p:cNvPr id="5" name="Shape 55"/>
          <p:cNvPicPr preferRelativeResize="0"/>
          <p:nvPr/>
        </p:nvPicPr>
        <p:blipFill rotWithShape="1">
          <a:blip r:embed="rId3">
            <a:alphaModFix/>
          </a:blip>
          <a:srcRect b="12299"/>
          <a:stretch/>
        </p:blipFill>
        <p:spPr>
          <a:xfrm>
            <a:off x="6051666" y="457200"/>
            <a:ext cx="5111277" cy="597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0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Challenge: Laser deflection</a:t>
            </a:r>
            <a:endParaRPr lang="en-US" dirty="0"/>
          </a:p>
        </p:txBody>
      </p:sp>
      <p:pic>
        <p:nvPicPr>
          <p:cNvPr id="4098" name="Picture 2" descr="https://lh4.googleusercontent.com/pyCs4q39N9HfMGytMlr4YyytaMbRzvDQl44sVFxE3xn-V7Cm-Z6tWD5JAhMhCP18QhvyZdN4tNaCu37B6EFZLrDDg6ZZ4kBheR3YhNjFXVYM02k-UoHLsC6Tci6xYBrJIFB5zFY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57" y="1443950"/>
            <a:ext cx="9408885" cy="516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6469" cy="1325563"/>
          </a:xfrm>
        </p:spPr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1860091"/>
              </p:ext>
            </p:extLst>
          </p:nvPr>
        </p:nvGraphicFramePr>
        <p:xfrm>
          <a:off x="5842819" y="365125"/>
          <a:ext cx="6064044" cy="6035258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021348">
                  <a:extLst>
                    <a:ext uri="{9D8B030D-6E8A-4147-A177-3AD203B41FA5}">
                      <a16:colId xmlns="" xmlns:a16="http://schemas.microsoft.com/office/drawing/2014/main" val="960631716"/>
                    </a:ext>
                  </a:extLst>
                </a:gridCol>
                <a:gridCol w="2021348">
                  <a:extLst>
                    <a:ext uri="{9D8B030D-6E8A-4147-A177-3AD203B41FA5}">
                      <a16:colId xmlns="" xmlns:a16="http://schemas.microsoft.com/office/drawing/2014/main" val="1065271832"/>
                    </a:ext>
                  </a:extLst>
                </a:gridCol>
                <a:gridCol w="2021348">
                  <a:extLst>
                    <a:ext uri="{9D8B030D-6E8A-4147-A177-3AD203B41FA5}">
                      <a16:colId xmlns="" xmlns:a16="http://schemas.microsoft.com/office/drawing/2014/main" val="2724165250"/>
                    </a:ext>
                  </a:extLst>
                </a:gridCol>
              </a:tblGrid>
              <a:tr h="2061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Property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Specification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Achieved Value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513834628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Measurement Range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0.05-0.5 OD600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0.05-1.0</a:t>
                      </a:r>
                      <a:r>
                        <a:rPr lang="en-US" sz="1600" baseline="0" dirty="0" smtClean="0">
                          <a:effectLst/>
                        </a:rPr>
                        <a:t> OD600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631911693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&lt;0.02 OD600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+/-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0.01 OD600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327768530"/>
                  </a:ext>
                </a:extLst>
              </a:tr>
              <a:tr h="7608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Portability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Can be located next to an incubator but can still use a wall </a:t>
                      </a:r>
                      <a:r>
                        <a:rPr lang="en-US" sz="1600" u="none" strike="noStrike" dirty="0" smtClean="0">
                          <a:effectLst/>
                        </a:rPr>
                        <a:t>outlet </a:t>
                      </a:r>
                      <a:r>
                        <a:rPr lang="en-US" sz="1600" u="none" strike="noStrike" dirty="0">
                          <a:effectLst/>
                        </a:rPr>
                        <a:t>for power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Achieved specification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1122636357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Measurement rate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&gt; 10 Samples/minute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30 samples/minute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07814067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Visual Readout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Contains at least 2 significant figures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Contains 3 significant figures and a sign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04966112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Durability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Capable of being roughly handled and occasionally dropped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Survived testing and simulated dropping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627948747"/>
                  </a:ext>
                </a:extLst>
              </a:tr>
              <a:tr h="8995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Ease of use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Requires minimal interaction and promotes quick use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 single button press  activates the machine which then has continual readout to the user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38885585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Cost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&lt;$50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= $46.31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1667701466"/>
                  </a:ext>
                </a:extLst>
              </a:tr>
            </a:tbl>
          </a:graphicData>
        </a:graphic>
      </p:graphicFrame>
      <p:pic>
        <p:nvPicPr>
          <p:cNvPr id="3074" name="Picture 2" descr="https://lh6.googleusercontent.com/dU7FP-kr9xAsKKsApcJA4EE0gYt-xCvK10QmUn9FIH6xpK_sTyyF4Kg3rC3lV02FDQBohIKUBvAR9rI9glpGsmhQx-ylCbE3oDZx9OLhbg_Z6_Xkm06KZJwsoU0x1f7XyYd_332Q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" y="1825624"/>
            <a:ext cx="4641501" cy="464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2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Report, code, 3D models and parts are available via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Well annotated code and structured code</a:t>
            </a:r>
          </a:p>
          <a:p>
            <a:r>
              <a:rPr lang="en-US" dirty="0" smtClean="0"/>
              <a:t>Began trial usage in lab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Fully enclosed Arduino</a:t>
            </a:r>
          </a:p>
          <a:p>
            <a:pPr lvl="1"/>
            <a:r>
              <a:rPr lang="en-US" dirty="0" smtClean="0"/>
              <a:t>Raspberry pi connected cloud storage of OD600 measurements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29172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http://academic.pgcc.edu/~kroberts/Lecture/Chapter%206/06-20_MicrobialGrowth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8" y="264322"/>
            <a:ext cx="5181600" cy="32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4628" cy="1325563"/>
          </a:xfrm>
        </p:spPr>
        <p:txBody>
          <a:bodyPr/>
          <a:lstStyle/>
          <a:p>
            <a:r>
              <a:rPr lang="en-US" dirty="0" smtClean="0"/>
              <a:t>Counting Bacteria in a Culture Tube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72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 descr="https://lh3.googleusercontent.com/-vtTHTAYBW4c/Vl-7gjbuk3I/AAAAAAAAD-I/0S7obmvVQmE/w706-h941-no/2015-12-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1" b="18584"/>
          <a:stretch/>
        </p:blipFill>
        <p:spPr bwMode="auto">
          <a:xfrm>
            <a:off x="1460726" y="3532072"/>
            <a:ext cx="3892097" cy="31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3.googleusercontent.com/-1v_3PqiOQYM/Vl-7qgy6Z3I/AAAAAAAAD-4/U1LJ3_8wjfo/w706-h941-no/2015-12-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42966" b="18795"/>
          <a:stretch/>
        </p:blipFill>
        <p:spPr bwMode="auto">
          <a:xfrm>
            <a:off x="5975349" y="3512457"/>
            <a:ext cx="5378451" cy="3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064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monitor density of bacteria in standard culture tube</a:t>
            </a:r>
          </a:p>
          <a:p>
            <a:pPr lvl="1"/>
            <a:r>
              <a:rPr lang="en-US" dirty="0" smtClean="0"/>
              <a:t>Volume required to use spectrophotometer is too much</a:t>
            </a:r>
          </a:p>
          <a:p>
            <a:pPr lvl="1"/>
            <a:r>
              <a:rPr lang="en-US" dirty="0" smtClean="0"/>
              <a:t>Tube doesn’t work with spectrophotometer</a:t>
            </a:r>
          </a:p>
        </p:txBody>
      </p:sp>
    </p:spTree>
    <p:extLst>
      <p:ext uri="{BB962C8B-B14F-4D97-AF65-F5344CB8AC3E}">
        <p14:creationId xmlns:p14="http://schemas.microsoft.com/office/powerpoint/2010/main" val="13276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://academic.pgcc.edu/~kroberts/Lecture/Chapter%206/06-20_MicrobialGrowth_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8" y="264322"/>
            <a:ext cx="5181600" cy="32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72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064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monitor density of bacteria in standard culture tube</a:t>
            </a:r>
          </a:p>
          <a:p>
            <a:pPr lvl="1"/>
            <a:r>
              <a:rPr lang="en-US" dirty="0" smtClean="0"/>
              <a:t>Volume required to use spectrophotometer is too much</a:t>
            </a:r>
          </a:p>
          <a:p>
            <a:pPr lvl="1"/>
            <a:r>
              <a:rPr lang="en-US" dirty="0" smtClean="0"/>
              <a:t>Tube doesn’t work with spectrophotometer</a:t>
            </a:r>
          </a:p>
        </p:txBody>
      </p:sp>
      <p:pic>
        <p:nvPicPr>
          <p:cNvPr id="2055" name="Picture 7" descr="https://lh3.googleusercontent.com/-vtTHTAYBW4c/Vl-7gjbuk3I/AAAAAAAAD-I/0S7obmvVQmE/w706-h941-no/2015-12-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1" b="18584"/>
          <a:stretch/>
        </p:blipFill>
        <p:spPr bwMode="auto">
          <a:xfrm>
            <a:off x="1460726" y="3532072"/>
            <a:ext cx="3892097" cy="31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3.googleusercontent.com/-wtwDYa-mGzg/Vl-7m6aC48I/AAAAAAAAD-o/eSQt-zIH-BI/w706-h941-no/2015-12-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1" b="18279"/>
          <a:stretch/>
        </p:blipFill>
        <p:spPr bwMode="auto">
          <a:xfrm>
            <a:off x="5975349" y="3523453"/>
            <a:ext cx="5378451" cy="318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/>
          <p:cNvSpPr txBox="1">
            <a:spLocks/>
          </p:cNvSpPr>
          <p:nvPr/>
        </p:nvSpPr>
        <p:spPr>
          <a:xfrm>
            <a:off x="838200" y="365125"/>
            <a:ext cx="546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Counting Bacteria in a Culture 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The RODD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Rapid Optical Density Detector (RODD)</a:t>
            </a:r>
          </a:p>
          <a:p>
            <a:r>
              <a:rPr lang="en-US" dirty="0" smtClean="0"/>
              <a:t>A mini spectrophotometer which will sit next to a lab incubator to monitor many bacterial cultures simultaneously</a:t>
            </a:r>
          </a:p>
          <a:p>
            <a:r>
              <a:rPr lang="en-US" dirty="0" smtClean="0"/>
              <a:t>Should be easy, quick and intuitive to use</a:t>
            </a:r>
          </a:p>
          <a:p>
            <a:r>
              <a:rPr lang="en-US" dirty="0" smtClean="0"/>
              <a:t>Needs to be precise enough to allow us to experiment on bacteria in correct growth range</a:t>
            </a: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02491"/>
              </p:ext>
            </p:extLst>
          </p:nvPr>
        </p:nvGraphicFramePr>
        <p:xfrm>
          <a:off x="7651955" y="1503875"/>
          <a:ext cx="4042696" cy="498679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021348">
                  <a:extLst>
                    <a:ext uri="{9D8B030D-6E8A-4147-A177-3AD203B41FA5}">
                      <a16:colId xmlns="" xmlns:a16="http://schemas.microsoft.com/office/drawing/2014/main" val="960631716"/>
                    </a:ext>
                  </a:extLst>
                </a:gridCol>
                <a:gridCol w="2021348">
                  <a:extLst>
                    <a:ext uri="{9D8B030D-6E8A-4147-A177-3AD203B41FA5}">
                      <a16:colId xmlns="" xmlns:a16="http://schemas.microsoft.com/office/drawing/2014/main" val="1065271832"/>
                    </a:ext>
                  </a:extLst>
                </a:gridCol>
              </a:tblGrid>
              <a:tr h="2061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Property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Specification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513834628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Measurement Range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0.05-0.5 OD600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631911693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&lt;0.02 OD600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327768530"/>
                  </a:ext>
                </a:extLst>
              </a:tr>
              <a:tr h="7608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Portability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Can be located next to an incubator but can still use a wall </a:t>
                      </a:r>
                      <a:r>
                        <a:rPr lang="en-US" sz="1600" u="none" strike="noStrike" dirty="0" smtClean="0">
                          <a:effectLst/>
                        </a:rPr>
                        <a:t>outlet </a:t>
                      </a:r>
                      <a:r>
                        <a:rPr lang="en-US" sz="1600" u="none" strike="noStrike" dirty="0">
                          <a:effectLst/>
                        </a:rPr>
                        <a:t>for power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1122636357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Measurement rate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&gt; 10 Samples/minute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07814067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Visual Readout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Contains at least 2 significant figures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04966112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Durability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Capable of being roughly handled and occasionally dropped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627948747"/>
                  </a:ext>
                </a:extLst>
              </a:tr>
              <a:tr h="8995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Ease of use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Requires minimal interaction and promotes quick use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38885585"/>
                  </a:ext>
                </a:extLst>
              </a:tr>
              <a:tr h="344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Cost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&lt;$50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166770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3110419"/>
            <a:ext cx="10515600" cy="3747581"/>
          </a:xfrm>
          <a:prstGeom prst="rect">
            <a:avLst/>
          </a:prstGeom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518040"/>
              </p:ext>
            </p:extLst>
          </p:nvPr>
        </p:nvGraphicFramePr>
        <p:xfrm>
          <a:off x="2137287" y="509535"/>
          <a:ext cx="8091598" cy="239133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133601">
                  <a:extLst>
                    <a:ext uri="{9D8B030D-6E8A-4147-A177-3AD203B41FA5}">
                      <a16:colId xmlns="" xmlns:a16="http://schemas.microsoft.com/office/drawing/2014/main" val="960631716"/>
                    </a:ext>
                  </a:extLst>
                </a:gridCol>
                <a:gridCol w="5957997">
                  <a:extLst>
                    <a:ext uri="{9D8B030D-6E8A-4147-A177-3AD203B41FA5}">
                      <a16:colId xmlns="" xmlns:a16="http://schemas.microsoft.com/office/drawing/2014/main" val="1065271832"/>
                    </a:ext>
                  </a:extLst>
                </a:gridCol>
              </a:tblGrid>
              <a:tr h="2243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Property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Specification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3513834628"/>
                  </a:ext>
                </a:extLst>
              </a:tr>
              <a:tr h="454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Portability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Can be located next to an incubator but can still use a wall </a:t>
                      </a:r>
                      <a:r>
                        <a:rPr lang="en-US" sz="1600" u="none" strike="noStrike" dirty="0" smtClean="0">
                          <a:effectLst/>
                        </a:rPr>
                        <a:t>outlet </a:t>
                      </a:r>
                      <a:r>
                        <a:rPr lang="en-US" sz="1600" u="none" strike="noStrike" dirty="0">
                          <a:effectLst/>
                        </a:rPr>
                        <a:t>for power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1122636357"/>
                  </a:ext>
                </a:extLst>
              </a:tr>
              <a:tr h="2243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Measurement rate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&gt; 10 Samples/minute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078140677"/>
                  </a:ext>
                </a:extLst>
              </a:tr>
              <a:tr h="3157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Visual Readout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Contains at least 2 significant figures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04966112"/>
                  </a:ext>
                </a:extLst>
              </a:tr>
              <a:tr h="454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Durability</a:t>
                      </a:r>
                      <a:endParaRPr lang="en-US" sz="160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Capable of being roughly handled and occasionally dropped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627948747"/>
                  </a:ext>
                </a:extLst>
              </a:tr>
              <a:tr h="4435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Ease of use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Requires minimal interaction and promotes quick use</a:t>
                      </a:r>
                      <a:endParaRPr lang="en-US" sz="1600" dirty="0">
                        <a:effectLst/>
                      </a:endParaRPr>
                    </a:p>
                  </a:txBody>
                  <a:tcPr marL="33709" marR="33709" marT="33709" marB="33709"/>
                </a:tc>
                <a:extLst>
                  <a:ext uri="{0D108BD9-81ED-4DB2-BD59-A6C34878D82A}">
                    <a16:rowId xmlns="" xmlns:a16="http://schemas.microsoft.com/office/drawing/2014/main" val="23888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68" y="3732845"/>
            <a:ext cx="2425216" cy="242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4927" y="685595"/>
            <a:ext cx="2448873" cy="244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9090" y="3706761"/>
            <a:ext cx="2654710" cy="26547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6484" y="664266"/>
            <a:ext cx="2461752" cy="24702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Photodetector: large linear range to provide high precision and accuracy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4733" y="664266"/>
            <a:ext cx="4923503" cy="247020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4733" y="3706761"/>
            <a:ext cx="4923503" cy="247020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8619" y="3706761"/>
            <a:ext cx="4825181" cy="247020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28619" y="664266"/>
            <a:ext cx="4825181" cy="247020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235" y="723742"/>
            <a:ext cx="2351249" cy="235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528619" y="3707243"/>
            <a:ext cx="2461752" cy="24702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 digit seven segment display capable of displaying three signed digits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6528619" y="687455"/>
            <a:ext cx="2461752" cy="24702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650nm laser for a bright concentrated light source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336484" y="3717425"/>
            <a:ext cx="2461752" cy="24702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Single large button for user input</a:t>
            </a:r>
          </a:p>
        </p:txBody>
      </p:sp>
    </p:spTree>
    <p:extLst>
      <p:ext uri="{BB962C8B-B14F-4D97-AF65-F5344CB8AC3E}">
        <p14:creationId xmlns:p14="http://schemas.microsoft.com/office/powerpoint/2010/main" val="8132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the RODD</a:t>
            </a:r>
            <a:endParaRPr lang="en-US" dirty="0"/>
          </a:p>
        </p:txBody>
      </p:sp>
      <p:pic>
        <p:nvPicPr>
          <p:cNvPr id="1026" name="Picture 2" descr="https://lh6.googleusercontent.com/XmgEiy5Fgf8DPClLvvPwYqrlulxeCM9HcYftbaYDQpyA3EH07pVMSzMUUvqtTEs8hUUhGQWePtmqJwNpbxdlfMxHMkowfvDppO0DEuXMeDri1YZqU0gRLVEqUW9NCKS0r_HdeTV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18" y="1585169"/>
            <a:ext cx="43618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u8KxdZvpuUQ/Vl-4VqDDBYI/AAAAAAAAD9s/hdEVVOwHRhQ/w378-h504-no/2015-12-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4" y="2057002"/>
            <a:ext cx="2555753" cy="3407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-HCiJUsDtJe8/Vl-pvSN2v7I/AAAAAAAAD9c/gP5rks0e7gs/w706-h941-no/2015-12-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7" b="9755"/>
          <a:stretch/>
        </p:blipFill>
        <p:spPr bwMode="auto">
          <a:xfrm>
            <a:off x="3590598" y="2044675"/>
            <a:ext cx="3327439" cy="3411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79184" cy="1325563"/>
          </a:xfrm>
        </p:spPr>
        <p:txBody>
          <a:bodyPr/>
          <a:lstStyle/>
          <a:p>
            <a:r>
              <a:rPr lang="en-US" dirty="0" smtClean="0"/>
              <a:t>Engineering Challenge: A responsive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384" y="365125"/>
            <a:ext cx="4136416" cy="5811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107" y="384789"/>
            <a:ext cx="4228685" cy="5811838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861073" y="1825625"/>
            <a:ext cx="363676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0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79184" cy="1325563"/>
          </a:xfrm>
        </p:spPr>
        <p:txBody>
          <a:bodyPr/>
          <a:lstStyle/>
          <a:p>
            <a:r>
              <a:rPr lang="en-US" dirty="0" smtClean="0"/>
              <a:t>Engineering Challenge: A responsive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61073" y="1825625"/>
            <a:ext cx="363676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84" y="365125"/>
            <a:ext cx="413641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447</Words>
  <Application>Microsoft Macintosh PowerPoint</Application>
  <PresentationFormat>Widescreen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RODD: A Low Cost Culture Tube Spectrophotometer</vt:lpstr>
      <vt:lpstr>Counting Bacteria in a Culture Tube</vt:lpstr>
      <vt:lpstr>PowerPoint Presentation</vt:lpstr>
      <vt:lpstr>Proposed Solution: The RODD</vt:lpstr>
      <vt:lpstr>PowerPoint Presentation</vt:lpstr>
      <vt:lpstr>PowerPoint Presentation</vt:lpstr>
      <vt:lpstr>Construction of the RODD</vt:lpstr>
      <vt:lpstr>Engineering Challenge: A responsive program</vt:lpstr>
      <vt:lpstr>Engineering Challenge: A responsive program</vt:lpstr>
      <vt:lpstr>Engineering Challenge: Laser deflection</vt:lpstr>
      <vt:lpstr>Performance Analysis</vt:lpstr>
      <vt:lpstr>Documentation and Deployment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RODD: A Low Cost Culture Tube Spectrophotometer</dc:title>
  <dc:creator>Brian Landry</dc:creator>
  <cp:lastModifiedBy>felixekn</cp:lastModifiedBy>
  <cp:revision>12</cp:revision>
  <dcterms:created xsi:type="dcterms:W3CDTF">2015-12-03T03:05:52Z</dcterms:created>
  <dcterms:modified xsi:type="dcterms:W3CDTF">2015-12-03T18:49:09Z</dcterms:modified>
</cp:coreProperties>
</file>