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5"/>
  </p:notesMasterIdLst>
  <p:sldIdLst>
    <p:sldId id="853" r:id="rId2"/>
    <p:sldId id="854" r:id="rId3"/>
    <p:sldId id="855" r:id="rId4"/>
    <p:sldId id="831" r:id="rId5"/>
    <p:sldId id="832" r:id="rId6"/>
    <p:sldId id="806" r:id="rId7"/>
    <p:sldId id="837" r:id="rId8"/>
    <p:sldId id="838" r:id="rId9"/>
    <p:sldId id="839" r:id="rId10"/>
    <p:sldId id="840" r:id="rId11"/>
    <p:sldId id="841" r:id="rId12"/>
    <p:sldId id="842" r:id="rId13"/>
    <p:sldId id="843" r:id="rId14"/>
    <p:sldId id="808" r:id="rId15"/>
    <p:sldId id="844" r:id="rId16"/>
    <p:sldId id="821" r:id="rId17"/>
    <p:sldId id="809" r:id="rId18"/>
    <p:sldId id="811" r:id="rId19"/>
    <p:sldId id="825" r:id="rId20"/>
    <p:sldId id="845" r:id="rId21"/>
    <p:sldId id="846" r:id="rId22"/>
    <p:sldId id="848" r:id="rId23"/>
    <p:sldId id="849" r:id="rId24"/>
    <p:sldId id="850" r:id="rId25"/>
    <p:sldId id="851" r:id="rId26"/>
    <p:sldId id="847" r:id="rId27"/>
    <p:sldId id="820" r:id="rId28"/>
    <p:sldId id="824" r:id="rId29"/>
    <p:sldId id="823" r:id="rId30"/>
    <p:sldId id="822" r:id="rId31"/>
    <p:sldId id="812" r:id="rId32"/>
    <p:sldId id="852" r:id="rId33"/>
    <p:sldId id="790" r:id="rId34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5B30A"/>
    <a:srgbClr val="2F9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92" y="-96"/>
      </p:cViewPr>
      <p:guideLst>
        <p:guide orient="horz" pos="22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301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435ED3-98A2-F142-B04D-EFCA67D27802}" type="datetimeFigureOut">
              <a:rPr lang="sv-SE"/>
              <a:pPr>
                <a:defRPr/>
              </a:pPr>
              <a:t>15/11/15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 smtClean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C6DBAC-65A5-0A4D-B08D-B0A0632F1FF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666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C6DBAC-65A5-0A4D-B08D-B0A0632F1FF5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98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4" descr="01_Titelsid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027988" y="6524625"/>
            <a:ext cx="936625" cy="217488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6" name="Picture 9" descr="UU_logo_2f_84 kopia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092825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166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990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 txBox="1">
            <a:spLocks/>
          </p:cNvSpPr>
          <p:nvPr userDrawn="1"/>
        </p:nvSpPr>
        <p:spPr>
          <a:xfrm>
            <a:off x="457200" y="115888"/>
            <a:ext cx="8229600" cy="5762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72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 txBox="1">
            <a:spLocks/>
          </p:cNvSpPr>
          <p:nvPr userDrawn="1"/>
        </p:nvSpPr>
        <p:spPr>
          <a:xfrm>
            <a:off x="457200" y="115888"/>
            <a:ext cx="8229600" cy="5762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338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/>
          </p:cNvSpPr>
          <p:nvPr userDrawn="1"/>
        </p:nvSpPr>
        <p:spPr>
          <a:xfrm>
            <a:off x="457200" y="115888"/>
            <a:ext cx="8229600" cy="5762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sv-SE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965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0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A1D2F5-3547-CB49-85E4-5E25A5BDDFD8}" type="datetime1">
              <a:rPr lang="en-US"/>
              <a:pPr/>
              <a:t>15/11/15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ED2C4E-CD8A-A044-B18C-F1ABC2620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objekt 1" descr="02_Bg-sida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27988" y="6524625"/>
            <a:ext cx="936625" cy="217488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1028" name="Picture 3" descr="UU_logo_2f_84 kopia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092825"/>
            <a:ext cx="6588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9" name="Group 1"/>
          <p:cNvGrpSpPr>
            <a:grpSpLocks/>
          </p:cNvGrpSpPr>
          <p:nvPr/>
        </p:nvGrpSpPr>
        <p:grpSpPr bwMode="auto">
          <a:xfrm>
            <a:off x="185738" y="115888"/>
            <a:ext cx="9066212" cy="584200"/>
            <a:chOff x="0" y="0"/>
            <a:chExt cx="6266" cy="408"/>
          </a:xfrm>
        </p:grpSpPr>
        <p:sp>
          <p:nvSpPr>
            <p:cNvPr id="1030" name="Rectangle 2"/>
            <p:cNvSpPr>
              <a:spLocks/>
            </p:cNvSpPr>
            <p:nvPr/>
          </p:nvSpPr>
          <p:spPr bwMode="auto">
            <a:xfrm>
              <a:off x="0" y="0"/>
              <a:ext cx="6240" cy="408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3000"/>
                  </a:srgbClr>
                </a:gs>
                <a:gs pos="100000">
                  <a:srgbClr val="85B30A">
                    <a:alpha val="53000"/>
                  </a:srgbClr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800"/>
            </a:p>
          </p:txBody>
        </p:sp>
        <p:sp>
          <p:nvSpPr>
            <p:cNvPr id="1031" name="Rectangle 3"/>
            <p:cNvSpPr>
              <a:spLocks/>
            </p:cNvSpPr>
            <p:nvPr/>
          </p:nvSpPr>
          <p:spPr bwMode="auto">
            <a:xfrm>
              <a:off x="0" y="49"/>
              <a:ext cx="626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0797" bIns="0"/>
            <a:lstStyle/>
            <a:p>
              <a:pPr marL="39688" algn="ctr"/>
              <a:endParaRPr lang="en-US"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9" r:id="rId2"/>
    <p:sldLayoutId id="2147483733" r:id="rId3"/>
    <p:sldLayoutId id="2147483730" r:id="rId4"/>
    <p:sldLayoutId id="2147483734" r:id="rId5"/>
    <p:sldLayoutId id="2147483735" r:id="rId6"/>
    <p:sldLayoutId id="2147483731" r:id="rId7"/>
    <p:sldLayoutId id="2147483736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peatmasker.org/cgi-bin/RepeatProteinMaskReques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QC and pre-assembly analyses</a:t>
            </a: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dirty="0" smtClean="0"/>
              <a:t>Henrik </a:t>
            </a:r>
            <a:r>
              <a:rPr lang="sv-SE" dirty="0" smtClean="0"/>
              <a:t>Lantz, </a:t>
            </a:r>
            <a:r>
              <a:rPr lang="sv-SE" dirty="0" err="1" smtClean="0"/>
              <a:t>Mahesh</a:t>
            </a:r>
            <a:r>
              <a:rPr lang="sv-SE" dirty="0" smtClean="0"/>
              <a:t> </a:t>
            </a:r>
            <a:r>
              <a:rPr lang="sv-SE" dirty="0" err="1" smtClean="0"/>
              <a:t>Panchal</a:t>
            </a:r>
            <a:r>
              <a:rPr lang="sv-SE" dirty="0" smtClean="0"/>
              <a:t> </a:t>
            </a:r>
            <a:r>
              <a:rPr lang="sv-SE" dirty="0" smtClean="0"/>
              <a:t>- BILS/</a:t>
            </a:r>
            <a:r>
              <a:rPr lang="sv-SE" dirty="0" err="1" smtClean="0"/>
              <a:t>SciLife</a:t>
            </a:r>
            <a:r>
              <a:rPr lang="sv-SE" dirty="0" smtClean="0"/>
              <a:t>/Uppsala University</a:t>
            </a:r>
            <a:endParaRPr lang="sv-SE" dirty="0"/>
          </a:p>
        </p:txBody>
      </p:sp>
      <p:pic>
        <p:nvPicPr>
          <p:cNvPr id="7171" name="Content Placeholder 3" descr="bilslogo1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" r="1270"/>
          <a:stretch>
            <a:fillRect/>
          </a:stretch>
        </p:blipFill>
        <p:spPr bwMode="auto">
          <a:xfrm>
            <a:off x="5795963" y="6092825"/>
            <a:ext cx="1079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07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052736"/>
            <a:ext cx="6301808" cy="4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35896" y="5805264"/>
            <a:ext cx="2251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  <a:cs typeface="Courier"/>
              </a:rPr>
              <a:t>Zhou and </a:t>
            </a:r>
            <a:r>
              <a:rPr lang="en-US" sz="1200" dirty="0" err="1" smtClean="0">
                <a:latin typeface="+mn-lt"/>
                <a:cs typeface="Courier"/>
              </a:rPr>
              <a:t>Rokas</a:t>
            </a:r>
            <a:r>
              <a:rPr lang="en-US" sz="1200" dirty="0" smtClean="0">
                <a:latin typeface="+mn-lt"/>
                <a:cs typeface="Courier"/>
              </a:rPr>
              <a:t>, 2014: Mol. Ecol.</a:t>
            </a:r>
            <a:endParaRPr lang="en-US" sz="1200" dirty="0"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4433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692696"/>
            <a:ext cx="4719915" cy="5373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6093296"/>
            <a:ext cx="2251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  <a:cs typeface="Courier"/>
              </a:rPr>
              <a:t>Zhou and </a:t>
            </a:r>
            <a:r>
              <a:rPr lang="en-US" sz="1200" dirty="0" err="1" smtClean="0">
                <a:latin typeface="+mn-lt"/>
                <a:cs typeface="Courier"/>
              </a:rPr>
              <a:t>Rokas</a:t>
            </a:r>
            <a:r>
              <a:rPr lang="en-US" sz="1200" dirty="0" smtClean="0">
                <a:latin typeface="+mn-lt"/>
                <a:cs typeface="Courier"/>
              </a:rPr>
              <a:t>, 2014: Mol. Ecol.</a:t>
            </a:r>
            <a:endParaRPr lang="en-US" sz="1200" dirty="0"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5948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Trimming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 read-through is common.</a:t>
            </a:r>
          </a:p>
          <a:p>
            <a:pPr lvl="1"/>
            <a:r>
              <a:rPr lang="en-US" sz="1800" b="1" dirty="0" smtClean="0">
                <a:latin typeface="Courier"/>
                <a:cs typeface="Courier"/>
              </a:rPr>
              <a:t>$ module load </a:t>
            </a:r>
            <a:r>
              <a:rPr lang="en-US" sz="1800" b="1" dirty="0" err="1" smtClean="0">
                <a:latin typeface="Courier"/>
                <a:cs typeface="Courier"/>
              </a:rPr>
              <a:t>bioinfo</a:t>
            </a:r>
            <a:r>
              <a:rPr lang="en-US" sz="1800" b="1" dirty="0" smtClean="0">
                <a:latin typeface="Courier"/>
                <a:cs typeface="Courier"/>
              </a:rPr>
              <a:t>-tools </a:t>
            </a:r>
            <a:r>
              <a:rPr lang="en-US" sz="1800" b="1" dirty="0" err="1" smtClean="0">
                <a:latin typeface="Courier"/>
                <a:cs typeface="Courier"/>
              </a:rPr>
              <a:t>trimmomatic</a:t>
            </a:r>
            <a:r>
              <a:rPr lang="en-US" sz="1800" b="1" dirty="0" smtClean="0">
                <a:latin typeface="Courier"/>
                <a:cs typeface="Courier"/>
              </a:rPr>
              <a:t>/0.32</a:t>
            </a:r>
            <a:endParaRPr lang="en-US" dirty="0" smtClean="0"/>
          </a:p>
          <a:p>
            <a:pPr lvl="1"/>
            <a:r>
              <a:rPr lang="en-US" sz="1800" b="1" dirty="0" smtClean="0">
                <a:latin typeface="Courier"/>
                <a:cs typeface="Courier"/>
              </a:rPr>
              <a:t>$ TRIMAPP=</a:t>
            </a:r>
            <a:r>
              <a:rPr lang="en-US" sz="1800" b="1" dirty="0"/>
              <a:t>/</a:t>
            </a:r>
            <a:r>
              <a:rPr lang="en-US" sz="1800" b="1" dirty="0" err="1"/>
              <a:t>sw</a:t>
            </a:r>
            <a:r>
              <a:rPr lang="en-US" sz="1800" b="1" dirty="0"/>
              <a:t>/apps/</a:t>
            </a:r>
            <a:r>
              <a:rPr lang="en-US" sz="1800" b="1" dirty="0" err="1"/>
              <a:t>bioinfo</a:t>
            </a:r>
            <a:r>
              <a:rPr lang="en-US" sz="1800" b="1" dirty="0"/>
              <a:t>/</a:t>
            </a:r>
            <a:r>
              <a:rPr lang="en-US" sz="1800" b="1" dirty="0" err="1"/>
              <a:t>trimmomatic</a:t>
            </a:r>
            <a:r>
              <a:rPr lang="en-US" sz="1800" b="1" dirty="0"/>
              <a:t>/0.32/</a:t>
            </a:r>
            <a:r>
              <a:rPr lang="en-US" sz="1800" b="1" dirty="0" err="1"/>
              <a:t>milou</a:t>
            </a:r>
            <a:r>
              <a:rPr lang="en-US" sz="1800" b="1" dirty="0"/>
              <a:t>/</a:t>
            </a:r>
            <a:r>
              <a:rPr lang="en-US" sz="1800" b="1" dirty="0" err="1" smtClean="0"/>
              <a:t>trimmomatic.jar</a:t>
            </a:r>
            <a:endParaRPr lang="en-US" sz="1800" b="1" dirty="0" smtClean="0"/>
          </a:p>
          <a:p>
            <a:pPr lvl="1"/>
            <a:r>
              <a:rPr lang="en-US" sz="1800" b="1" dirty="0" smtClean="0">
                <a:latin typeface="Courier"/>
                <a:cs typeface="Courier"/>
              </a:rPr>
              <a:t>$ ADAPTERFILE=</a:t>
            </a:r>
            <a:r>
              <a:rPr lang="en-US" sz="1800" b="1" dirty="0" err="1" smtClean="0">
                <a:latin typeface="Courier"/>
                <a:cs typeface="Courier"/>
              </a:rPr>
              <a:t>adapters.fasta</a:t>
            </a:r>
            <a:endParaRPr lang="en-US" sz="1800" b="1" dirty="0" smtClean="0">
              <a:latin typeface="Courier"/>
              <a:cs typeface="Courier"/>
            </a:endParaRPr>
          </a:p>
          <a:p>
            <a:pPr lvl="1"/>
            <a:r>
              <a:rPr lang="en-US" sz="1800" b="1" dirty="0" smtClean="0">
                <a:latin typeface="Courier"/>
                <a:cs typeface="Courier"/>
              </a:rPr>
              <a:t>$ java -jar $TRIMAPP PE –threads 16 \</a:t>
            </a:r>
            <a:r>
              <a:rPr lang="en-US" sz="1800" b="1" dirty="0">
                <a:latin typeface="Courier"/>
                <a:cs typeface="Courier"/>
              </a:rPr>
              <a:t/>
            </a:r>
            <a:br>
              <a:rPr lang="en-US" sz="1800" b="1" dirty="0">
                <a:latin typeface="Courier"/>
                <a:cs typeface="Courier"/>
              </a:rPr>
            </a:br>
            <a:r>
              <a:rPr lang="en-US" sz="1800" b="1" dirty="0" smtClean="0">
                <a:latin typeface="Courier"/>
                <a:cs typeface="Courier"/>
              </a:rPr>
              <a:t>  Sample034_Lane1_R1.fastq.gz \</a:t>
            </a:r>
            <a:br>
              <a:rPr lang="en-US" sz="1800" b="1" dirty="0" smtClean="0">
                <a:latin typeface="Courier"/>
                <a:cs typeface="Courier"/>
              </a:rPr>
            </a:br>
            <a:r>
              <a:rPr lang="en-US" sz="1800" b="1" dirty="0" smtClean="0">
                <a:latin typeface="Courier"/>
                <a:cs typeface="Courier"/>
              </a:rPr>
              <a:t>  Sample034_Lane1_R2.fastq.gz \</a:t>
            </a:r>
            <a:br>
              <a:rPr lang="en-US" sz="1800" b="1" dirty="0" smtClean="0">
                <a:latin typeface="Courier"/>
                <a:cs typeface="Courier"/>
              </a:rPr>
            </a:br>
            <a:r>
              <a:rPr lang="en-US" sz="1800" b="1" dirty="0" smtClean="0">
                <a:latin typeface="Courier"/>
                <a:cs typeface="Courier"/>
              </a:rPr>
              <a:t>  Sample034_Lane1_R1.clean.fastq.gz \</a:t>
            </a:r>
            <a:r>
              <a:rPr lang="en-US" sz="1800" b="1" dirty="0">
                <a:latin typeface="Courier"/>
                <a:cs typeface="Courier"/>
              </a:rPr>
              <a:t/>
            </a:r>
            <a:br>
              <a:rPr lang="en-US" sz="1800" b="1" dirty="0">
                <a:latin typeface="Courier"/>
                <a:cs typeface="Courier"/>
              </a:rPr>
            </a:br>
            <a:r>
              <a:rPr lang="en-US" sz="1800" b="1" dirty="0" smtClean="0">
                <a:latin typeface="Courier"/>
                <a:cs typeface="Courier"/>
              </a:rPr>
              <a:t>  Sample034_Lane1_R1.unpaired.clean.fastq.gz \</a:t>
            </a:r>
            <a:br>
              <a:rPr lang="en-US" sz="1800" b="1" dirty="0" smtClean="0">
                <a:latin typeface="Courier"/>
                <a:cs typeface="Courier"/>
              </a:rPr>
            </a:br>
            <a:r>
              <a:rPr lang="en-US" sz="1800" b="1" dirty="0" smtClean="0">
                <a:latin typeface="Courier"/>
                <a:cs typeface="Courier"/>
              </a:rPr>
              <a:t>  Sample034_Lane1_R2.clean.fastq.gz \</a:t>
            </a:r>
            <a:br>
              <a:rPr lang="en-US" sz="1800" b="1" dirty="0" smtClean="0">
                <a:latin typeface="Courier"/>
                <a:cs typeface="Courier"/>
              </a:rPr>
            </a:br>
            <a:r>
              <a:rPr lang="en-US" sz="1800" b="1" dirty="0" smtClean="0">
                <a:latin typeface="Courier"/>
                <a:cs typeface="Courier"/>
              </a:rPr>
              <a:t>  Sample034_Lane1_R2.unpaired.clean.fastq.gz \</a:t>
            </a:r>
            <a:br>
              <a:rPr lang="en-US" sz="1800" b="1" dirty="0" smtClean="0">
                <a:latin typeface="Courier"/>
                <a:cs typeface="Courier"/>
              </a:rPr>
            </a:br>
            <a:r>
              <a:rPr lang="en-US" sz="1800" b="1" dirty="0" smtClean="0">
                <a:latin typeface="Courier"/>
                <a:cs typeface="Courier"/>
              </a:rPr>
              <a:t>  ILLUMINACLIP:$ADAPTERFILE:2:30:10 \</a:t>
            </a:r>
            <a:br>
              <a:rPr lang="en-US" sz="1800" b="1" dirty="0" smtClean="0">
                <a:latin typeface="Courier"/>
                <a:cs typeface="Courier"/>
              </a:rPr>
            </a:br>
            <a:r>
              <a:rPr lang="en-US" sz="1800" b="1" dirty="0" smtClean="0">
                <a:latin typeface="Courier"/>
                <a:cs typeface="Courier"/>
              </a:rPr>
              <a:t>  LEADING:3 TRAILING:3 MINLENGTH:50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8936" r="51074"/>
          <a:stretch/>
        </p:blipFill>
        <p:spPr>
          <a:xfrm>
            <a:off x="7452320" y="836712"/>
            <a:ext cx="1584176" cy="11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3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your </a:t>
            </a:r>
            <a:r>
              <a:rPr lang="en-US" dirty="0" err="1" smtClean="0"/>
              <a:t>fastq</a:t>
            </a:r>
            <a:r>
              <a:rPr lang="en-US" dirty="0" smtClean="0"/>
              <a:t> files contain the same information?</a:t>
            </a:r>
            <a:endParaRPr lang="en-US" dirty="0"/>
          </a:p>
          <a:p>
            <a:r>
              <a:rPr lang="en-US" dirty="0" smtClean="0"/>
              <a:t>Biases come from many sources</a:t>
            </a:r>
          </a:p>
          <a:p>
            <a:pPr lvl="1"/>
            <a:r>
              <a:rPr lang="en-US" dirty="0" smtClean="0"/>
              <a:t>Library preparation</a:t>
            </a:r>
          </a:p>
          <a:p>
            <a:pPr lvl="1"/>
            <a:r>
              <a:rPr lang="en-US" dirty="0" smtClean="0"/>
              <a:t>Contamination</a:t>
            </a:r>
          </a:p>
          <a:p>
            <a:pPr lvl="1"/>
            <a:r>
              <a:rPr lang="en-US" dirty="0" smtClean="0"/>
              <a:t>Machine error</a:t>
            </a:r>
          </a:p>
        </p:txBody>
      </p:sp>
    </p:spTree>
    <p:extLst>
      <p:ext uri="{BB962C8B-B14F-4D97-AF65-F5344CB8AC3E}">
        <p14:creationId xmlns:p14="http://schemas.microsoft.com/office/powerpoint/2010/main" val="273168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Kmer</a:t>
            </a:r>
            <a:r>
              <a:rPr lang="en-US" dirty="0" smtClean="0"/>
              <a:t> analyses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41277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Compute the frequency of each </a:t>
            </a:r>
            <a:r>
              <a:rPr lang="en-US" sz="1800" dirty="0" err="1" smtClean="0"/>
              <a:t>kmer</a:t>
            </a:r>
            <a:r>
              <a:rPr lang="en-US" sz="1800" dirty="0" smtClean="0"/>
              <a:t> in the dataset </a:t>
            </a:r>
          </a:p>
          <a:p>
            <a:endParaRPr lang="en-US" sz="1800" dirty="0"/>
          </a:p>
          <a:p>
            <a:r>
              <a:rPr lang="en-US" sz="1800" dirty="0" smtClean="0"/>
              <a:t>Note: RAM-intense!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92696"/>
            <a:ext cx="53285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Kmer</a:t>
            </a:r>
            <a:r>
              <a:rPr lang="en-US" dirty="0" smtClean="0"/>
              <a:t>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module load </a:t>
            </a:r>
            <a:r>
              <a:rPr lang="en-US" sz="1800" b="1" dirty="0" err="1">
                <a:latin typeface="Courier"/>
                <a:cs typeface="Courier"/>
              </a:rPr>
              <a:t>bioinfo</a:t>
            </a:r>
            <a:r>
              <a:rPr lang="en-US" sz="1800" b="1" dirty="0">
                <a:latin typeface="Courier"/>
                <a:cs typeface="Courier"/>
              </a:rPr>
              <a:t>-tools KAT/2.0.6 </a:t>
            </a:r>
            <a:r>
              <a:rPr lang="en-US" sz="1800" b="1" dirty="0" err="1">
                <a:latin typeface="Courier"/>
                <a:cs typeface="Courier"/>
              </a:rPr>
              <a:t>gnuplot</a:t>
            </a:r>
            <a:r>
              <a:rPr lang="en-US" sz="1800" b="1" dirty="0">
                <a:latin typeface="Courier"/>
                <a:cs typeface="Courier"/>
              </a:rPr>
              <a:t>/</a:t>
            </a:r>
            <a:r>
              <a:rPr lang="en-US" sz="1800" b="1" dirty="0" smtClean="0">
                <a:latin typeface="Courier"/>
                <a:cs typeface="Courier"/>
              </a:rPr>
              <a:t>4.6.5</a:t>
            </a:r>
          </a:p>
          <a:p>
            <a:pPr marL="0" indent="0">
              <a:buNone/>
            </a:pP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OUTPUTDIR</a:t>
            </a:r>
            <a:r>
              <a:rPr lang="en-US" sz="1800" b="1" dirty="0" smtClean="0">
                <a:latin typeface="Courier"/>
                <a:cs typeface="Courier"/>
              </a:rPr>
              <a:t>=$</a:t>
            </a:r>
            <a:r>
              <a:rPr lang="en-US" sz="1800" b="1" dirty="0">
                <a:latin typeface="Courier"/>
                <a:cs typeface="Courier"/>
              </a:rPr>
              <a:t>SNIC_TMP</a:t>
            </a:r>
            <a:r>
              <a:rPr lang="en-US" sz="1800" b="1" dirty="0" smtClean="0">
                <a:latin typeface="Courier"/>
                <a:cs typeface="Courier"/>
              </a:rPr>
              <a:t>/</a:t>
            </a:r>
            <a:r>
              <a:rPr lang="en-US" sz="1800" b="1" dirty="0" err="1" smtClean="0">
                <a:latin typeface="Courier"/>
                <a:cs typeface="Courier"/>
              </a:rPr>
              <a:t>kat_qc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PROJDIR=$</a:t>
            </a:r>
            <a:r>
              <a:rPr lang="en-US" sz="1800" b="1" dirty="0">
                <a:latin typeface="Courier"/>
                <a:cs typeface="Courier"/>
              </a:rPr>
              <a:t>(</a:t>
            </a:r>
            <a:r>
              <a:rPr lang="en-US" sz="1800" b="1" dirty="0" err="1">
                <a:latin typeface="Courier"/>
                <a:cs typeface="Courier"/>
              </a:rPr>
              <a:t>pwd</a:t>
            </a:r>
            <a:r>
              <a:rPr lang="en-US" sz="1800" b="1" dirty="0" smtClean="0">
                <a:latin typeface="Courier"/>
                <a:cs typeface="Courier"/>
              </a:rPr>
              <a:t>)</a:t>
            </a: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"/>
                <a:cs typeface="Courier"/>
              </a:rPr>
              <a:t>mkdir</a:t>
            </a:r>
            <a:r>
              <a:rPr lang="en-US" sz="1800" b="1" dirty="0" smtClean="0">
                <a:latin typeface="Courier"/>
                <a:cs typeface="Courier"/>
              </a:rPr>
              <a:t> -p $</a:t>
            </a:r>
            <a:r>
              <a:rPr lang="en-US" sz="1800" b="1" dirty="0">
                <a:latin typeface="Courier"/>
                <a:cs typeface="Courier"/>
              </a:rPr>
              <a:t>OUTPUTDIR 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c</a:t>
            </a:r>
            <a:r>
              <a:rPr lang="en-US" sz="1800" b="1" dirty="0" smtClean="0">
                <a:latin typeface="Courier"/>
                <a:cs typeface="Courier"/>
              </a:rPr>
              <a:t>d $OUTPUTDIR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for FASTQ in $( find $PROJDIR -name “*.</a:t>
            </a:r>
            <a:r>
              <a:rPr lang="en-US" sz="1800" b="1" dirty="0" err="1" smtClean="0">
                <a:latin typeface="Courier"/>
                <a:cs typeface="Courier"/>
              </a:rPr>
              <a:t>fastq.gz</a:t>
            </a:r>
            <a:r>
              <a:rPr lang="en-US" sz="1800" b="1" dirty="0" smtClean="0">
                <a:latin typeface="Courier"/>
                <a:cs typeface="Courier"/>
              </a:rPr>
              <a:t>”); do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err="1" smtClean="0">
                <a:latin typeface="Courier"/>
                <a:cs typeface="Courier"/>
              </a:rPr>
              <a:t>gzip</a:t>
            </a:r>
            <a:r>
              <a:rPr lang="en-US" sz="1800" b="1" dirty="0" smtClean="0">
                <a:latin typeface="Courier"/>
                <a:cs typeface="Courier"/>
              </a:rPr>
              <a:t> -c $FASTQ &gt; $(</a:t>
            </a:r>
            <a:r>
              <a:rPr lang="en-US" sz="1800" b="1" dirty="0" err="1" smtClean="0">
                <a:latin typeface="Courier"/>
                <a:cs typeface="Courier"/>
              </a:rPr>
              <a:t>basename</a:t>
            </a:r>
            <a:r>
              <a:rPr lang="en-US" sz="1800" b="1" dirty="0" smtClean="0">
                <a:latin typeface="Courier"/>
                <a:cs typeface="Courier"/>
              </a:rPr>
              <a:t> ${FASTQ%.</a:t>
            </a:r>
            <a:r>
              <a:rPr lang="en-US" sz="1800" b="1" dirty="0" err="1" smtClean="0">
                <a:latin typeface="Courier"/>
                <a:cs typeface="Courier"/>
              </a:rPr>
              <a:t>gz</a:t>
            </a:r>
            <a:r>
              <a:rPr lang="en-US" sz="1800" b="1" dirty="0" smtClean="0">
                <a:latin typeface="Courier"/>
                <a:cs typeface="Courier"/>
              </a:rPr>
              <a:t>})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done</a:t>
            </a:r>
          </a:p>
          <a:p>
            <a:pPr marL="0" indent="0">
              <a:buNone/>
            </a:pPr>
            <a:r>
              <a:rPr lang="en-US" sz="1800" b="1" dirty="0" err="1">
                <a:latin typeface="Courier"/>
                <a:cs typeface="Courier"/>
              </a:rPr>
              <a:t>k</a:t>
            </a:r>
            <a:r>
              <a:rPr lang="en-US" sz="1800" b="1" dirty="0" err="1" smtClean="0">
                <a:latin typeface="Courier"/>
                <a:cs typeface="Courier"/>
              </a:rPr>
              <a:t>at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  <a:r>
              <a:rPr lang="en-US" sz="1800" b="1" dirty="0" err="1" smtClean="0">
                <a:latin typeface="Courier"/>
                <a:cs typeface="Courier"/>
              </a:rPr>
              <a:t>hist</a:t>
            </a:r>
            <a:r>
              <a:rPr lang="en-US" sz="1800" b="1" dirty="0" smtClean="0">
                <a:latin typeface="Courier"/>
                <a:cs typeface="Courier"/>
              </a:rPr>
              <a:t> -t 32 -C -o </a:t>
            </a:r>
            <a:r>
              <a:rPr lang="en-US" sz="1800" b="1" dirty="0" err="1" smtClean="0">
                <a:latin typeface="Courier"/>
                <a:cs typeface="Courier"/>
              </a:rPr>
              <a:t>all_data_hist</a:t>
            </a:r>
            <a:r>
              <a:rPr lang="en-US" sz="1800" b="1" dirty="0" smtClean="0">
                <a:latin typeface="Courier"/>
                <a:cs typeface="Courier"/>
              </a:rPr>
              <a:t> *.</a:t>
            </a:r>
            <a:r>
              <a:rPr lang="en-US" sz="1800" b="1" dirty="0" err="1" smtClean="0">
                <a:latin typeface="Courier"/>
                <a:cs typeface="Courier"/>
              </a:rPr>
              <a:t>fastq</a:t>
            </a: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"/>
                <a:cs typeface="Courier"/>
              </a:rPr>
              <a:t>rm</a:t>
            </a:r>
            <a:r>
              <a:rPr lang="en-US" sz="1800" b="1" dirty="0" smtClean="0">
                <a:latin typeface="Courier"/>
                <a:cs typeface="Courier"/>
              </a:rPr>
              <a:t> *.</a:t>
            </a:r>
            <a:r>
              <a:rPr lang="en-US" sz="1800" b="1" dirty="0" err="1" smtClean="0">
                <a:latin typeface="Courier"/>
                <a:cs typeface="Courier"/>
              </a:rPr>
              <a:t>fastq</a:t>
            </a: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cd $PROJDIR</a:t>
            </a:r>
          </a:p>
          <a:p>
            <a:pPr marL="0" indent="0">
              <a:buNone/>
            </a:pPr>
            <a:r>
              <a:rPr lang="en-US" sz="1800" b="1" dirty="0" err="1">
                <a:latin typeface="Courier"/>
                <a:cs typeface="Courier"/>
              </a:rPr>
              <a:t>r</a:t>
            </a:r>
            <a:r>
              <a:rPr lang="en-US" sz="1800" b="1" dirty="0" err="1" smtClean="0">
                <a:latin typeface="Courier"/>
                <a:cs typeface="Courier"/>
              </a:rPr>
              <a:t>sync</a:t>
            </a:r>
            <a:r>
              <a:rPr lang="en-US" sz="1800" b="1" dirty="0" smtClean="0">
                <a:latin typeface="Courier"/>
                <a:cs typeface="Courier"/>
              </a:rPr>
              <a:t> -</a:t>
            </a:r>
            <a:r>
              <a:rPr lang="en-US" sz="1800" b="1" dirty="0" err="1" smtClean="0">
                <a:latin typeface="Courier"/>
                <a:cs typeface="Courier"/>
              </a:rPr>
              <a:t>av</a:t>
            </a:r>
            <a:r>
              <a:rPr lang="en-US" sz="1800" b="1" dirty="0" smtClean="0">
                <a:latin typeface="Courier"/>
                <a:cs typeface="Courier"/>
              </a:rPr>
              <a:t> $OUTPUTDIR .</a:t>
            </a:r>
          </a:p>
          <a:p>
            <a:pPr marL="0" indent="0">
              <a:buNone/>
            </a:pP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9568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kmers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75656" y="1628800"/>
            <a:ext cx="66967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1268760"/>
            <a:ext cx="84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 read:</a:t>
            </a:r>
          </a:p>
          <a:p>
            <a:r>
              <a:rPr lang="en-US" sz="1800" dirty="0" smtClean="0"/>
              <a:t>100 </a:t>
            </a:r>
            <a:r>
              <a:rPr lang="en-US" sz="1800" dirty="0" err="1" smtClean="0"/>
              <a:t>bp</a:t>
            </a:r>
            <a:endParaRPr lang="en-US" sz="1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47661" y="2348880"/>
            <a:ext cx="147599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63685" y="2420888"/>
            <a:ext cx="147599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79709" y="2492896"/>
            <a:ext cx="147599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95733" y="2564904"/>
            <a:ext cx="147599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52393" y="3284984"/>
            <a:ext cx="147599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08377" y="3212976"/>
            <a:ext cx="147599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7027" y="2564904"/>
            <a:ext cx="76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1231" y="2204864"/>
            <a:ext cx="2315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Kmers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k</a:t>
            </a:r>
            <a:r>
              <a:rPr lang="en-US" sz="1800" dirty="0" smtClean="0"/>
              <a:t>=21bp</a:t>
            </a:r>
          </a:p>
          <a:p>
            <a:r>
              <a:rPr lang="en-US" sz="1800" dirty="0" smtClean="0"/>
              <a:t>N= (L </a:t>
            </a:r>
            <a:r>
              <a:rPr lang="en-US" sz="1800" dirty="0"/>
              <a:t>– </a:t>
            </a:r>
            <a:r>
              <a:rPr lang="en-US" sz="1800" dirty="0" smtClean="0"/>
              <a:t>k </a:t>
            </a:r>
            <a:r>
              <a:rPr lang="en-US" sz="1800" dirty="0"/>
              <a:t>+ 1)</a:t>
            </a:r>
          </a:p>
          <a:p>
            <a:r>
              <a:rPr lang="en-US" sz="1800" dirty="0" smtClean="0"/>
              <a:t>      (100bp – 21 </a:t>
            </a:r>
            <a:r>
              <a:rPr lang="en-US" sz="1800" dirty="0" err="1" smtClean="0"/>
              <a:t>bp</a:t>
            </a:r>
            <a:r>
              <a:rPr lang="en-US" sz="1800" dirty="0" smtClean="0"/>
              <a:t> + 1)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80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835696" y="4554993"/>
            <a:ext cx="71614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Base </a:t>
            </a:r>
            <a:r>
              <a:rPr lang="en-US" sz="1800" dirty="0" smtClean="0">
                <a:latin typeface="Courier"/>
                <a:cs typeface="Courier"/>
              </a:rPr>
              <a:t>coverage * </a:t>
            </a:r>
            <a:r>
              <a:rPr lang="en-US" sz="1800" u="sng" dirty="0">
                <a:latin typeface="Courier"/>
                <a:cs typeface="Courier"/>
              </a:rPr>
              <a:t>(L-k+</a:t>
            </a:r>
            <a:r>
              <a:rPr lang="en-US" sz="1800" u="sng" dirty="0" smtClean="0">
                <a:latin typeface="Courier"/>
                <a:cs typeface="Courier"/>
              </a:rPr>
              <a:t>1)</a:t>
            </a:r>
            <a:r>
              <a:rPr lang="en-US" sz="1800" dirty="0" smtClean="0">
                <a:latin typeface="Courier"/>
                <a:cs typeface="Courier"/>
              </a:rPr>
              <a:t> =  </a:t>
            </a:r>
            <a:r>
              <a:rPr lang="en-US" sz="1800" dirty="0" err="1" smtClean="0">
                <a:latin typeface="Courier"/>
                <a:cs typeface="Courier"/>
              </a:rPr>
              <a:t>Kmer</a:t>
            </a:r>
            <a:r>
              <a:rPr lang="en-US" sz="1800" dirty="0" smtClean="0">
                <a:latin typeface="Courier"/>
                <a:cs typeface="Courier"/>
              </a:rPr>
              <a:t> coverage</a:t>
            </a:r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		 </a:t>
            </a:r>
            <a:r>
              <a:rPr lang="en-US" sz="1800" dirty="0" smtClean="0">
                <a:latin typeface="Courier"/>
                <a:cs typeface="Courier"/>
              </a:rPr>
              <a:t>     L</a:t>
            </a:r>
            <a:endParaRPr lang="en-US" sz="1800" dirty="0">
              <a:latin typeface="Courier"/>
              <a:cs typeface="Courier"/>
            </a:endParaRPr>
          </a:p>
          <a:p>
            <a:endParaRPr lang="en-US" sz="1800" dirty="0" smtClean="0"/>
          </a:p>
          <a:p>
            <a:r>
              <a:rPr lang="en-US" sz="1800" dirty="0" smtClean="0">
                <a:latin typeface="Courier"/>
                <a:cs typeface="Courier"/>
              </a:rPr>
              <a:t>Ex:	50X </a:t>
            </a:r>
            <a:r>
              <a:rPr lang="en-US" sz="1800" dirty="0">
                <a:latin typeface="Courier"/>
                <a:cs typeface="Courier"/>
              </a:rPr>
              <a:t>* </a:t>
            </a:r>
            <a:r>
              <a:rPr lang="en-US" sz="1800" u="sng" dirty="0" smtClean="0">
                <a:latin typeface="Courier"/>
                <a:cs typeface="Courier"/>
              </a:rPr>
              <a:t>(100-21+</a:t>
            </a:r>
            <a:r>
              <a:rPr lang="en-US" sz="1800" u="sng" dirty="0">
                <a:latin typeface="Courier"/>
                <a:cs typeface="Courier"/>
              </a:rPr>
              <a:t>1</a:t>
            </a:r>
            <a:r>
              <a:rPr lang="en-US" sz="1800" u="sng" dirty="0" smtClean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 = 40X  </a:t>
            </a:r>
            <a:r>
              <a:rPr lang="en-US" sz="1200" dirty="0" smtClean="0">
                <a:latin typeface="+mn-lt"/>
                <a:cs typeface="Courier"/>
              </a:rPr>
              <a:t>(i.e. </a:t>
            </a:r>
            <a:r>
              <a:rPr lang="en-US" sz="1200" dirty="0" err="1" smtClean="0">
                <a:latin typeface="+mn-lt"/>
                <a:cs typeface="Courier"/>
              </a:rPr>
              <a:t>kmer</a:t>
            </a:r>
            <a:r>
              <a:rPr lang="en-US" sz="1200" dirty="0" smtClean="0">
                <a:latin typeface="+mn-lt"/>
                <a:cs typeface="Courier"/>
              </a:rPr>
              <a:t> coverage is 80% of base coverage)</a:t>
            </a:r>
            <a:endParaRPr lang="en-US" sz="1200" dirty="0">
              <a:latin typeface="+mn-lt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	   	   100</a:t>
            </a:r>
            <a:endParaRPr lang="en-US" sz="1800" dirty="0">
              <a:latin typeface="Courier"/>
              <a:cs typeface="Courier"/>
            </a:endParaRPr>
          </a:p>
          <a:p>
            <a:endParaRPr lang="en-US" sz="1800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0" y="436510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75929" y="2636912"/>
            <a:ext cx="147599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9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into the </a:t>
            </a:r>
            <a:r>
              <a:rPr lang="en-US" dirty="0" err="1" smtClean="0"/>
              <a:t>kmers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733003"/>
            <a:ext cx="5616624" cy="5216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120" y="980728"/>
            <a:ext cx="34932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Genome size</a:t>
            </a:r>
          </a:p>
          <a:p>
            <a:pPr marL="285750" indent="-285750">
              <a:buFontTx/>
              <a:buChar char="•"/>
            </a:pPr>
            <a:r>
              <a:rPr lang="en-US" sz="1800" dirty="0" smtClean="0"/>
              <a:t>Remove low-copy </a:t>
            </a:r>
            <a:r>
              <a:rPr lang="en-US" sz="1800" dirty="0" err="1" smtClean="0"/>
              <a:t>kmers</a:t>
            </a:r>
            <a:endParaRPr lang="en-US" sz="1800" dirty="0" smtClean="0"/>
          </a:p>
          <a:p>
            <a:pPr marL="285750" indent="-285750">
              <a:buFontTx/>
              <a:buChar char="•"/>
            </a:pPr>
            <a:r>
              <a:rPr lang="en-US" sz="1800" dirty="0" smtClean="0"/>
              <a:t>Identify the coverage peak</a:t>
            </a:r>
          </a:p>
          <a:p>
            <a:pPr marL="285750" indent="-285750">
              <a:buFontTx/>
              <a:buChar char="•"/>
            </a:pPr>
            <a:r>
              <a:rPr lang="en-US" sz="1800" dirty="0" smtClean="0"/>
              <a:t>Divide total </a:t>
            </a:r>
            <a:r>
              <a:rPr lang="en-US" sz="1800" dirty="0" err="1" smtClean="0"/>
              <a:t>nb</a:t>
            </a:r>
            <a:r>
              <a:rPr lang="en-US" sz="1800" dirty="0" smtClean="0"/>
              <a:t> of </a:t>
            </a:r>
            <a:r>
              <a:rPr lang="en-US" sz="1800" dirty="0" err="1" smtClean="0"/>
              <a:t>kmers</a:t>
            </a:r>
            <a:r>
              <a:rPr lang="en-US" sz="1800" dirty="0" smtClean="0"/>
              <a:t> by peak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631606" y="2420888"/>
            <a:ext cx="352458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"/>
                <a:cs typeface="Courier"/>
              </a:rPr>
              <a:t>Genome size = </a:t>
            </a:r>
            <a:r>
              <a:rPr lang="en-US" sz="1800" dirty="0" err="1" smtClean="0">
                <a:latin typeface="Courier"/>
                <a:cs typeface="Courier"/>
              </a:rPr>
              <a:t>Ktot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Cpeak</a:t>
            </a:r>
            <a:endParaRPr lang="en-US" sz="18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Here</a:t>
            </a:r>
            <a:r>
              <a:rPr lang="en-US" sz="1400" dirty="0">
                <a:latin typeface="Courier"/>
                <a:cs typeface="Courier"/>
              </a:rPr>
              <a:t>: 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1.4 </a:t>
            </a:r>
            <a:r>
              <a:rPr lang="en-US" sz="1400" dirty="0" err="1">
                <a:latin typeface="Courier"/>
                <a:cs typeface="Courier"/>
              </a:rPr>
              <a:t>Gbp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= 80 G </a:t>
            </a:r>
            <a:r>
              <a:rPr lang="en-US" sz="1400" dirty="0">
                <a:latin typeface="Courier"/>
                <a:cs typeface="Courier"/>
              </a:rPr>
              <a:t>/ 55 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Note: </a:t>
            </a:r>
            <a:r>
              <a:rPr lang="en-US" sz="1400" dirty="0" err="1" smtClean="0">
                <a:latin typeface="Courier"/>
                <a:cs typeface="Courier"/>
              </a:rPr>
              <a:t>Ktot</a:t>
            </a:r>
            <a:r>
              <a:rPr lang="en-US" sz="1400" dirty="0" smtClean="0">
                <a:latin typeface="Courier"/>
                <a:cs typeface="Courier"/>
              </a:rPr>
              <a:t> = </a:t>
            </a:r>
            <a:r>
              <a:rPr lang="en-US" sz="1400" dirty="0" err="1" smtClean="0">
                <a:latin typeface="Courier"/>
                <a:cs typeface="Courier"/>
              </a:rPr>
              <a:t>Nb</a:t>
            </a:r>
            <a:r>
              <a:rPr lang="en-US" sz="1400" dirty="0" smtClean="0">
                <a:latin typeface="Courier"/>
                <a:cs typeface="Courier"/>
              </a:rPr>
              <a:t> reads * (</a:t>
            </a:r>
            <a:r>
              <a:rPr lang="en-US" sz="1400" dirty="0">
                <a:latin typeface="Courier"/>
                <a:cs typeface="Courier"/>
              </a:rPr>
              <a:t>L-k+1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7744" y="1844824"/>
            <a:ext cx="2505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en-US" sz="1400" dirty="0" err="1" smtClean="0"/>
              <a:t>Cpeak</a:t>
            </a:r>
            <a:endParaRPr lang="en-US" sz="1400" dirty="0" smtClean="0"/>
          </a:p>
          <a:p>
            <a:r>
              <a:rPr lang="en-US" sz="1400" dirty="0" smtClean="0"/>
              <a:t>20 million distinct </a:t>
            </a:r>
            <a:r>
              <a:rPr lang="en-US" sz="1400" dirty="0" err="1" smtClean="0"/>
              <a:t>kmers</a:t>
            </a:r>
            <a:r>
              <a:rPr lang="en-US" sz="1400" dirty="0" smtClean="0"/>
              <a:t> </a:t>
            </a:r>
            <a:r>
              <a:rPr lang="en-US" sz="1400" dirty="0" err="1" smtClean="0"/>
              <a:t>occure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55 times in all reads combined”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5856" y="249289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44108" y="4441175"/>
            <a:ext cx="34165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"/>
                <a:cs typeface="Courier"/>
              </a:rPr>
              <a:t>Base coverage = </a:t>
            </a:r>
            <a:r>
              <a:rPr lang="en-US" sz="1800" u="sng" dirty="0" smtClean="0">
                <a:latin typeface="Courier"/>
                <a:cs typeface="Courier"/>
              </a:rPr>
              <a:t> </a:t>
            </a:r>
            <a:r>
              <a:rPr lang="en-US" sz="1800" u="sng" dirty="0" err="1" smtClean="0">
                <a:latin typeface="Courier"/>
                <a:cs typeface="Courier"/>
              </a:rPr>
              <a:t>Cpeak</a:t>
            </a: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u="sng" dirty="0" smtClean="0">
                <a:latin typeface="Courier"/>
                <a:cs typeface="Courier"/>
              </a:rPr>
              <a:t> </a:t>
            </a:r>
            <a:endParaRPr lang="en-US" sz="1800" u="sng" dirty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		 (</a:t>
            </a:r>
            <a:r>
              <a:rPr lang="en-US" sz="1800" dirty="0">
                <a:latin typeface="Courier"/>
                <a:cs typeface="Courier"/>
              </a:rPr>
              <a:t>L-k+1)/</a:t>
            </a:r>
            <a:r>
              <a:rPr lang="en-US" sz="1800" dirty="0" smtClean="0">
                <a:latin typeface="Courier"/>
                <a:cs typeface="Courier"/>
              </a:rPr>
              <a:t>L</a:t>
            </a:r>
          </a:p>
          <a:p>
            <a:r>
              <a:rPr lang="en-US" sz="1400" dirty="0" smtClean="0">
                <a:latin typeface="Courier"/>
                <a:cs typeface="Courier"/>
              </a:rPr>
              <a:t>Here:</a:t>
            </a:r>
          </a:p>
          <a:p>
            <a:r>
              <a:rPr lang="en-US" sz="1400" dirty="0" smtClean="0">
                <a:latin typeface="Courier"/>
                <a:cs typeface="Courier"/>
              </a:rPr>
              <a:t>69X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=  </a:t>
            </a:r>
            <a:r>
              <a:rPr lang="en-US" sz="1400" u="sng" dirty="0" smtClean="0">
                <a:latin typeface="Courier"/>
                <a:cs typeface="Courier"/>
              </a:rPr>
              <a:t>       55       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smtClean="0">
                <a:latin typeface="Courier"/>
                <a:cs typeface="Courier"/>
              </a:rPr>
              <a:t>        (100 – 21 +1)/100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44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Repeats: first 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0" y="861392"/>
            <a:ext cx="5087888" cy="5087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6136" y="1268760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</a:t>
            </a:r>
            <a:r>
              <a:rPr lang="en-US" sz="1800" dirty="0" err="1" smtClean="0"/>
              <a:t>nb</a:t>
            </a:r>
            <a:r>
              <a:rPr lang="en-US" sz="1800" dirty="0" smtClean="0"/>
              <a:t> of distinct </a:t>
            </a:r>
            <a:r>
              <a:rPr lang="en-US" sz="1800" dirty="0" err="1" smtClean="0"/>
              <a:t>kmers</a:t>
            </a:r>
            <a:r>
              <a:rPr lang="en-US" sz="1800" dirty="0" smtClean="0"/>
              <a:t> in the single-copy peak corresponds roughly to the single-copy genome size</a:t>
            </a:r>
            <a:endParaRPr lang="en-US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95736" y="4797152"/>
            <a:ext cx="0" cy="28803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39752" y="4653136"/>
            <a:ext cx="8384" cy="44043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83768" y="4509120"/>
            <a:ext cx="16768" cy="57606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27784" y="4293096"/>
            <a:ext cx="25152" cy="792088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71800" y="4077072"/>
            <a:ext cx="33536" cy="100811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15816" y="3789040"/>
            <a:ext cx="41920" cy="12961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47132" y="3645024"/>
            <a:ext cx="50304" cy="144016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91148" y="3645024"/>
            <a:ext cx="50304" cy="144016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47864" y="3789040"/>
            <a:ext cx="41920" cy="12961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91880" y="4077072"/>
            <a:ext cx="33536" cy="100811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5896" y="4293096"/>
            <a:ext cx="25152" cy="792088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79912" y="4509120"/>
            <a:ext cx="16768" cy="57606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23928" y="4653136"/>
            <a:ext cx="8384" cy="44043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67944" y="4797152"/>
            <a:ext cx="0" cy="28803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11960" y="4869160"/>
            <a:ext cx="0" cy="21602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55976" y="5004792"/>
            <a:ext cx="0" cy="8039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763688" y="5004792"/>
            <a:ext cx="0" cy="8039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51720" y="4869160"/>
            <a:ext cx="0" cy="21602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 rot="11029321">
            <a:off x="4501933" y="4951671"/>
            <a:ext cx="4643405" cy="216024"/>
          </a:xfrm>
          <a:prstGeom prst="arc">
            <a:avLst>
              <a:gd name="adj1" fmla="val 11833584"/>
              <a:gd name="adj2" fmla="val 21503345"/>
            </a:avLst>
          </a:prstGeom>
          <a:ln>
            <a:solidFill>
              <a:srgbClr val="4F81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44008" y="4653136"/>
            <a:ext cx="2808312" cy="792088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508104" y="42210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Repeats</a:t>
            </a:r>
            <a:endParaRPr lang="en-US" sz="1800" dirty="0"/>
          </a:p>
        </p:txBody>
      </p:sp>
      <p:sp>
        <p:nvSpPr>
          <p:cNvPr id="51" name="Oval 50"/>
          <p:cNvSpPr/>
          <p:nvPr/>
        </p:nvSpPr>
        <p:spPr>
          <a:xfrm>
            <a:off x="1547664" y="3356992"/>
            <a:ext cx="3096344" cy="2448272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627784" y="2852936"/>
            <a:ext cx="125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Single-copy</a:t>
            </a:r>
            <a:endParaRPr lang="en-US" sz="1800" dirty="0"/>
          </a:p>
        </p:txBody>
      </p:sp>
      <p:sp>
        <p:nvSpPr>
          <p:cNvPr id="54" name="TextBox 53"/>
          <p:cNvSpPr txBox="1"/>
          <p:nvPr/>
        </p:nvSpPr>
        <p:spPr>
          <a:xfrm>
            <a:off x="5436096" y="2852936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 </a:t>
            </a:r>
          </a:p>
          <a:p>
            <a:r>
              <a:rPr lang="en-US" sz="1400" dirty="0" smtClean="0"/>
              <a:t>Beetle: 0.75 </a:t>
            </a:r>
            <a:r>
              <a:rPr lang="en-US" sz="1400" dirty="0" err="1" smtClean="0"/>
              <a:t>Gbp</a:t>
            </a:r>
            <a:r>
              <a:rPr lang="en-US" sz="1400" dirty="0" smtClean="0"/>
              <a:t> is single-copy, so almost 40% of the 1.2 </a:t>
            </a:r>
            <a:r>
              <a:rPr lang="en-US" sz="1400" dirty="0" err="1"/>
              <a:t>G</a:t>
            </a:r>
            <a:r>
              <a:rPr lang="en-US" sz="1400" dirty="0" err="1" smtClean="0"/>
              <a:t>bp</a:t>
            </a:r>
            <a:r>
              <a:rPr lang="en-US" sz="1400" dirty="0" smtClean="0"/>
              <a:t> genome is repeated (</a:t>
            </a:r>
            <a:r>
              <a:rPr lang="en-US" sz="1400" dirty="0" err="1" smtClean="0"/>
              <a:t>kmer</a:t>
            </a:r>
            <a:r>
              <a:rPr lang="en-US" sz="1400" dirty="0"/>
              <a:t>=</a:t>
            </a:r>
            <a:r>
              <a:rPr lang="en-US" sz="1400" dirty="0" smtClean="0"/>
              <a:t>27)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907704" y="4886094"/>
            <a:ext cx="0" cy="21602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5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Heterozygosity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28" y="908720"/>
            <a:ext cx="4056112" cy="4056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4627" y="5013176"/>
            <a:ext cx="672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Double peak in the </a:t>
            </a:r>
            <a:r>
              <a:rPr lang="en-US" sz="1800" dirty="0" err="1" smtClean="0"/>
              <a:t>kmer</a:t>
            </a:r>
            <a:r>
              <a:rPr lang="en-US" sz="1800" dirty="0" smtClean="0"/>
              <a:t> histogram; clear indication of </a:t>
            </a:r>
            <a:r>
              <a:rPr lang="en-US" sz="1800" dirty="0" err="1" smtClean="0"/>
              <a:t>heterozygosity</a:t>
            </a:r>
            <a:endParaRPr lang="en-US" sz="1800" dirty="0" smtClean="0"/>
          </a:p>
          <a:p>
            <a:r>
              <a:rPr lang="en-US" sz="1800" dirty="0" smtClean="0"/>
              <a:t>Not entirely easy to quantify (although attempts have been made)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865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organism specific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Genome size</a:t>
            </a:r>
          </a:p>
          <a:p>
            <a:r>
              <a:rPr lang="en-US" dirty="0" smtClean="0"/>
              <a:t>Repeat content</a:t>
            </a:r>
          </a:p>
          <a:p>
            <a:r>
              <a:rPr lang="en-US" dirty="0" err="1" smtClean="0"/>
              <a:t>Heterozygosity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95536" y="1196752"/>
            <a:ext cx="3168352" cy="720080"/>
          </a:xfrm>
          <a:prstGeom prst="ellipse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5536" y="1772816"/>
            <a:ext cx="3168352" cy="720080"/>
          </a:xfrm>
          <a:prstGeom prst="ellipse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5536" y="2276872"/>
            <a:ext cx="3168352" cy="720080"/>
          </a:xfrm>
          <a:prstGeom prst="ellipse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1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read 1 and read 2 have the same bias?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933056"/>
            <a:ext cx="1728192" cy="172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83568" y="2204864"/>
            <a:ext cx="1728192" cy="1728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060848"/>
            <a:ext cx="2089907" cy="1872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348880"/>
            <a:ext cx="3344044" cy="29882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94906" y="5373216"/>
            <a:ext cx="376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Kmer</a:t>
            </a:r>
            <a:r>
              <a:rPr lang="en-US" sz="1600" dirty="0" smtClean="0"/>
              <a:t> Analysis Toolkit: A short walkthrough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331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detection and </a:t>
            </a:r>
            <a:r>
              <a:rPr lang="en-US" dirty="0" err="1" smtClean="0"/>
              <a:t>kmer</a:t>
            </a:r>
            <a:r>
              <a:rPr lang="en-US" smtClean="0"/>
              <a:t>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read 1 and read 2 have the same content?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16832"/>
            <a:ext cx="4291361" cy="40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detection and </a:t>
            </a:r>
            <a:r>
              <a:rPr lang="en-US" dirty="0" err="1" smtClean="0"/>
              <a:t>kmer</a:t>
            </a:r>
            <a:r>
              <a:rPr lang="en-US" dirty="0" smtClean="0"/>
              <a:t>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all your runs</a:t>
            </a:r>
            <a:r>
              <a:rPr lang="en-US" dirty="0"/>
              <a:t>/</a:t>
            </a:r>
            <a:r>
              <a:rPr lang="en-US" dirty="0" smtClean="0"/>
              <a:t>libraries affected in the same way?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42" y="2348881"/>
            <a:ext cx="3672579" cy="3168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48880"/>
            <a:ext cx="354553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2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detection and </a:t>
            </a:r>
            <a:r>
              <a:rPr lang="en-US" dirty="0" err="1" smtClean="0"/>
              <a:t>kmer</a:t>
            </a:r>
            <a:r>
              <a:rPr lang="en-US" dirty="0" smtClean="0"/>
              <a:t>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your runs/libraries contain the same data?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99511"/>
            <a:ext cx="3961006" cy="38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Kmer</a:t>
            </a:r>
            <a:r>
              <a:rPr lang="en-US" dirty="0" smtClean="0"/>
              <a:t>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# compare read 1 </a:t>
            </a:r>
            <a:r>
              <a:rPr lang="en-US" sz="1800" b="1" dirty="0" err="1" smtClean="0">
                <a:latin typeface="Courier"/>
                <a:cs typeface="Courier"/>
              </a:rPr>
              <a:t>vs</a:t>
            </a:r>
            <a:r>
              <a:rPr lang="en-US" sz="1800" b="1" dirty="0" smtClean="0">
                <a:latin typeface="Courier"/>
                <a:cs typeface="Courier"/>
              </a:rPr>
              <a:t> read 2 or lib A </a:t>
            </a:r>
            <a:r>
              <a:rPr lang="en-US" sz="1800" b="1" dirty="0" err="1" smtClean="0">
                <a:latin typeface="Courier"/>
                <a:cs typeface="Courier"/>
              </a:rPr>
              <a:t>vs</a:t>
            </a:r>
            <a:r>
              <a:rPr lang="en-US" sz="1800" b="1" dirty="0" smtClean="0">
                <a:latin typeface="Courier"/>
                <a:cs typeface="Courier"/>
              </a:rPr>
              <a:t> lib B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# Density plot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"/>
                <a:cs typeface="Courier"/>
              </a:rPr>
              <a:t>kat</a:t>
            </a:r>
            <a:r>
              <a:rPr lang="en-US" sz="1800" b="1" dirty="0" smtClean="0">
                <a:latin typeface="Courier"/>
                <a:cs typeface="Courier"/>
              </a:rPr>
              <a:t> comp -p -t 16 -C -D -o $OUTPUT $FWDREAD $REVREAD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# Spectra plot (must run density computation first)</a:t>
            </a:r>
          </a:p>
          <a:p>
            <a:pPr marL="0" indent="0">
              <a:buNone/>
            </a:pPr>
            <a:r>
              <a:rPr lang="en-US" sz="1800" b="1" dirty="0" err="1">
                <a:latin typeface="Courier"/>
                <a:cs typeface="Courier"/>
              </a:rPr>
              <a:t>k</a:t>
            </a:r>
            <a:r>
              <a:rPr lang="en-US" sz="1800" b="1" dirty="0" err="1" smtClean="0">
                <a:latin typeface="Courier"/>
                <a:cs typeface="Courier"/>
              </a:rPr>
              <a:t>at</a:t>
            </a:r>
            <a:r>
              <a:rPr lang="en-US" sz="1800" b="1" dirty="0" smtClean="0">
                <a:latin typeface="Courier"/>
                <a:cs typeface="Courier"/>
              </a:rPr>
              <a:t> plot spectra-mx -n </a:t>
            </a:r>
            <a:r>
              <a:rPr lang="en-US" sz="1800" b="1" dirty="0">
                <a:latin typeface="Courier"/>
                <a:cs typeface="Courier"/>
              </a:rPr>
              <a:t>-</a:t>
            </a:r>
            <a:r>
              <a:rPr lang="en-US" sz="1800" b="1" dirty="0" smtClean="0">
                <a:latin typeface="Courier"/>
                <a:cs typeface="Courier"/>
              </a:rPr>
              <a:t>o ${OUTPUT}_</a:t>
            </a:r>
            <a:r>
              <a:rPr lang="en-US" sz="1800" b="1" dirty="0" err="1" smtClean="0">
                <a:latin typeface="Courier"/>
                <a:cs typeface="Courier"/>
              </a:rPr>
              <a:t>s.png</a:t>
            </a:r>
            <a:r>
              <a:rPr lang="en-US" sz="1800" b="1" dirty="0" smtClean="0">
                <a:latin typeface="Courier"/>
                <a:cs typeface="Courier"/>
              </a:rPr>
              <a:t> $OUTPUT-</a:t>
            </a:r>
            <a:r>
              <a:rPr lang="en-US" sz="1800" b="1" dirty="0" err="1" smtClean="0">
                <a:latin typeface="Courier"/>
                <a:cs typeface="Courier"/>
              </a:rPr>
              <a:t>main.mx</a:t>
            </a: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# Compare GC content</a:t>
            </a:r>
          </a:p>
          <a:p>
            <a:pPr marL="0" indent="0">
              <a:buNone/>
            </a:pPr>
            <a:r>
              <a:rPr lang="en-US" sz="1800" b="1" dirty="0" err="1">
                <a:latin typeface="Courier"/>
                <a:cs typeface="Courier"/>
              </a:rPr>
              <a:t>k</a:t>
            </a:r>
            <a:r>
              <a:rPr lang="en-US" sz="1800" b="1" dirty="0" err="1" smtClean="0">
                <a:latin typeface="Courier"/>
                <a:cs typeface="Courier"/>
              </a:rPr>
              <a:t>at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  <a:r>
              <a:rPr lang="en-US" sz="1800" b="1" dirty="0" err="1" smtClean="0">
                <a:latin typeface="Courier"/>
                <a:cs typeface="Courier"/>
              </a:rPr>
              <a:t>gcp</a:t>
            </a:r>
            <a:r>
              <a:rPr lang="en-US" sz="1800" b="1" dirty="0" smtClean="0">
                <a:latin typeface="Courier"/>
                <a:cs typeface="Courier"/>
              </a:rPr>
              <a:t> -t 16 -C </a:t>
            </a:r>
            <a:r>
              <a:rPr lang="en-US" sz="1800" b="1" dirty="0">
                <a:latin typeface="Courier"/>
                <a:cs typeface="Courier"/>
              </a:rPr>
              <a:t>-</a:t>
            </a:r>
            <a:r>
              <a:rPr lang="en-US" sz="1800" b="1" dirty="0" smtClean="0">
                <a:latin typeface="Courier"/>
                <a:cs typeface="Courier"/>
              </a:rPr>
              <a:t>o $GCOUT $ALLREADS</a:t>
            </a:r>
          </a:p>
          <a:p>
            <a:pPr marL="0" indent="0">
              <a:buNone/>
            </a:pP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3137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correction and digital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normalization removes high frequency reads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Error correction removes low frequency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2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repeat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Create </a:t>
            </a:r>
            <a:r>
              <a:rPr lang="en-US" sz="2400" dirty="0"/>
              <a:t>a de novo repeat library</a:t>
            </a:r>
          </a:p>
          <a:p>
            <a:pPr lvl="1"/>
            <a:r>
              <a:rPr lang="en-US" sz="2000" dirty="0"/>
              <a:t>Run a low-coverage (e.g. 0.1X) assembly (e.g. </a:t>
            </a:r>
            <a:r>
              <a:rPr lang="en-US" sz="2000" dirty="0" err="1"/>
              <a:t>RepeatExplorer</a:t>
            </a:r>
            <a:r>
              <a:rPr lang="en-US" sz="2000" dirty="0"/>
              <a:t> or Trinity)</a:t>
            </a:r>
          </a:p>
          <a:p>
            <a:pPr lvl="1"/>
            <a:r>
              <a:rPr lang="en-US" sz="2000" dirty="0"/>
              <a:t>Filter contaminants and </a:t>
            </a:r>
            <a:r>
              <a:rPr lang="en-US" sz="2000" dirty="0" err="1"/>
              <a:t>mito</a:t>
            </a:r>
            <a:r>
              <a:rPr lang="en-US" sz="2000" dirty="0"/>
              <a:t>/</a:t>
            </a:r>
            <a:r>
              <a:rPr lang="en-US" sz="2000" dirty="0" err="1"/>
              <a:t>chloro</a:t>
            </a:r>
            <a:endParaRPr lang="en-US" sz="2000" dirty="0"/>
          </a:p>
          <a:p>
            <a:pPr lvl="1"/>
            <a:r>
              <a:rPr lang="en-US" sz="2000" dirty="0"/>
              <a:t>[ Make non-redundant (e.g. </a:t>
            </a:r>
            <a:r>
              <a:rPr lang="en-US" sz="2000" dirty="0" err="1"/>
              <a:t>Cdhit</a:t>
            </a:r>
            <a:r>
              <a:rPr lang="en-US" sz="2000" dirty="0"/>
              <a:t>) ]</a:t>
            </a:r>
          </a:p>
          <a:p>
            <a:pPr lvl="1"/>
            <a:r>
              <a:rPr lang="en-US" sz="2000" dirty="0"/>
              <a:t>Quantify the (high) repeat content by an independent subset of </a:t>
            </a:r>
            <a:r>
              <a:rPr lang="en-US" sz="2000" dirty="0" smtClean="0"/>
              <a:t>reads</a:t>
            </a:r>
          </a:p>
          <a:p>
            <a:pPr lvl="2"/>
            <a:r>
              <a:rPr lang="en-US" sz="1600" dirty="0" smtClean="0"/>
              <a:t>Mapping </a:t>
            </a:r>
            <a:r>
              <a:rPr lang="en-US" sz="1600" dirty="0"/>
              <a:t>(e.g. </a:t>
            </a:r>
            <a:r>
              <a:rPr lang="en-US" sz="1600" dirty="0" err="1"/>
              <a:t>bwa</a:t>
            </a:r>
            <a:r>
              <a:rPr lang="en-US" sz="1600" dirty="0"/>
              <a:t>), </a:t>
            </a:r>
            <a:r>
              <a:rPr lang="en-US" sz="1600" dirty="0" smtClean="0"/>
              <a:t>or</a:t>
            </a:r>
          </a:p>
          <a:p>
            <a:pPr lvl="2"/>
            <a:r>
              <a:rPr lang="en-US" sz="1600" dirty="0" smtClean="0"/>
              <a:t>Mask </a:t>
            </a:r>
            <a:r>
              <a:rPr lang="en-US" sz="1600" dirty="0"/>
              <a:t>with </a:t>
            </a:r>
            <a:r>
              <a:rPr lang="en-US" sz="1600" dirty="0" err="1"/>
              <a:t>RepeatMasker</a:t>
            </a:r>
            <a:endParaRPr lang="en-US" sz="1600" dirty="0"/>
          </a:p>
          <a:p>
            <a:pPr marL="285750" indent="-285750">
              <a:buFontTx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4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library from low coverage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9524" y="1772816"/>
            <a:ext cx="7704856" cy="0"/>
          </a:xfrm>
          <a:prstGeom prst="line">
            <a:avLst/>
          </a:prstGeom>
          <a:ln w="7620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589956" y="1764432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34172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49924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62292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78588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72722" y="128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980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9066" y="1282700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R’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9346" y="128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8181434" y="1268760"/>
            <a:ext cx="4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R’’</a:t>
            </a:r>
            <a:endParaRPr lang="en-US" sz="1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21532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53580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65748" y="2420888"/>
            <a:ext cx="288032" cy="8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85828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65948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00192" y="24208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14220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566348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38228" y="24292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17676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804" y="38517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Overlaps?</a:t>
            </a:r>
            <a:endParaRPr lang="en-US" sz="1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7504" y="1990581"/>
            <a:ext cx="98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Sparse </a:t>
            </a:r>
          </a:p>
          <a:p>
            <a:r>
              <a:rPr lang="en-US" sz="1800" dirty="0" err="1"/>
              <a:t>s</a:t>
            </a:r>
            <a:r>
              <a:rPr lang="en-US" sz="1800" dirty="0" err="1" smtClean="0"/>
              <a:t>eq</a:t>
            </a:r>
            <a:r>
              <a:rPr lang="en-US" sz="1800" dirty="0" smtClean="0"/>
              <a:t> data</a:t>
            </a:r>
            <a:endParaRPr lang="en-US" sz="18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724128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88224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54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library from low coverage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9524" y="1772816"/>
            <a:ext cx="7704856" cy="0"/>
          </a:xfrm>
          <a:prstGeom prst="line">
            <a:avLst/>
          </a:prstGeom>
          <a:ln w="7620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589956" y="1764432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34172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49924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62292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78588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72722" y="128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980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9066" y="1282700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R’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9346" y="128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8181434" y="1268760"/>
            <a:ext cx="4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R’’</a:t>
            </a:r>
            <a:endParaRPr lang="en-US" sz="1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21532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53580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65748" y="2420888"/>
            <a:ext cx="288032" cy="8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85828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65948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00192" y="24208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14220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566348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38228" y="24292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17676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21732" y="3789040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09764" y="3933056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93740" y="4077072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21732" y="4293096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53780" y="4437112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13224" y="3789040"/>
            <a:ext cx="0" cy="50405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09764" y="3789040"/>
            <a:ext cx="0" cy="50405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97796" y="3941440"/>
            <a:ext cx="0" cy="50405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53780" y="3933056"/>
            <a:ext cx="0" cy="50405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93740" y="4077072"/>
            <a:ext cx="0" cy="23279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93881" y="3822951"/>
            <a:ext cx="0" cy="23279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81772" y="3933056"/>
            <a:ext cx="0" cy="14401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23928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389884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21932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253980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804" y="38517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Overlaps?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5496" y="5013176"/>
            <a:ext cx="192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Assembled </a:t>
            </a:r>
            <a:r>
              <a:rPr lang="en-US" sz="1800" dirty="0" err="1" smtClean="0"/>
              <a:t>contigs</a:t>
            </a:r>
            <a:endParaRPr lang="en-US" sz="1800" dirty="0"/>
          </a:p>
        </p:txBody>
      </p:sp>
      <p:sp>
        <p:nvSpPr>
          <p:cNvPr id="69" name="Oval 68"/>
          <p:cNvSpPr/>
          <p:nvPr/>
        </p:nvSpPr>
        <p:spPr>
          <a:xfrm>
            <a:off x="3839220" y="2132856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628180" y="2204864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06640" y="2132856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367612" y="2132856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519740" y="2132856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941612" y="2564904"/>
            <a:ext cx="1008112" cy="11521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381772" y="2492896"/>
            <a:ext cx="432048" cy="136815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9764" y="2492896"/>
            <a:ext cx="1656184" cy="151216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3203848" y="2467496"/>
            <a:ext cx="4176464" cy="172819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669804" y="2420888"/>
            <a:ext cx="4824536" cy="187220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7504" y="1990581"/>
            <a:ext cx="98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Sparse </a:t>
            </a:r>
          </a:p>
          <a:p>
            <a:r>
              <a:rPr lang="en-US" sz="1800" dirty="0" err="1"/>
              <a:t>s</a:t>
            </a:r>
            <a:r>
              <a:rPr lang="en-US" sz="1800" dirty="0" err="1" smtClean="0"/>
              <a:t>eq</a:t>
            </a:r>
            <a:r>
              <a:rPr lang="en-US" sz="1800" dirty="0" smtClean="0"/>
              <a:t> data</a:t>
            </a:r>
            <a:endParaRPr lang="en-US" sz="18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724128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88224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991620" y="2285256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3563888" y="2636912"/>
            <a:ext cx="576064" cy="151216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483372" y="41871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707904" y="4214862"/>
            <a:ext cx="6350" cy="22225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652120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84168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8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library from low coverage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9524" y="1772816"/>
            <a:ext cx="7704856" cy="0"/>
          </a:xfrm>
          <a:prstGeom prst="line">
            <a:avLst/>
          </a:prstGeom>
          <a:ln w="7620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589956" y="1764432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534172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49924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062292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78588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72722" y="128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980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9066" y="1282700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R’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9346" y="128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8181434" y="1268760"/>
            <a:ext cx="4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R’’</a:t>
            </a:r>
            <a:endParaRPr lang="en-US" sz="18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21532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53580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65748" y="2420888"/>
            <a:ext cx="288032" cy="8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85828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965948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00192" y="24208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14220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566348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38228" y="24292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17676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21732" y="3789040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09764" y="3933056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93740" y="4077072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21732" y="4293096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453780" y="4437112"/>
            <a:ext cx="28803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13224" y="3789040"/>
            <a:ext cx="0" cy="50405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09764" y="3789040"/>
            <a:ext cx="0" cy="50405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597796" y="3941440"/>
            <a:ext cx="0" cy="50405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53780" y="3933056"/>
            <a:ext cx="0" cy="50405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93740" y="4077072"/>
            <a:ext cx="0" cy="23279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93881" y="3822951"/>
            <a:ext cx="0" cy="23279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81772" y="3933056"/>
            <a:ext cx="0" cy="14401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021732" y="5229200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23928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389884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21932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253980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804" y="38517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Overlaps?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5496" y="5013176"/>
            <a:ext cx="192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Assembled </a:t>
            </a:r>
            <a:r>
              <a:rPr lang="en-US" sz="1800" dirty="0" err="1" smtClean="0"/>
              <a:t>contigs</a:t>
            </a:r>
            <a:endParaRPr lang="en-US" sz="1800" dirty="0"/>
          </a:p>
        </p:txBody>
      </p:sp>
      <p:sp>
        <p:nvSpPr>
          <p:cNvPr id="69" name="Oval 68"/>
          <p:cNvSpPr/>
          <p:nvPr/>
        </p:nvSpPr>
        <p:spPr>
          <a:xfrm>
            <a:off x="3839220" y="2132856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628180" y="2204864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906640" y="2132856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367612" y="2132856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519740" y="2132856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1941612" y="2564904"/>
            <a:ext cx="1008112" cy="115212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381772" y="2492896"/>
            <a:ext cx="432048" cy="136815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09764" y="2492896"/>
            <a:ext cx="1656184" cy="151216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3203848" y="2467496"/>
            <a:ext cx="4176464" cy="172819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669804" y="2420888"/>
            <a:ext cx="4824536" cy="187220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7504" y="1990581"/>
            <a:ext cx="982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Sparse </a:t>
            </a:r>
          </a:p>
          <a:p>
            <a:r>
              <a:rPr lang="en-US" sz="1800" dirty="0" err="1"/>
              <a:t>s</a:t>
            </a:r>
            <a:r>
              <a:rPr lang="en-US" sz="1800" dirty="0" err="1" smtClean="0"/>
              <a:t>eq</a:t>
            </a:r>
            <a:r>
              <a:rPr lang="en-US" sz="1800" dirty="0" smtClean="0"/>
              <a:t> data</a:t>
            </a:r>
            <a:endParaRPr lang="en-US" sz="18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724128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88224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890020" y="5229200"/>
            <a:ext cx="28803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355976" y="5229200"/>
            <a:ext cx="28803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788024" y="5229200"/>
            <a:ext cx="28803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220072" y="5229200"/>
            <a:ext cx="28803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716016" y="4941168"/>
            <a:ext cx="936104" cy="504056"/>
          </a:xfrm>
          <a:prstGeom prst="line">
            <a:avLst/>
          </a:prstGeom>
          <a:ln w="5715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16016" y="5013176"/>
            <a:ext cx="936104" cy="432048"/>
          </a:xfrm>
          <a:prstGeom prst="line">
            <a:avLst/>
          </a:prstGeom>
          <a:ln w="5715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4288" y="5589240"/>
            <a:ext cx="6267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Warning! Beware of contaminations, plastids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991620" y="2285256"/>
            <a:ext cx="372740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563888" y="2636912"/>
            <a:ext cx="576064" cy="151216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483372" y="41871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707904" y="4214862"/>
            <a:ext cx="6350" cy="22225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652120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084168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652120" y="5229200"/>
            <a:ext cx="28803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084168" y="5229200"/>
            <a:ext cx="28803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7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organism specific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Genome size - Large genomes require more data </a:t>
            </a:r>
            <a:r>
              <a:rPr lang="en-US" dirty="0" err="1"/>
              <a:t>whoch</a:t>
            </a:r>
            <a:r>
              <a:rPr lang="en-US" dirty="0"/>
              <a:t> requires more time and is more complex to </a:t>
            </a:r>
            <a:r>
              <a:rPr lang="en-US" dirty="0" err="1"/>
              <a:t>analyse</a:t>
            </a:r>
            <a:endParaRPr lang="en-US" dirty="0"/>
          </a:p>
          <a:p>
            <a:r>
              <a:rPr lang="en-US" dirty="0"/>
              <a:t>Repeat content - Reads from different repeats are identical and confound the algorithms</a:t>
            </a:r>
          </a:p>
          <a:p>
            <a:r>
              <a:rPr lang="en-US" dirty="0" err="1"/>
              <a:t>Heterozygosity</a:t>
            </a:r>
            <a:r>
              <a:rPr lang="en-US" dirty="0"/>
              <a:t> - Assemblers usually try to create a haploid consensus assembly but will create double assemblies of </a:t>
            </a:r>
            <a:r>
              <a:rPr lang="en-US" dirty="0" err="1"/>
              <a:t>heterozygotic</a:t>
            </a:r>
            <a:r>
              <a:rPr lang="en-US" dirty="0"/>
              <a:t>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66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your repeat </a:t>
            </a:r>
            <a:r>
              <a:rPr lang="en-US" dirty="0" err="1" smtClean="0"/>
              <a:t>seqs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31640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51720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15816" y="2420888"/>
            <a:ext cx="288032" cy="8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11960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65948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00392" y="24208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14220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566348" y="22768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9992" y="242927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7676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24128" y="23488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20272" y="24208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49524" y="1772816"/>
            <a:ext cx="7704856" cy="0"/>
          </a:xfrm>
          <a:prstGeom prst="line">
            <a:avLst/>
          </a:prstGeom>
          <a:ln w="76200" cmpd="sng">
            <a:solidFill>
              <a:srgbClr val="4F81BD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89956" y="1764432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534172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749924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062292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78588" y="1772816"/>
            <a:ext cx="639688" cy="8384"/>
          </a:xfrm>
          <a:prstGeom prst="line">
            <a:avLst/>
          </a:prstGeom>
          <a:ln w="76200" cmpd="sng"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72722" y="128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366980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869066" y="1282700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R’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7389346" y="128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8181434" y="1268760"/>
            <a:ext cx="4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R’’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35496" y="1916832"/>
            <a:ext cx="1407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Independent </a:t>
            </a:r>
            <a:endParaRPr lang="en-US" sz="1800" dirty="0"/>
          </a:p>
          <a:p>
            <a:r>
              <a:rPr lang="en-US" sz="1800" dirty="0"/>
              <a:t>s</a:t>
            </a:r>
            <a:r>
              <a:rPr lang="en-US" sz="1800" dirty="0" smtClean="0"/>
              <a:t>et of </a:t>
            </a:r>
            <a:r>
              <a:rPr lang="en-US" sz="1800" dirty="0"/>
              <a:t>s</a:t>
            </a:r>
            <a:r>
              <a:rPr lang="en-US" sz="1800" dirty="0" smtClean="0"/>
              <a:t>parse </a:t>
            </a:r>
          </a:p>
          <a:p>
            <a:r>
              <a:rPr lang="en-US" sz="1800" dirty="0" smtClean="0"/>
              <a:t>data</a:t>
            </a:r>
            <a:endParaRPr lang="en-US" sz="1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195736" y="3861048"/>
            <a:ext cx="7200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7504" y="3645024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Screen reads with </a:t>
            </a:r>
            <a:br>
              <a:rPr lang="en-US" sz="1800" dirty="0" smtClean="0"/>
            </a:br>
            <a:r>
              <a:rPr lang="en-US" sz="1800" dirty="0" smtClean="0"/>
              <a:t>repeat </a:t>
            </a:r>
            <a:r>
              <a:rPr lang="en-US" sz="1800" dirty="0" err="1" smtClean="0"/>
              <a:t>seqs</a:t>
            </a:r>
            <a:endParaRPr lang="en-US" sz="1800" dirty="0"/>
          </a:p>
        </p:txBody>
      </p:sp>
      <p:sp>
        <p:nvSpPr>
          <p:cNvPr id="37" name="Parallelogram 36"/>
          <p:cNvSpPr/>
          <p:nvPr/>
        </p:nvSpPr>
        <p:spPr>
          <a:xfrm flipH="1">
            <a:off x="2123728" y="2564904"/>
            <a:ext cx="648072" cy="1224136"/>
          </a:xfrm>
          <a:prstGeom prst="parallelogram">
            <a:avLst>
              <a:gd name="adj" fmla="val 737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>
            <a:off x="2339752" y="2564904"/>
            <a:ext cx="2880320" cy="1224136"/>
          </a:xfrm>
          <a:prstGeom prst="parallelogram">
            <a:avLst>
              <a:gd name="adj" fmla="val 21195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2339752" y="2492896"/>
            <a:ext cx="5256584" cy="1296144"/>
          </a:xfrm>
          <a:prstGeom prst="parallelogram">
            <a:avLst>
              <a:gd name="adj" fmla="val 3934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2483768" y="2492896"/>
            <a:ext cx="5832648" cy="1296144"/>
          </a:xfrm>
          <a:prstGeom prst="parallelogram">
            <a:avLst>
              <a:gd name="adj" fmla="val 435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2636168" y="2492896"/>
            <a:ext cx="6184304" cy="1296144"/>
          </a:xfrm>
          <a:prstGeom prst="parallelogram">
            <a:avLst>
              <a:gd name="adj" fmla="val 4591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39752" y="4437112"/>
            <a:ext cx="5369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3</a:t>
            </a:r>
            <a:r>
              <a:rPr lang="en-US" sz="1800" dirty="0" smtClean="0"/>
              <a:t>3% of all bases in the reads are covered by repeat </a:t>
            </a:r>
            <a:r>
              <a:rPr lang="en-US" sz="1800" dirty="0" err="1" smtClean="0"/>
              <a:t>seqs</a:t>
            </a:r>
            <a:endParaRPr lang="en-US" sz="1800" dirty="0" smtClean="0"/>
          </a:p>
          <a:p>
            <a:pPr algn="ctr"/>
            <a:r>
              <a:rPr lang="en-US" sz="1800" dirty="0"/>
              <a:t> </a:t>
            </a:r>
            <a:r>
              <a:rPr lang="en-US" sz="1800" dirty="0" smtClean="0">
                <a:sym typeface="Wingdings"/>
              </a:rPr>
              <a:t> </a:t>
            </a:r>
          </a:p>
          <a:p>
            <a:pPr algn="ctr"/>
            <a:r>
              <a:rPr lang="en-US" sz="1800" dirty="0" smtClean="0">
                <a:sym typeface="Wingdings"/>
              </a:rPr>
              <a:t>33% of the genome is “repeated”</a:t>
            </a:r>
            <a:endParaRPr lang="en-US" sz="1800" dirty="0" smtClean="0"/>
          </a:p>
        </p:txBody>
      </p:sp>
      <p:sp>
        <p:nvSpPr>
          <p:cNvPr id="43" name="Down Arrow 42"/>
          <p:cNvSpPr/>
          <p:nvPr/>
        </p:nvSpPr>
        <p:spPr>
          <a:xfrm>
            <a:off x="4644008" y="3933056"/>
            <a:ext cx="360040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191122" y="5589240"/>
            <a:ext cx="762935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Warning! The quantification depends heavily on the size of the original read set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981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repeats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319" y="1196752"/>
            <a:ext cx="8494633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Getting tricky…</a:t>
            </a:r>
          </a:p>
          <a:p>
            <a:endParaRPr lang="en-US" sz="1800" dirty="0" smtClean="0"/>
          </a:p>
          <a:p>
            <a:r>
              <a:rPr lang="en-US" sz="1800" dirty="0" smtClean="0"/>
              <a:t>Classifying the repeat library directly </a:t>
            </a:r>
          </a:p>
          <a:p>
            <a:pPr marL="285750" indent="-285750">
              <a:buFontTx/>
              <a:buChar char="•"/>
            </a:pPr>
            <a:r>
              <a:rPr lang="en-US" sz="1800" dirty="0" err="1" smtClean="0"/>
              <a:t>RepeatMasker</a:t>
            </a:r>
            <a:endParaRPr lang="en-US" sz="1800" dirty="0" smtClean="0"/>
          </a:p>
          <a:p>
            <a:pPr marL="285750" indent="-285750">
              <a:buFontTx/>
              <a:buChar char="•"/>
            </a:pPr>
            <a:r>
              <a:rPr lang="en-US" sz="1800" dirty="0" smtClean="0"/>
              <a:t>Repeat protein domain </a:t>
            </a:r>
            <a:r>
              <a:rPr lang="en-US" sz="1800" dirty="0" err="1" smtClean="0"/>
              <a:t>serach</a:t>
            </a:r>
            <a:r>
              <a:rPr lang="en-US" sz="1800" dirty="0"/>
              <a:t> </a:t>
            </a:r>
            <a:r>
              <a:rPr lang="en-US" sz="1200" dirty="0" smtClean="0"/>
              <a:t>(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://www.repeatmasker.org/cgi-bin/</a:t>
            </a:r>
            <a:r>
              <a:rPr lang="en-US" sz="1200" dirty="0" smtClean="0">
                <a:hlinkClick r:id="rId2"/>
              </a:rPr>
              <a:t>RepeatProteinMaskRequest</a:t>
            </a:r>
            <a:r>
              <a:rPr lang="en-US" sz="1200" dirty="0" smtClean="0"/>
              <a:t>)</a:t>
            </a:r>
          </a:p>
          <a:p>
            <a:pPr marL="285750" indent="-285750">
              <a:buFontTx/>
              <a:buChar char="•"/>
            </a:pPr>
            <a:endParaRPr lang="en-US" sz="1800" dirty="0"/>
          </a:p>
          <a:p>
            <a:r>
              <a:rPr lang="en-US" sz="1800" dirty="0" smtClean="0"/>
              <a:t>Problems</a:t>
            </a:r>
          </a:p>
          <a:p>
            <a:pPr marL="285750" indent="-285750">
              <a:buFontTx/>
              <a:buChar char="•"/>
            </a:pPr>
            <a:r>
              <a:rPr lang="en-US" sz="1800" dirty="0" smtClean="0"/>
              <a:t>No close homologs in databases</a:t>
            </a:r>
          </a:p>
          <a:p>
            <a:pPr marL="285750" indent="-285750">
              <a:buFontTx/>
              <a:buChar char="•"/>
            </a:pPr>
            <a:r>
              <a:rPr lang="en-US" sz="1800" dirty="0" smtClean="0"/>
              <a:t>Rapid evolution of repeats (like transposable elements)</a:t>
            </a:r>
          </a:p>
          <a:p>
            <a:pPr marL="285750" indent="-285750">
              <a:buFontTx/>
              <a:buChar char="•"/>
            </a:pPr>
            <a:r>
              <a:rPr lang="en-US" sz="1800" dirty="0" smtClean="0"/>
              <a:t>Non-autonomous TE:s do not contain proteins</a:t>
            </a:r>
          </a:p>
          <a:p>
            <a:endParaRPr lang="en-US" sz="1800" dirty="0" smtClean="0"/>
          </a:p>
          <a:p>
            <a:r>
              <a:rPr lang="en-US" sz="1800" dirty="0" smtClean="0"/>
              <a:t>Solutions </a:t>
            </a:r>
          </a:p>
          <a:p>
            <a:pPr marL="285750" indent="-285750">
              <a:buFontTx/>
              <a:buChar char="•"/>
            </a:pPr>
            <a:r>
              <a:rPr lang="en-US" sz="1800" dirty="0" smtClean="0"/>
              <a:t>Fetch intact ORF:s from hits in assembly</a:t>
            </a:r>
          </a:p>
          <a:p>
            <a:pPr marL="285750" indent="-285750">
              <a:buFontTx/>
              <a:buChar char="•"/>
            </a:pPr>
            <a:r>
              <a:rPr lang="en-US" sz="1800" dirty="0"/>
              <a:t>Extend assembly matches and get more complete elements</a:t>
            </a:r>
          </a:p>
          <a:p>
            <a:pPr marL="285750" indent="-285750">
              <a:buFontTx/>
              <a:buChar char="•"/>
            </a:pPr>
            <a:r>
              <a:rPr lang="en-US" sz="1800" dirty="0" smtClean="0"/>
              <a:t>Check match alignment profiles in assembly (LINES conserved at 3’ end but not at 5’..)</a:t>
            </a:r>
          </a:p>
          <a:p>
            <a:endParaRPr lang="en-US" sz="1800" dirty="0" smtClean="0"/>
          </a:p>
          <a:p>
            <a:r>
              <a:rPr lang="en-US" sz="1800" dirty="0" smtClean="0"/>
              <a:t>=&gt; Often slow, manual, species-specific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908720"/>
            <a:ext cx="1756648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LTR Gypsy/</a:t>
            </a:r>
            <a:r>
              <a:rPr lang="en-US" sz="1800" dirty="0" err="1" smtClean="0"/>
              <a:t>Copia</a:t>
            </a:r>
            <a:endParaRPr lang="en-US" sz="1800" dirty="0" smtClean="0"/>
          </a:p>
          <a:p>
            <a:r>
              <a:rPr lang="en-US" sz="1800" dirty="0" smtClean="0"/>
              <a:t>LINE/SINE</a:t>
            </a:r>
          </a:p>
          <a:p>
            <a:r>
              <a:rPr lang="en-US" sz="1800" dirty="0" smtClean="0"/>
              <a:t>DNA elements</a:t>
            </a:r>
          </a:p>
          <a:p>
            <a:r>
              <a:rPr lang="en-U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914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4303" y="1718805"/>
            <a:ext cx="5384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1800" dirty="0" smtClean="0"/>
              <a:t>Genome assembly is sometimes reasonably easy, if you are </a:t>
            </a:r>
            <a:r>
              <a:rPr lang="en-US" sz="1800" b="1" dirty="0" smtClean="0"/>
              <a:t>lucky</a:t>
            </a:r>
            <a:r>
              <a:rPr lang="en-US" sz="1800" dirty="0" smtClean="0"/>
              <a:t> and </a:t>
            </a:r>
            <a:r>
              <a:rPr lang="en-US" sz="1800" b="1" dirty="0" smtClean="0"/>
              <a:t>not too picky</a:t>
            </a:r>
            <a:r>
              <a:rPr lang="en-US" sz="1800" dirty="0" smtClean="0"/>
              <a:t>. There are tools to indicate which one you are up against. </a:t>
            </a:r>
          </a:p>
          <a:p>
            <a:pPr marL="285750" indent="-285750">
              <a:buFontTx/>
              <a:buChar char="•"/>
            </a:pPr>
            <a:endParaRPr lang="en-US" sz="1800" dirty="0"/>
          </a:p>
          <a:p>
            <a:pPr marL="285750" indent="-285750">
              <a:buFontTx/>
              <a:buChar char="•"/>
            </a:pPr>
            <a:r>
              <a:rPr lang="en-US" sz="1800" dirty="0" smtClean="0"/>
              <a:t>Filtering data is generally a necessity, but steps depend highly on input. Unless you use ALLPATHS-</a:t>
            </a:r>
            <a:r>
              <a:rPr lang="en-US" sz="1800" dirty="0" smtClean="0"/>
              <a:t>LG, filter </a:t>
            </a:r>
            <a:r>
              <a:rPr lang="en-US" sz="1800" dirty="0" smtClean="0"/>
              <a:t>your data. </a:t>
            </a:r>
          </a:p>
          <a:p>
            <a:pPr marL="285750" indent="-285750">
              <a:buFontTx/>
              <a:buChar char="•"/>
            </a:pPr>
            <a:endParaRPr lang="en-US" sz="1800" dirty="0"/>
          </a:p>
          <a:p>
            <a:pPr marL="285750" indent="-285750">
              <a:buFontTx/>
              <a:buChar char="•"/>
            </a:pPr>
            <a:r>
              <a:rPr lang="en-US" sz="1800" dirty="0" smtClean="0"/>
              <a:t>Genome size and repeat content can (often better!) be estimated without an assembly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170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252520" cy="60212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  <a:latin typeface="Calibri" charset="0"/>
              </a:rPr>
              <a:t>Thanks</a:t>
            </a:r>
          </a:p>
        </p:txBody>
      </p:sp>
      <p:pic>
        <p:nvPicPr>
          <p:cNvPr id="68612" name="Picture 4" descr="DNAn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3" name="Picture 5" descr="rosalind"/>
          <p:cNvPicPr>
            <a:picLocks noChangeAspect="1" noChangeArrowheads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695500"/>
            <a:ext cx="1270000" cy="15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</a:extLst>
        </p:spPr>
      </p:pic>
      <p:pic>
        <p:nvPicPr>
          <p:cNvPr id="68614" name="Picture 6" descr="DNAwatsoncrick"/>
          <p:cNvPicPr>
            <a:picLocks noChangeAspect="1" noChangeArrowheads="1"/>
          </p:cNvPicPr>
          <p:nvPr/>
        </p:nvPicPr>
        <p:blipFill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293096"/>
            <a:ext cx="1539875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0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devil is in the repeats</a:t>
            </a:r>
            <a:endParaRPr lang="en-US" dirty="0"/>
          </a:p>
        </p:txBody>
      </p:sp>
      <p:pic>
        <p:nvPicPr>
          <p:cNvPr id="4" name="Picture 5" descr="repea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4" t="18965" r="11960" b="49565"/>
          <a:stretch>
            <a:fillRect/>
          </a:stretch>
        </p:blipFill>
        <p:spPr bwMode="auto">
          <a:xfrm>
            <a:off x="152400" y="1196752"/>
            <a:ext cx="8915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81200" y="5120183"/>
            <a:ext cx="609600" cy="76200"/>
          </a:xfrm>
          <a:prstGeom prst="rect">
            <a:avLst/>
          </a:prstGeom>
          <a:solidFill>
            <a:srgbClr val="60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5120183"/>
            <a:ext cx="609600" cy="76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5120183"/>
            <a:ext cx="609600" cy="762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5120183"/>
            <a:ext cx="6096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120900" y="4674096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959100" y="4688383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797300" y="4712196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A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4635500" y="4699496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B</a:t>
            </a: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825500" y="4293096"/>
            <a:ext cx="2744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Mathematically best result:</a:t>
            </a:r>
          </a:p>
        </p:txBody>
      </p:sp>
    </p:spTree>
    <p:extLst>
      <p:ext uri="{BB962C8B-B14F-4D97-AF65-F5344CB8AC3E}">
        <p14:creationId xmlns:p14="http://schemas.microsoft.com/office/powerpoint/2010/main" val="123497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48263" y="2754868"/>
            <a:ext cx="1596883" cy="1034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errors</a:t>
            </a:r>
            <a:endParaRPr lang="en-US" dirty="0"/>
          </a:p>
        </p:txBody>
      </p:sp>
      <p:pic>
        <p:nvPicPr>
          <p:cNvPr id="5" name="Picture 4" descr="AMO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821284"/>
            <a:ext cx="2349500" cy="17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OS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92696"/>
            <a:ext cx="3733800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MOSf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3890580"/>
            <a:ext cx="2833067" cy="16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MOSf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88177"/>
            <a:ext cx="1984648" cy="155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4050" y="2843644"/>
            <a:ext cx="318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800" dirty="0"/>
              <a:t>Overlapping non-identical </a:t>
            </a:r>
            <a:r>
              <a:rPr lang="en-GB" sz="1800" dirty="0" smtClean="0"/>
              <a:t>reads</a:t>
            </a:r>
            <a:endParaRPr lang="en-GB" sz="1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92768" y="2782669"/>
            <a:ext cx="18554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800" dirty="0" smtClean="0"/>
              <a:t>Collapsed repeats </a:t>
            </a:r>
          </a:p>
          <a:p>
            <a:r>
              <a:rPr lang="en-GB" sz="1800" dirty="0" smtClean="0"/>
              <a:t>and chimeras</a:t>
            </a:r>
            <a:endParaRPr lang="en-GB" sz="18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68413" y="5601246"/>
            <a:ext cx="2006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Wrong contig order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234113" y="5558384"/>
            <a:ext cx="1130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Inversions</a:t>
            </a:r>
          </a:p>
        </p:txBody>
      </p:sp>
    </p:spTree>
    <p:extLst>
      <p:ext uri="{BB962C8B-B14F-4D97-AF65-F5344CB8AC3E}">
        <p14:creationId xmlns:p14="http://schemas.microsoft.com/office/powerpoint/2010/main" val="347274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reads for assembly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2856"/>
            <a:ext cx="43909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dirty="0" smtClean="0"/>
              <a:t>Integrity and format validation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Adapter removal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(Error correction)</a:t>
            </a:r>
          </a:p>
          <a:p>
            <a:pPr marL="342900" indent="-342900">
              <a:buFontTx/>
              <a:buChar char="•"/>
            </a:pPr>
            <a:r>
              <a:rPr lang="en-US" dirty="0" err="1" smtClean="0"/>
              <a:t>Kmer</a:t>
            </a:r>
            <a:r>
              <a:rPr lang="en-US" dirty="0" smtClean="0"/>
              <a:t> analysis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Contamination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 and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Many tools cannot tell if the data is complete.</a:t>
            </a:r>
          </a:p>
          <a:p>
            <a:r>
              <a:rPr lang="en-US" sz="2400" dirty="0" smtClean="0"/>
              <a:t>Transferred data should have checksums </a:t>
            </a:r>
            <a:r>
              <a:rPr lang="en-US" sz="2400" dirty="0" err="1" smtClean="0"/>
              <a:t>e.g</a:t>
            </a:r>
            <a:r>
              <a:rPr lang="en-US" sz="2400" dirty="0" smtClean="0"/>
              <a:t> MD5.</a:t>
            </a:r>
          </a:p>
          <a:p>
            <a:pPr lvl="1"/>
            <a:r>
              <a:rPr lang="en-US" sz="1800" dirty="0" smtClean="0">
                <a:latin typeface="Courier"/>
                <a:cs typeface="Courier"/>
              </a:rPr>
              <a:t>823fc8b0ca72c6e9bd8c5dcb0a66ce9b	file1</a:t>
            </a:r>
            <a:r>
              <a:rPr lang="en-US" sz="1800" dirty="0">
                <a:latin typeface="Courier"/>
                <a:cs typeface="Courier"/>
              </a:rPr>
              <a:t>.fastq.gz </a:t>
            </a:r>
          </a:p>
          <a:p>
            <a:pPr lvl="1"/>
            <a:r>
              <a:rPr lang="en-US" sz="1800" b="1" dirty="0">
                <a:latin typeface="Courier"/>
                <a:cs typeface="Courier"/>
              </a:rPr>
              <a:t>$ md5sum -c md5.txt </a:t>
            </a:r>
            <a:r>
              <a:rPr lang="en-US" sz="1800" b="1" dirty="0" smtClean="0">
                <a:latin typeface="Courier"/>
                <a:cs typeface="Courier"/>
              </a:rPr>
              <a:t/>
            </a:r>
            <a:br>
              <a:rPr lang="en-US" sz="1800" b="1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file1</a:t>
            </a:r>
            <a:r>
              <a:rPr lang="en-US" sz="1800" dirty="0">
                <a:latin typeface="Courier"/>
                <a:cs typeface="Courier"/>
              </a:rPr>
              <a:t>.fastq.gz: OK 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file2</a:t>
            </a:r>
            <a:r>
              <a:rPr lang="en-US" sz="1800" dirty="0">
                <a:latin typeface="Courier"/>
                <a:cs typeface="Courier"/>
              </a:rPr>
              <a:t>.fastq.gz: OK 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file3</a:t>
            </a:r>
            <a:r>
              <a:rPr lang="en-US" sz="1800" dirty="0">
                <a:latin typeface="Courier"/>
                <a:cs typeface="Courier"/>
              </a:rPr>
              <a:t>.fastq.gz: FAILED </a:t>
            </a:r>
            <a:r>
              <a:rPr lang="en-US" sz="1800" dirty="0" smtClean="0">
                <a:latin typeface="Courier"/>
                <a:cs typeface="Courier"/>
              </a:rPr>
              <a:t/>
            </a:r>
            <a:br>
              <a:rPr lang="en-US" sz="1800" dirty="0" smtClean="0">
                <a:latin typeface="Courier"/>
                <a:cs typeface="Courier"/>
              </a:rPr>
            </a:br>
            <a:r>
              <a:rPr lang="en-US" sz="1800" dirty="0" smtClean="0">
                <a:latin typeface="Courier"/>
                <a:cs typeface="Courier"/>
              </a:rPr>
              <a:t>md5sum</a:t>
            </a:r>
            <a:r>
              <a:rPr lang="en-US" sz="1800" dirty="0">
                <a:latin typeface="Courier"/>
                <a:cs typeface="Courier"/>
              </a:rPr>
              <a:t>: WARNING: 1 of 3 computed checksums did NOT match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3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integrity and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Inspect your </a:t>
            </a:r>
            <a:r>
              <a:rPr lang="en-US" sz="2400" dirty="0" err="1" smtClean="0"/>
              <a:t>fastq</a:t>
            </a:r>
            <a:r>
              <a:rPr lang="en-US" sz="2400" dirty="0" smtClean="0"/>
              <a:t> files</a:t>
            </a:r>
          </a:p>
          <a:p>
            <a:pPr lvl="1"/>
            <a:r>
              <a:rPr lang="en-US" sz="1400" b="1" dirty="0">
                <a:latin typeface="Courier"/>
                <a:cs typeface="Courier"/>
              </a:rPr>
              <a:t>$ </a:t>
            </a:r>
            <a:r>
              <a:rPr lang="en-US" sz="1400" b="1" dirty="0" err="1">
                <a:latin typeface="Courier"/>
                <a:cs typeface="Courier"/>
              </a:rPr>
              <a:t>zcat</a:t>
            </a:r>
            <a:r>
              <a:rPr lang="en-US" sz="1400" b="1" dirty="0">
                <a:latin typeface="Courier"/>
                <a:cs typeface="Courier"/>
              </a:rPr>
              <a:t> file1.fastq.gz | head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@</a:t>
            </a:r>
            <a:r>
              <a:rPr lang="en-US" sz="1400" dirty="0">
                <a:latin typeface="Courier"/>
                <a:cs typeface="Courier"/>
              </a:rPr>
              <a:t>HWI-ST486:212:D0C8BACXX:6:1101:2365:1998 1:N:0:ATTCCT </a:t>
            </a:r>
            <a:r>
              <a:rPr lang="en-US" sz="1400" dirty="0" smtClean="0">
                <a:latin typeface="Courier"/>
                <a:cs typeface="Courier"/>
              </a:rPr>
              <a:t>CTTATCGGATCGATCCCAGTTTGGGCTTGTAAACGGTGAATCCTCAAAGACCACCAATGTTG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+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CCCFFFFFHHHHHJJJJJJHIJIIJGGJGFEGIGHIBFGHJIJIICHIIIDHGGIGIGHEFG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@</a:t>
            </a:r>
            <a:r>
              <a:rPr lang="en-US" sz="1400" dirty="0">
                <a:latin typeface="Courier"/>
                <a:cs typeface="Courier"/>
              </a:rPr>
              <a:t>HWI-ST486:212:D0C8BACXX:6:1101:2365:1998 2:N:0:ATTCCT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TAACCGAGCAAACAAAAGTTGGTTGTCACAAATTGTAATGACCTGATTAAACTTGATTTTTT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+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CCCFFFFFHHHHHJIIIJHIJJHIJJJJJJJJJJJIJJJIJJJJJIIIJJIJJJJGIJJJJH </a:t>
            </a:r>
            <a:endParaRPr lang="en-US" sz="1400" dirty="0">
              <a:latin typeface="Courier"/>
              <a:cs typeface="Courier"/>
            </a:endParaRPr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zcat</a:t>
            </a:r>
            <a:r>
              <a:rPr lang="en-US" sz="2000" dirty="0" smtClean="0"/>
              <a:t> lets you look at </a:t>
            </a:r>
            <a:r>
              <a:rPr lang="en-US" sz="2000" dirty="0" err="1" smtClean="0"/>
              <a:t>gzip</a:t>
            </a:r>
            <a:r>
              <a:rPr lang="en-US" sz="2000" dirty="0" smtClean="0"/>
              <a:t> compressed files and </a:t>
            </a:r>
            <a:r>
              <a:rPr lang="en-US" sz="2000" dirty="0" err="1" smtClean="0"/>
              <a:t>bzcat</a:t>
            </a:r>
            <a:r>
              <a:rPr lang="en-US" sz="2000" dirty="0" smtClean="0"/>
              <a:t> at bzip2 compressed files.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07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r>
              <a:rPr lang="en-US" dirty="0" smtClean="0"/>
              <a:t> is a first step to diagnose major errors.</a:t>
            </a:r>
          </a:p>
          <a:p>
            <a:pPr lvl="1"/>
            <a:r>
              <a:rPr lang="en-US" sz="1800" b="1" dirty="0" smtClean="0">
                <a:latin typeface="Courier"/>
                <a:cs typeface="Courier"/>
              </a:rPr>
              <a:t>$ module load </a:t>
            </a:r>
            <a:r>
              <a:rPr lang="en-US" sz="1800" b="1" dirty="0" err="1" smtClean="0">
                <a:latin typeface="Courier"/>
                <a:cs typeface="Courier"/>
              </a:rPr>
              <a:t>bioinfo</a:t>
            </a:r>
            <a:r>
              <a:rPr lang="en-US" sz="1800" b="1" dirty="0" smtClean="0">
                <a:latin typeface="Courier"/>
                <a:cs typeface="Courier"/>
              </a:rPr>
              <a:t>-tools </a:t>
            </a:r>
            <a:r>
              <a:rPr lang="en-US" sz="1800" b="1" dirty="0" err="1" smtClean="0">
                <a:latin typeface="Courier"/>
                <a:cs typeface="Courier"/>
              </a:rPr>
              <a:t>FastQC</a:t>
            </a:r>
            <a:r>
              <a:rPr lang="en-US" sz="1800" b="1" dirty="0" smtClean="0">
                <a:latin typeface="Courier"/>
                <a:cs typeface="Courier"/>
              </a:rPr>
              <a:t>/0.11.2</a:t>
            </a:r>
          </a:p>
          <a:p>
            <a:pPr lvl="1"/>
            <a:r>
              <a:rPr lang="en-US" sz="1800" b="1" dirty="0" smtClean="0">
                <a:latin typeface="Courier"/>
                <a:cs typeface="Courier"/>
              </a:rPr>
              <a:t>$ </a:t>
            </a:r>
            <a:r>
              <a:rPr lang="en-US" sz="1800" b="1" dirty="0" err="1" smtClean="0">
                <a:latin typeface="Courier"/>
                <a:cs typeface="Courier"/>
              </a:rPr>
              <a:t>fastqc</a:t>
            </a:r>
            <a:r>
              <a:rPr lang="en-US" sz="1800" b="1" dirty="0" smtClean="0">
                <a:latin typeface="Courier"/>
                <a:cs typeface="Courier"/>
              </a:rPr>
              <a:t> -t 6 *.</a:t>
            </a:r>
            <a:r>
              <a:rPr lang="en-US" sz="1800" b="1" dirty="0" err="1" smtClean="0">
                <a:latin typeface="Courier"/>
                <a:cs typeface="Courier"/>
              </a:rPr>
              <a:t>fastq.gz</a:t>
            </a:r>
            <a:r>
              <a:rPr lang="en-US" sz="1800" b="1" dirty="0" smtClean="0">
                <a:latin typeface="Courier"/>
                <a:cs typeface="Courier"/>
              </a:rPr>
              <a:t> </a:t>
            </a:r>
            <a:endParaRPr lang="en-US" sz="1800" b="1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83" r="67883" b="69830"/>
          <a:stretch/>
        </p:blipFill>
        <p:spPr>
          <a:xfrm>
            <a:off x="2195736" y="2564904"/>
            <a:ext cx="4752528" cy="3073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4648" y="5661248"/>
            <a:ext cx="2251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  <a:cs typeface="Courier"/>
              </a:rPr>
              <a:t>Zhou and </a:t>
            </a:r>
            <a:r>
              <a:rPr lang="en-US" sz="1200" dirty="0" err="1" smtClean="0">
                <a:latin typeface="+mn-lt"/>
                <a:cs typeface="Courier"/>
              </a:rPr>
              <a:t>Rokas</a:t>
            </a:r>
            <a:r>
              <a:rPr lang="en-US" sz="1200" dirty="0" smtClean="0">
                <a:latin typeface="+mn-lt"/>
                <a:cs typeface="Courier"/>
              </a:rPr>
              <a:t>, 2014: Mol. Ecol.</a:t>
            </a:r>
            <a:endParaRPr lang="en-US" sz="1200" dirty="0">
              <a:latin typeface="+mn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898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71528_ppt-mall-scilifelab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171528_ppt-mall-scilifelab-1.potx</Template>
  <TotalTime>29067</TotalTime>
  <Words>1102</Words>
  <Application>Microsoft Macintosh PowerPoint</Application>
  <PresentationFormat>On-screen Show (4:3)</PresentationFormat>
  <Paragraphs>224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171528_ppt-mall-scilifelab-1</vt:lpstr>
      <vt:lpstr>QC and pre-assembly analyses</vt:lpstr>
      <vt:lpstr>Important organism specific properties</vt:lpstr>
      <vt:lpstr>Important organism specific properties</vt:lpstr>
      <vt:lpstr>The devil is in the repeats</vt:lpstr>
      <vt:lpstr>Repeat errors</vt:lpstr>
      <vt:lpstr>Preparing reads for assembly</vt:lpstr>
      <vt:lpstr>Data integrity and format</vt:lpstr>
      <vt:lpstr>Data integrity and format</vt:lpstr>
      <vt:lpstr>Basic inspection</vt:lpstr>
      <vt:lpstr>FastQC</vt:lpstr>
      <vt:lpstr>FastQC</vt:lpstr>
      <vt:lpstr>Trimming adapters</vt:lpstr>
      <vt:lpstr>Detecting biases</vt:lpstr>
      <vt:lpstr>Kmer analyses</vt:lpstr>
      <vt:lpstr>Kmer analyses</vt:lpstr>
      <vt:lpstr>Reads vs kmers</vt:lpstr>
      <vt:lpstr>Digging into the kmers</vt:lpstr>
      <vt:lpstr>Repeats: first shot</vt:lpstr>
      <vt:lpstr>Heterozygosity</vt:lpstr>
      <vt:lpstr>Back to biases</vt:lpstr>
      <vt:lpstr>Bias detection and kmer analyses</vt:lpstr>
      <vt:lpstr>Bias detection and kmer analyses</vt:lpstr>
      <vt:lpstr>Bias detection and kmer analyses</vt:lpstr>
      <vt:lpstr>Kmer analyses</vt:lpstr>
      <vt:lpstr>Error correction and digital normalization</vt:lpstr>
      <vt:lpstr>Estimating repeat content</vt:lpstr>
      <vt:lpstr>Repeat library from low coverage data</vt:lpstr>
      <vt:lpstr>Repeat library from low coverage data</vt:lpstr>
      <vt:lpstr>Repeat library from low coverage data</vt:lpstr>
      <vt:lpstr>Quantify your repeat seqs</vt:lpstr>
      <vt:lpstr>Classifying repeats</vt:lpstr>
      <vt:lpstr>Take home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Matador</dc:creator>
  <cp:lastModifiedBy>Henrik Lantz</cp:lastModifiedBy>
  <cp:revision>901</cp:revision>
  <cp:lastPrinted>2013-04-15T09:13:19Z</cp:lastPrinted>
  <dcterms:created xsi:type="dcterms:W3CDTF">2013-05-13T05:29:39Z</dcterms:created>
  <dcterms:modified xsi:type="dcterms:W3CDTF">2015-11-15T18:49:17Z</dcterms:modified>
</cp:coreProperties>
</file>