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976" y="-112"/>
      </p:cViewPr>
      <p:guideLst>
        <p:guide orient="horz" pos="1342"/>
        <p:guide pos="9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5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2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6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8D06-C781-204A-A17A-0A030CE25AAF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Mutation calling –</a:t>
            </a:r>
            <a:br>
              <a:rPr lang="en-US" dirty="0" smtClean="0"/>
            </a:br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284" y="2387621"/>
            <a:ext cx="5412024" cy="20873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do we find info </a:t>
            </a:r>
            <a:r>
              <a:rPr lang="en-US" dirty="0" smtClean="0"/>
              <a:t>about alternative </a:t>
            </a:r>
            <a:r>
              <a:rPr lang="en-US" dirty="0" smtClean="0"/>
              <a:t>allele </a:t>
            </a:r>
            <a:r>
              <a:rPr lang="en-US" dirty="0" smtClean="0"/>
              <a:t>frequencies based on read depths </a:t>
            </a:r>
            <a:r>
              <a:rPr lang="en-US" dirty="0" smtClean="0"/>
              <a:t>for </a:t>
            </a:r>
            <a:r>
              <a:rPr lang="en-US" dirty="0" smtClean="0"/>
              <a:t>a given</a:t>
            </a:r>
            <a:r>
              <a:rPr lang="en-US" dirty="0" smtClean="0"/>
              <a:t> mutation?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0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 Allele Frequency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57" y="1563962"/>
            <a:ext cx="3821720" cy="320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37486" y="4160902"/>
            <a:ext cx="6539916" cy="155392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651439" y="4257264"/>
            <a:ext cx="2094312" cy="1478353"/>
            <a:chOff x="1989967" y="4875194"/>
            <a:chExt cx="2094312" cy="1611878"/>
          </a:xfrm>
        </p:grpSpPr>
        <p:grpSp>
          <p:nvGrpSpPr>
            <p:cNvPr id="75" name="Group 74"/>
            <p:cNvGrpSpPr/>
            <p:nvPr/>
          </p:nvGrpSpPr>
          <p:grpSpPr>
            <a:xfrm>
              <a:off x="1989967" y="5015770"/>
              <a:ext cx="2094312" cy="936070"/>
              <a:chOff x="2260207" y="5015770"/>
              <a:chExt cx="2094312" cy="93607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2418583" y="5015770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270044" y="519531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570983" y="537822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489911" y="5579658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422351" y="575162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260207" y="5938330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2956853" y="4875194"/>
              <a:ext cx="288548" cy="161187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 smtClean="0"/>
                <a:t>C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/>
                <a:t>A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C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C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C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 smtClean="0"/>
                <a:t>A</a:t>
              </a:r>
            </a:p>
            <a:p>
              <a:pPr>
                <a:lnSpc>
                  <a:spcPct val="80000"/>
                </a:lnSpc>
              </a:pPr>
              <a:endParaRPr lang="en-US" sz="1400" dirty="0" smtClean="0"/>
            </a:p>
            <a:p>
              <a:pPr>
                <a:lnSpc>
                  <a:spcPct val="80000"/>
                </a:lnSpc>
              </a:pPr>
              <a:endParaRPr lang="en-US" sz="1400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378719" y="5819520"/>
            <a:ext cx="59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 =   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444075" y="5819520"/>
            <a:ext cx="7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0.33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4661" y="5588914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reads </a:t>
            </a:r>
            <a:r>
              <a:rPr lang="en-US" dirty="0"/>
              <a:t>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80381" y="6004186"/>
            <a:ext cx="195283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0364" y="6010993"/>
            <a:ext cx="213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smtClean="0"/>
              <a:t> reads A + # reads 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5143" y="1397000"/>
            <a:ext cx="2449286" cy="3754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8736" y="2842647"/>
            <a:ext cx="690929" cy="44627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</a:p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C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13725" y="3053468"/>
            <a:ext cx="2772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SNV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9137" y="3833503"/>
            <a:ext cx="2646878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Reference: ACGGCTAG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GTAGCAT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1" idx="1"/>
            <a:endCxn id="11" idx="3"/>
          </p:cNvCxnSpPr>
          <p:nvPr/>
        </p:nvCxnSpPr>
        <p:spPr>
          <a:xfrm>
            <a:off x="3508736" y="3065785"/>
            <a:ext cx="6909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90769" y="2842647"/>
            <a:ext cx="690929" cy="44627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Mutation</a:t>
            </a:r>
          </a:p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37" idx="1"/>
            <a:endCxn id="37" idx="3"/>
          </p:cNvCxnSpPr>
          <p:nvPr/>
        </p:nvCxnSpPr>
        <p:spPr>
          <a:xfrm>
            <a:off x="4990769" y="3065785"/>
            <a:ext cx="69092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2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6" y="1571171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</a:t>
            </a:r>
            <a:r>
              <a:rPr lang="pl-PL" sz="1400" dirty="0" smtClean="0">
                <a:solidFill>
                  <a:srgbClr val="FF0000"/>
                </a:solidFill>
              </a:rPr>
              <a:t>AD</a:t>
            </a:r>
            <a:r>
              <a:rPr lang="pl-PL" sz="1400" dirty="0" smtClean="0"/>
              <a:t>:BQ:DP:FA:SS        0:</a:t>
            </a:r>
            <a:r>
              <a:rPr lang="pl-PL" sz="1400" dirty="0" smtClean="0">
                <a:solidFill>
                  <a:srgbClr val="FF0000"/>
                </a:solidFill>
              </a:rPr>
              <a:t>106,0</a:t>
            </a:r>
            <a:r>
              <a:rPr lang="pl-PL" sz="1400" dirty="0" smtClean="0"/>
              <a:t>:.:102:0.00:0  0/1:</a:t>
            </a:r>
            <a:r>
              <a:rPr lang="pl-PL" sz="1400" dirty="0" smtClean="0">
                <a:solidFill>
                  <a:srgbClr val="FF0000"/>
                </a:solidFill>
              </a:rPr>
              <a:t>84,6</a:t>
            </a:r>
            <a:r>
              <a:rPr lang="pl-PL" sz="1400" dirty="0" smtClean="0"/>
              <a:t>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</a:t>
            </a:r>
            <a:r>
              <a:rPr lang="pl-PL" sz="1400" dirty="0" smtClean="0">
                <a:solidFill>
                  <a:srgbClr val="FF0000"/>
                </a:solidFill>
              </a:rPr>
              <a:t>AD</a:t>
            </a:r>
            <a:r>
              <a:rPr lang="pl-PL" sz="1400" dirty="0" smtClean="0"/>
              <a:t>:BQ:DP:FA:SS       	0</a:t>
            </a:r>
            <a:r>
              <a:rPr lang="pl-PL" sz="1400" dirty="0"/>
              <a:t>:</a:t>
            </a:r>
            <a:r>
              <a:rPr lang="pl-PL" sz="1400" dirty="0">
                <a:solidFill>
                  <a:srgbClr val="FF0000"/>
                </a:solidFill>
              </a:rPr>
              <a:t>59,0</a:t>
            </a:r>
            <a:r>
              <a:rPr lang="pl-PL" sz="1400" dirty="0"/>
              <a:t>:.:59:0.00:0      0/1:</a:t>
            </a:r>
            <a:r>
              <a:rPr lang="pl-PL" sz="1400" dirty="0" smtClean="0">
                <a:solidFill>
                  <a:srgbClr val="FF0000"/>
                </a:solidFill>
              </a:rPr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</a:t>
            </a:r>
            <a:r>
              <a:rPr lang="pl-PL" sz="1400" dirty="0" smtClean="0">
                <a:solidFill>
                  <a:srgbClr val="FF0000"/>
                </a:solidFill>
              </a:rPr>
              <a:t>AD</a:t>
            </a:r>
            <a:r>
              <a:rPr lang="pl-PL" sz="1400" dirty="0" smtClean="0"/>
              <a:t>:BQ:DP:FA:SS       	0</a:t>
            </a:r>
            <a:r>
              <a:rPr lang="pl-PL" sz="1400" dirty="0"/>
              <a:t>:</a:t>
            </a:r>
            <a:r>
              <a:rPr lang="pl-PL" sz="1400" dirty="0">
                <a:solidFill>
                  <a:srgbClr val="FF0000"/>
                </a:solidFill>
              </a:rPr>
              <a:t>35,0</a:t>
            </a:r>
            <a:r>
              <a:rPr lang="pl-PL" sz="1400" dirty="0"/>
              <a:t>:.:31:0.00:0      0/1:</a:t>
            </a:r>
            <a:r>
              <a:rPr lang="pl-PL" sz="1400" dirty="0" smtClean="0">
                <a:solidFill>
                  <a:srgbClr val="FF0000"/>
                </a:solidFill>
              </a:rPr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</a:t>
            </a:r>
            <a:r>
              <a:rPr lang="pl-PL" sz="1400" dirty="0" smtClean="0">
                <a:solidFill>
                  <a:srgbClr val="FF0000"/>
                </a:solidFill>
              </a:rPr>
              <a:t>AD=</a:t>
            </a:r>
            <a:r>
              <a:rPr lang="pl-PL" sz="1400" dirty="0" err="1">
                <a:solidFill>
                  <a:srgbClr val="FF0000"/>
                </a:solidFill>
              </a:rPr>
              <a:t>Allelic</a:t>
            </a:r>
            <a:r>
              <a:rPr lang="pl-PL" sz="1400" dirty="0">
                <a:solidFill>
                  <a:srgbClr val="FF0000"/>
                </a:solidFill>
              </a:rPr>
              <a:t> </a:t>
            </a:r>
            <a:r>
              <a:rPr lang="pl-PL" sz="1400" dirty="0" err="1">
                <a:solidFill>
                  <a:srgbClr val="FF0000"/>
                </a:solidFill>
              </a:rPr>
              <a:t>depths</a:t>
            </a:r>
            <a:r>
              <a:rPr lang="pl-PL" sz="1400" dirty="0">
                <a:solidFill>
                  <a:srgbClr val="FF0000"/>
                </a:solidFill>
              </a:rPr>
              <a:t> for the ref and alt </a:t>
            </a:r>
            <a:r>
              <a:rPr lang="pl-PL" sz="1400" dirty="0" err="1">
                <a:solidFill>
                  <a:srgbClr val="FF0000"/>
                </a:solidFill>
              </a:rPr>
              <a:t>alleles</a:t>
            </a:r>
            <a:r>
              <a:rPr lang="pl-PL" sz="1400" dirty="0">
                <a:solidFill>
                  <a:srgbClr val="FF0000"/>
                </a:solidFill>
              </a:rPr>
              <a:t> in the order </a:t>
            </a:r>
            <a:r>
              <a:rPr lang="pl-PL" sz="1400" dirty="0" err="1" smtClean="0">
                <a:solidFill>
                  <a:srgbClr val="FF0000"/>
                </a:solidFill>
              </a:rPr>
              <a:t>listed</a:t>
            </a:r>
            <a:endParaRPr lang="pl-PL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 the </a:t>
            </a:r>
            <a:r>
              <a:rPr lang="en-US" dirty="0" err="1" smtClean="0"/>
              <a:t>mutect.vcf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6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Allelic depths in IGV</a:t>
            </a:r>
            <a:endParaRPr lang="en-US" dirty="0"/>
          </a:p>
        </p:txBody>
      </p:sp>
      <p:pic>
        <p:nvPicPr>
          <p:cNvPr id="5" name="Content Placeholder 4" descr="heterozygous_zoo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xfrm>
            <a:off x="1543050" y="1646238"/>
            <a:ext cx="6864350" cy="3775075"/>
          </a:xfrm>
        </p:spPr>
      </p:pic>
      <p:sp>
        <p:nvSpPr>
          <p:cNvPr id="8" name="TextBox 7"/>
          <p:cNvSpPr txBox="1"/>
          <p:nvPr/>
        </p:nvSpPr>
        <p:spPr>
          <a:xfrm>
            <a:off x="1466669" y="5700576"/>
            <a:ext cx="6320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AD</a:t>
            </a:r>
            <a:r>
              <a:rPr lang="pl-PL" dirty="0">
                <a:solidFill>
                  <a:srgbClr val="FF0000"/>
                </a:solidFill>
              </a:rPr>
              <a:t>=</a:t>
            </a:r>
            <a:r>
              <a:rPr lang="pl-PL" dirty="0" err="1">
                <a:solidFill>
                  <a:srgbClr val="FF0000"/>
                </a:solidFill>
              </a:rPr>
              <a:t>Allelic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depths</a:t>
            </a:r>
            <a:r>
              <a:rPr lang="pl-PL" dirty="0">
                <a:solidFill>
                  <a:srgbClr val="FF0000"/>
                </a:solidFill>
              </a:rPr>
              <a:t> for the ref and alt </a:t>
            </a:r>
            <a:r>
              <a:rPr lang="pl-PL" dirty="0" err="1">
                <a:solidFill>
                  <a:srgbClr val="FF0000"/>
                </a:solidFill>
              </a:rPr>
              <a:t>alleles</a:t>
            </a:r>
            <a:r>
              <a:rPr lang="pl-PL" dirty="0">
                <a:solidFill>
                  <a:srgbClr val="FF0000"/>
                </a:solidFill>
              </a:rPr>
              <a:t> in the order </a:t>
            </a:r>
            <a:r>
              <a:rPr lang="pl-PL" dirty="0" err="1" smtClean="0">
                <a:solidFill>
                  <a:srgbClr val="FF0000"/>
                </a:solidFill>
              </a:rPr>
              <a:t>listed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en-US" dirty="0"/>
              <a:t>Reference = C </a:t>
            </a:r>
            <a:r>
              <a:rPr lang="en-US" dirty="0" smtClean="0"/>
              <a:t> Alternative </a:t>
            </a:r>
            <a:r>
              <a:rPr lang="en-US" dirty="0"/>
              <a:t>= T </a:t>
            </a:r>
            <a:endParaRPr lang="en-US" dirty="0" smtClean="0"/>
          </a:p>
          <a:p>
            <a:r>
              <a:rPr lang="en-US" dirty="0" smtClean="0"/>
              <a:t>AD=13,13</a:t>
            </a:r>
            <a:endParaRPr lang="en-US" dirty="0"/>
          </a:p>
          <a:p>
            <a:endParaRPr lang="pl-P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3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Analyze how various degrees of normal contamination of the tumor sample affects allele frequencies</a:t>
            </a:r>
          </a:p>
          <a:p>
            <a:r>
              <a:rPr lang="en-US" sz="2400" dirty="0" smtClean="0"/>
              <a:t>Do the alternative allele frequency distributions for the different tumor/normal </a:t>
            </a:r>
            <a:r>
              <a:rPr lang="en-US" sz="2400" dirty="0" err="1" smtClean="0"/>
              <a:t>muxtures</a:t>
            </a:r>
            <a:r>
              <a:rPr lang="en-US" sz="2400" dirty="0" smtClean="0"/>
              <a:t> “fit” with what you would expect?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5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CC1143.f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2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CC1954.f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151</Words>
  <Application>Microsoft Macintosh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Mutation calling – wrap up</vt:lpstr>
      <vt:lpstr>Part one</vt:lpstr>
      <vt:lpstr>Alternative Allele Frequency</vt:lpstr>
      <vt:lpstr>Look in the mutect.vcf file</vt:lpstr>
      <vt:lpstr>Allelic depths in IGV</vt:lpstr>
      <vt:lpstr>Todays Practical  part two</vt:lpstr>
      <vt:lpstr>PowerPoint Presentation</vt:lpstr>
      <vt:lpstr>PowerPoint Presentation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calling – wrap up</dc:title>
  <dc:creator>Malin Larsson</dc:creator>
  <cp:lastModifiedBy>Malin Larsson</cp:lastModifiedBy>
  <cp:revision>11</cp:revision>
  <dcterms:created xsi:type="dcterms:W3CDTF">2015-10-21T13:09:05Z</dcterms:created>
  <dcterms:modified xsi:type="dcterms:W3CDTF">2016-10-19T12:33:09Z</dcterms:modified>
</cp:coreProperties>
</file>