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08" r:id="rId3"/>
    <p:sldId id="297" r:id="rId4"/>
    <p:sldId id="299" r:id="rId5"/>
    <p:sldId id="298" r:id="rId6"/>
    <p:sldId id="301" r:id="rId7"/>
    <p:sldId id="302" r:id="rId8"/>
    <p:sldId id="303" r:id="rId9"/>
    <p:sldId id="304" r:id="rId10"/>
    <p:sldId id="305" r:id="rId11"/>
    <p:sldId id="306" r:id="rId12"/>
    <p:sldId id="30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1724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2684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306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977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9215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3794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3764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0662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3369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9647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8995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GJ2QEsMB5fKlB0vOXXuB5s54ShSpeCJzB2Ph-SbmtQA/copy?usp=shar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917" y="3979334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US" dirty="0"/>
              <a:t>Week 9:Normality testing;</a:t>
            </a:r>
            <a:br>
              <a:rPr lang="en-US" dirty="0"/>
            </a:br>
            <a:r>
              <a:rPr lang="en-US" dirty="0"/>
              <a:t>Chi-square; Non-parametric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7" name="Shape 101">
            <a:extLst>
              <a:ext uri="{FF2B5EF4-FFF2-40B4-BE49-F238E27FC236}">
                <a16:creationId xmlns:a16="http://schemas.microsoft.com/office/drawing/2014/main" id="{20A9834B-95DA-48A0-8E38-0115825B892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61345" y="216790"/>
            <a:ext cx="6167213" cy="35801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1">
            <a:extLst>
              <a:ext uri="{FF2B5EF4-FFF2-40B4-BE49-F238E27FC236}">
                <a16:creationId xmlns:a16="http://schemas.microsoft.com/office/drawing/2014/main" id="{8A3B6F64-11C4-455A-B76C-CD664D9487E4}"/>
              </a:ext>
            </a:extLst>
          </p:cNvPr>
          <p:cNvSpPr txBox="1"/>
          <p:nvPr/>
        </p:nvSpPr>
        <p:spPr>
          <a:xfrm>
            <a:off x="220766" y="195129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What’s the chi-square statistic?</a:t>
            </a:r>
          </a:p>
        </p:txBody>
      </p:sp>
      <p:graphicFrame>
        <p:nvGraphicFramePr>
          <p:cNvPr id="11" name="Shape 172">
            <a:extLst>
              <a:ext uri="{FF2B5EF4-FFF2-40B4-BE49-F238E27FC236}">
                <a16:creationId xmlns:a16="http://schemas.microsoft.com/office/drawing/2014/main" id="{94462A5F-1A56-4BFD-A24F-142FFA968F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0505235"/>
              </p:ext>
            </p:extLst>
          </p:nvPr>
        </p:nvGraphicFramePr>
        <p:xfrm>
          <a:off x="450078" y="902211"/>
          <a:ext cx="8534400" cy="3383300"/>
        </p:xfrm>
        <a:graphic>
          <a:graphicData uri="http://schemas.openxmlformats.org/drawingml/2006/table">
            <a:tbl>
              <a:tblPr firstRow="1" firstCol="1" lastRow="1" lastCol="1">
                <a:tableStyleId>{5C22544A-7EE6-4342-B048-85BDC9FD1C3A}</a:tableStyleId>
              </a:tblPr>
              <a:tblGrid>
                <a:gridCol w="166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White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Dark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Tofu-rkey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TOTAL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Lions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15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20.2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25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17.7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3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5.1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Cowboys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25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19.8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10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17.3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= 7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 = 4.9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40 (47%)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35 (41%)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/>
                        <a:t>10 (12%)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/>
                        <a:t>85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Shape 218">
            <a:extLst>
              <a:ext uri="{FF2B5EF4-FFF2-40B4-BE49-F238E27FC236}">
                <a16:creationId xmlns:a16="http://schemas.microsoft.com/office/drawing/2014/main" id="{978D0765-4852-4AC1-928E-D514B39B55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23348" y="902211"/>
            <a:ext cx="2913062" cy="113975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6515BC-E81E-4987-8F9D-174C21220A7E}"/>
              </a:ext>
            </a:extLst>
          </p:cNvPr>
          <p:cNvSpPr txBox="1"/>
          <p:nvPr/>
        </p:nvSpPr>
        <p:spPr>
          <a:xfrm>
            <a:off x="655889" y="4569006"/>
            <a:ext cx="10359640" cy="1532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ea typeface="Noto Sans Symbols"/>
                <a:cs typeface="Noto Sans Symbols"/>
                <a:sym typeface="Noto Sans Symbols"/>
              </a:rPr>
              <a:t>χ</a:t>
            </a:r>
            <a:r>
              <a:rPr lang="en-US" sz="3600" baseline="30000" dirty="0">
                <a:ea typeface="Gill Sans MT"/>
                <a:cs typeface="Gill Sans MT"/>
                <a:sym typeface="Gill Sans MT"/>
              </a:rPr>
              <a:t>2</a:t>
            </a:r>
            <a:r>
              <a:rPr lang="en-US" sz="3600" b="1" baseline="30000" dirty="0">
                <a:ea typeface="Gill Sans MT"/>
                <a:cs typeface="Gill Sans MT"/>
                <a:sym typeface="Gill Sans MT"/>
              </a:rPr>
              <a:t>  </a:t>
            </a:r>
            <a:r>
              <a:rPr lang="en-US" sz="3200" dirty="0">
                <a:ea typeface="Gill Sans MT"/>
                <a:cs typeface="Gill Sans MT"/>
                <a:sym typeface="Gill Sans MT"/>
              </a:rPr>
              <a:t>= (15-20.2)</a:t>
            </a:r>
            <a:r>
              <a:rPr lang="en-US" sz="3200" baseline="30000" dirty="0">
                <a:ea typeface="Gill Sans MT"/>
                <a:cs typeface="Gill Sans MT"/>
                <a:sym typeface="Gill Sans MT"/>
              </a:rPr>
              <a:t>2</a:t>
            </a:r>
            <a:r>
              <a:rPr lang="en-US" sz="3200" dirty="0">
                <a:ea typeface="Gill Sans MT"/>
                <a:cs typeface="Gill Sans MT"/>
                <a:sym typeface="Gill Sans MT"/>
              </a:rPr>
              <a:t> / 20.2  + … (7-4.9)</a:t>
            </a:r>
            <a:r>
              <a:rPr lang="en-US" sz="3200" baseline="30000" dirty="0">
                <a:ea typeface="Gill Sans MT"/>
                <a:cs typeface="Gill Sans MT"/>
                <a:sym typeface="Gill Sans MT"/>
              </a:rPr>
              <a:t>2 </a:t>
            </a:r>
            <a:r>
              <a:rPr lang="en-US" sz="3200" dirty="0">
                <a:ea typeface="Gill Sans MT"/>
                <a:cs typeface="Gill Sans MT"/>
                <a:sym typeface="Gill Sans MT"/>
              </a:rPr>
              <a:t>/ 4.9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ea typeface="Gill Sans MT"/>
              <a:cs typeface="Gill Sans MT"/>
              <a:sym typeface="Gill Sans MT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Critical value for 2 degrees of freedom is </a:t>
            </a:r>
            <a:r>
              <a:rPr lang="en-US" sz="3200" b="1" u="sng" dirty="0">
                <a:ea typeface="Gill Sans MT"/>
                <a:cs typeface="Gill Sans MT"/>
                <a:sym typeface="Gill Sans MT"/>
              </a:rPr>
              <a:t>5.99</a:t>
            </a:r>
          </a:p>
        </p:txBody>
      </p:sp>
    </p:spTree>
    <p:extLst>
      <p:ext uri="{BB962C8B-B14F-4D97-AF65-F5344CB8AC3E}">
        <p14:creationId xmlns:p14="http://schemas.microsoft.com/office/powerpoint/2010/main" val="3903051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1">
            <a:extLst>
              <a:ext uri="{FF2B5EF4-FFF2-40B4-BE49-F238E27FC236}">
                <a16:creationId xmlns:a16="http://schemas.microsoft.com/office/drawing/2014/main" id="{8A3B6F64-11C4-455A-B76C-CD664D9487E4}"/>
              </a:ext>
            </a:extLst>
          </p:cNvPr>
          <p:cNvSpPr txBox="1"/>
          <p:nvPr/>
        </p:nvSpPr>
        <p:spPr>
          <a:xfrm>
            <a:off x="220766" y="195129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You try it!</a:t>
            </a:r>
          </a:p>
        </p:txBody>
      </p:sp>
      <p:pic>
        <p:nvPicPr>
          <p:cNvPr id="4" name="Shape 218">
            <a:extLst>
              <a:ext uri="{FF2B5EF4-FFF2-40B4-BE49-F238E27FC236}">
                <a16:creationId xmlns:a16="http://schemas.microsoft.com/office/drawing/2014/main" id="{978D0765-4852-4AC1-928E-D514B39B55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0365" y="518294"/>
            <a:ext cx="3550436" cy="147828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E0FEC4-1E70-4ADE-AC9A-9421713F282E}"/>
              </a:ext>
            </a:extLst>
          </p:cNvPr>
          <p:cNvSpPr txBox="1"/>
          <p:nvPr/>
        </p:nvSpPr>
        <p:spPr>
          <a:xfrm>
            <a:off x="510610" y="1010422"/>
            <a:ext cx="79397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 survey was done of Manhattan residents to see if their most common transportation method was related to their income. Here are the results: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534626-7365-46E3-85DD-961D2AEA0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517621"/>
              </p:ext>
            </p:extLst>
          </p:nvPr>
        </p:nvGraphicFramePr>
        <p:xfrm>
          <a:off x="510610" y="2575061"/>
          <a:ext cx="9223050" cy="19730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2624">
                  <a:extLst>
                    <a:ext uri="{9D8B030D-6E8A-4147-A177-3AD203B41FA5}">
                      <a16:colId xmlns:a16="http://schemas.microsoft.com/office/drawing/2014/main" val="927456705"/>
                    </a:ext>
                  </a:extLst>
                </a:gridCol>
                <a:gridCol w="1205335">
                  <a:extLst>
                    <a:ext uri="{9D8B030D-6E8A-4147-A177-3AD203B41FA5}">
                      <a16:colId xmlns:a16="http://schemas.microsoft.com/office/drawing/2014/main" val="2659888996"/>
                    </a:ext>
                  </a:extLst>
                </a:gridCol>
                <a:gridCol w="1607115">
                  <a:extLst>
                    <a:ext uri="{9D8B030D-6E8A-4147-A177-3AD203B41FA5}">
                      <a16:colId xmlns:a16="http://schemas.microsoft.com/office/drawing/2014/main" val="2190423655"/>
                    </a:ext>
                  </a:extLst>
                </a:gridCol>
                <a:gridCol w="1735550">
                  <a:extLst>
                    <a:ext uri="{9D8B030D-6E8A-4147-A177-3AD203B41FA5}">
                      <a16:colId xmlns:a16="http://schemas.microsoft.com/office/drawing/2014/main" val="280440688"/>
                    </a:ext>
                  </a:extLst>
                </a:gridCol>
                <a:gridCol w="1572426">
                  <a:extLst>
                    <a:ext uri="{9D8B030D-6E8A-4147-A177-3AD203B41FA5}">
                      <a16:colId xmlns:a16="http://schemas.microsoft.com/office/drawing/2014/main" val="73658779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4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Car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Transit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Walk/bike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90857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 income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01237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Moderate income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199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312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64789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High income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266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020395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462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693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11824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4AAD804-16C1-4977-ACFC-49C7BAFB885F}"/>
              </a:ext>
            </a:extLst>
          </p:cNvPr>
          <p:cNvSpPr txBox="1"/>
          <p:nvPr/>
        </p:nvSpPr>
        <p:spPr>
          <a:xfrm>
            <a:off x="510609" y="4712813"/>
            <a:ext cx="1018872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Using a chi-square test, check to see if these results show a difference between these groups. You may want to enter this table in Excel to run this analysis.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103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1">
            <a:extLst>
              <a:ext uri="{FF2B5EF4-FFF2-40B4-BE49-F238E27FC236}">
                <a16:creationId xmlns:a16="http://schemas.microsoft.com/office/drawing/2014/main" id="{8A3B6F64-11C4-455A-B76C-CD664D9487E4}"/>
              </a:ext>
            </a:extLst>
          </p:cNvPr>
          <p:cNvSpPr txBox="1"/>
          <p:nvPr/>
        </p:nvSpPr>
        <p:spPr>
          <a:xfrm>
            <a:off x="220766" y="195129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Writing up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0FEC4-1E70-4ADE-AC9A-9421713F282E}"/>
              </a:ext>
            </a:extLst>
          </p:cNvPr>
          <p:cNvSpPr txBox="1"/>
          <p:nvPr/>
        </p:nvSpPr>
        <p:spPr>
          <a:xfrm>
            <a:off x="510609" y="841460"/>
            <a:ext cx="111458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Results of statistical analysis generally focus on </a:t>
            </a:r>
            <a:r>
              <a:rPr lang="en-US" sz="2400" b="1" dirty="0">
                <a:solidFill>
                  <a:srgbClr val="FFC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direction, magnitude, and significance</a:t>
            </a: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a typeface="Calibri" panose="020F0502020204030204" pitchFamily="34" charset="0"/>
                <a:cs typeface="Arial" panose="020B0604020202020204" pitchFamily="34" charset="0"/>
              </a:rPr>
              <a:t>For a chi-square test, calculate the percentage of each income group in each transit type. Then write a paragraph that summarizes your findings. What pattern do you see of higher or lower rates? What is the magnitude of the key differences? Is it statistically significant? 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534626-7365-46E3-85DD-961D2AEA0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966785"/>
              </p:ext>
            </p:extLst>
          </p:nvPr>
        </p:nvGraphicFramePr>
        <p:xfrm>
          <a:off x="510609" y="3968025"/>
          <a:ext cx="9223050" cy="19730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2624">
                  <a:extLst>
                    <a:ext uri="{9D8B030D-6E8A-4147-A177-3AD203B41FA5}">
                      <a16:colId xmlns:a16="http://schemas.microsoft.com/office/drawing/2014/main" val="927456705"/>
                    </a:ext>
                  </a:extLst>
                </a:gridCol>
                <a:gridCol w="1205335">
                  <a:extLst>
                    <a:ext uri="{9D8B030D-6E8A-4147-A177-3AD203B41FA5}">
                      <a16:colId xmlns:a16="http://schemas.microsoft.com/office/drawing/2014/main" val="2659888996"/>
                    </a:ext>
                  </a:extLst>
                </a:gridCol>
                <a:gridCol w="1607115">
                  <a:extLst>
                    <a:ext uri="{9D8B030D-6E8A-4147-A177-3AD203B41FA5}">
                      <a16:colId xmlns:a16="http://schemas.microsoft.com/office/drawing/2014/main" val="2190423655"/>
                    </a:ext>
                  </a:extLst>
                </a:gridCol>
                <a:gridCol w="1735550">
                  <a:extLst>
                    <a:ext uri="{9D8B030D-6E8A-4147-A177-3AD203B41FA5}">
                      <a16:colId xmlns:a16="http://schemas.microsoft.com/office/drawing/2014/main" val="280440688"/>
                    </a:ext>
                  </a:extLst>
                </a:gridCol>
                <a:gridCol w="1572426">
                  <a:extLst>
                    <a:ext uri="{9D8B030D-6E8A-4147-A177-3AD203B41FA5}">
                      <a16:colId xmlns:a16="http://schemas.microsoft.com/office/drawing/2014/main" val="73658779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Car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Transit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Walk/bike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90857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 income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01237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Moderate income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199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312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64789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High income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266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020395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462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693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1182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69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6" y="253767"/>
            <a:ext cx="4127384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How do we assess normality?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95634-62FF-47A0-9DE6-64D178990E6A}"/>
              </a:ext>
            </a:extLst>
          </p:cNvPr>
          <p:cNvSpPr txBox="1"/>
          <p:nvPr/>
        </p:nvSpPr>
        <p:spPr>
          <a:xfrm>
            <a:off x="536896" y="1786855"/>
            <a:ext cx="31448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Histograms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QQ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Normality tests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6107E-08B7-4E39-B8FE-5ECA5CE48E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24" r="3301"/>
          <a:stretch/>
        </p:blipFill>
        <p:spPr>
          <a:xfrm>
            <a:off x="5005146" y="0"/>
            <a:ext cx="7186854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FB667F-3CAA-4954-87DB-20C02595C032}"/>
              </a:ext>
            </a:extLst>
          </p:cNvPr>
          <p:cNvSpPr txBox="1"/>
          <p:nvPr/>
        </p:nvSpPr>
        <p:spPr>
          <a:xfrm>
            <a:off x="634430" y="5867910"/>
            <a:ext cx="412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https://www.ucd.ie/ecomodel/Resources/QQplots_WebVersion.html</a:t>
            </a:r>
          </a:p>
        </p:txBody>
      </p:sp>
    </p:spTree>
    <p:extLst>
      <p:ext uri="{BB962C8B-B14F-4D97-AF65-F5344CB8AC3E}">
        <p14:creationId xmlns:p14="http://schemas.microsoft.com/office/powerpoint/2010/main" val="63440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6" y="253767"/>
            <a:ext cx="4127384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QQ plots</a:t>
            </a:r>
          </a:p>
          <a:p>
            <a:pPr>
              <a:buSzPct val="25000"/>
            </a:pPr>
            <a:endParaRPr lang="en-US" sz="4000" b="1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9924A-94CC-43BD-A7D1-F1B946B98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692" y="980082"/>
            <a:ext cx="6471961" cy="501747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668188-53B2-420A-A4EF-20DAAB2BA29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006954" y="2613491"/>
            <a:ext cx="4091474" cy="3634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68E1188-AAD6-4058-BAD0-A8A94119ACB4}"/>
              </a:ext>
            </a:extLst>
          </p:cNvPr>
          <p:cNvSpPr txBox="1"/>
          <p:nvPr/>
        </p:nvSpPr>
        <p:spPr>
          <a:xfrm>
            <a:off x="3211270" y="2413436"/>
            <a:ext cx="1795684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75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4BFCB8-9A10-44DC-BB2A-C1F10C2BBFFC}"/>
              </a:ext>
            </a:extLst>
          </p:cNvPr>
          <p:cNvCxnSpPr>
            <a:cxnSpLocks/>
          </p:cNvCxnSpPr>
          <p:nvPr/>
        </p:nvCxnSpPr>
        <p:spPr>
          <a:xfrm>
            <a:off x="4685047" y="915874"/>
            <a:ext cx="2771193" cy="11620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D41A9D-F516-48B1-AFBB-4662C89997EA}"/>
              </a:ext>
            </a:extLst>
          </p:cNvPr>
          <p:cNvSpPr txBox="1"/>
          <p:nvPr/>
        </p:nvSpPr>
        <p:spPr>
          <a:xfrm>
            <a:off x="3154827" y="579972"/>
            <a:ext cx="1795684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90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41990-40F2-4B52-822A-0EA27D770F7B}"/>
              </a:ext>
            </a:extLst>
          </p:cNvPr>
          <p:cNvSpPr txBox="1"/>
          <p:nvPr/>
        </p:nvSpPr>
        <p:spPr>
          <a:xfrm>
            <a:off x="3211270" y="5642381"/>
            <a:ext cx="1795684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10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880F53-774B-416B-95E0-A29BF772EFD5}"/>
              </a:ext>
            </a:extLst>
          </p:cNvPr>
          <p:cNvCxnSpPr>
            <a:cxnSpLocks/>
          </p:cNvCxnSpPr>
          <p:nvPr/>
        </p:nvCxnSpPr>
        <p:spPr>
          <a:xfrm flipV="1">
            <a:off x="5071810" y="3943657"/>
            <a:ext cx="2087822" cy="18987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52237C-DD88-4574-BFAE-BEABD380A866}"/>
              </a:ext>
            </a:extLst>
          </p:cNvPr>
          <p:cNvSpPr txBox="1"/>
          <p:nvPr/>
        </p:nvSpPr>
        <p:spPr>
          <a:xfrm>
            <a:off x="3211270" y="4542752"/>
            <a:ext cx="1795684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25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percentile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34FEF1-5585-4C50-AECB-E123473B550C}"/>
              </a:ext>
            </a:extLst>
          </p:cNvPr>
          <p:cNvCxnSpPr>
            <a:cxnSpLocks/>
          </p:cNvCxnSpPr>
          <p:nvPr/>
        </p:nvCxnSpPr>
        <p:spPr>
          <a:xfrm flipV="1">
            <a:off x="5110049" y="3640637"/>
            <a:ext cx="1422460" cy="1101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8C95DE-BF92-4D56-9B34-019F97A5E449}"/>
              </a:ext>
            </a:extLst>
          </p:cNvPr>
          <p:cNvCxnSpPr>
            <a:cxnSpLocks/>
          </p:cNvCxnSpPr>
          <p:nvPr/>
        </p:nvCxnSpPr>
        <p:spPr>
          <a:xfrm>
            <a:off x="4898929" y="816710"/>
            <a:ext cx="4945948" cy="1652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286194-555F-4D44-867F-1294110A2227}"/>
              </a:ext>
            </a:extLst>
          </p:cNvPr>
          <p:cNvCxnSpPr>
            <a:cxnSpLocks/>
          </p:cNvCxnSpPr>
          <p:nvPr/>
        </p:nvCxnSpPr>
        <p:spPr>
          <a:xfrm>
            <a:off x="4950511" y="2750348"/>
            <a:ext cx="1581998" cy="3899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F9BD84-1893-4322-ABD6-711EF43E981E}"/>
              </a:ext>
            </a:extLst>
          </p:cNvPr>
          <p:cNvCxnSpPr>
            <a:cxnSpLocks/>
          </p:cNvCxnSpPr>
          <p:nvPr/>
        </p:nvCxnSpPr>
        <p:spPr>
          <a:xfrm flipV="1">
            <a:off x="5220836" y="3704189"/>
            <a:ext cx="3877592" cy="12011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5054CE-D66B-41DA-B268-EA34F87FD6C6}"/>
              </a:ext>
            </a:extLst>
          </p:cNvPr>
          <p:cNvCxnSpPr>
            <a:cxnSpLocks/>
          </p:cNvCxnSpPr>
          <p:nvPr/>
        </p:nvCxnSpPr>
        <p:spPr>
          <a:xfrm flipV="1">
            <a:off x="5155980" y="4652784"/>
            <a:ext cx="4838187" cy="12538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5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125511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Let’s build a QQ plot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95634-62FF-47A0-9DE6-64D178990E6A}"/>
              </a:ext>
            </a:extLst>
          </p:cNvPr>
          <p:cNvSpPr txBox="1"/>
          <p:nvPr/>
        </p:nvSpPr>
        <p:spPr>
          <a:xfrm>
            <a:off x="143124" y="949237"/>
            <a:ext cx="1204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https://docs.google.com/spreadsheets/d/1GJ2QEsMB5fKlB0vOXXuB5s54ShSpeCJzB2Ph-SbmtQA/copy?usp=sharing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EADED0-612A-49D3-8C64-4E0CD67B8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612" y="1429339"/>
            <a:ext cx="7346740" cy="51277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608152-17E4-4C37-AA7F-ED0BE309C8D8}"/>
              </a:ext>
            </a:extLst>
          </p:cNvPr>
          <p:cNvSpPr txBox="1"/>
          <p:nvPr/>
        </p:nvSpPr>
        <p:spPr>
          <a:xfrm>
            <a:off x="292648" y="1593637"/>
            <a:ext cx="401929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Copy the left or right skewed data to the “Actual data” column.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a line plot that compares the normal and actual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is the left skew line different from the right skew one?</a:t>
            </a:r>
          </a:p>
        </p:txBody>
      </p:sp>
    </p:spTree>
    <p:extLst>
      <p:ext uri="{BB962C8B-B14F-4D97-AF65-F5344CB8AC3E}">
        <p14:creationId xmlns:p14="http://schemas.microsoft.com/office/powerpoint/2010/main" val="371239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125511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More on QQ plot shapes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410E6-A4E4-42F2-A252-9192EF39D6AA}"/>
              </a:ext>
            </a:extLst>
          </p:cNvPr>
          <p:cNvSpPr txBox="1"/>
          <p:nvPr/>
        </p:nvSpPr>
        <p:spPr>
          <a:xfrm>
            <a:off x="117956" y="6354282"/>
            <a:ext cx="11567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https://www.ucd.ie/ecomodel/Resources/QQplots_WebVersion.html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1C0793-B6E3-4BB4-8FD6-CF779B155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71" y="1310512"/>
            <a:ext cx="5346579" cy="47337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8FC5A6-5B58-4852-A688-5318BA91A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513" y="1310512"/>
            <a:ext cx="5321393" cy="473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1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237791" y="253108"/>
            <a:ext cx="10125511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Chi-square tests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29D20A-6DD2-49E0-B8E8-C5F34B628C04}"/>
              </a:ext>
            </a:extLst>
          </p:cNvPr>
          <p:cNvSpPr txBox="1"/>
          <p:nvPr/>
        </p:nvSpPr>
        <p:spPr>
          <a:xfrm>
            <a:off x="237791" y="1110022"/>
            <a:ext cx="66358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For two </a:t>
            </a:r>
            <a:r>
              <a:rPr lang="en-US" sz="3600" b="1" i="1" dirty="0"/>
              <a:t>categorical</a:t>
            </a:r>
            <a:r>
              <a:rPr lang="en-US" sz="3600" dirty="0"/>
              <a:t> variables</a:t>
            </a:r>
            <a:endParaRPr lang="en-US" sz="3600" dirty="0">
              <a:solidFill>
                <a:srgbClr val="FFC000"/>
              </a:solidFill>
            </a:endParaRPr>
          </a:p>
        </p:txBody>
      </p:sp>
      <p:pic>
        <p:nvPicPr>
          <p:cNvPr id="13" name="Shape 149" descr="http://2012books.lardbucket.org/books/beginning-statistics/section_15/5a0c7bbacb4242555e8a85c9767c03ee.jpg">
            <a:extLst>
              <a:ext uri="{FF2B5EF4-FFF2-40B4-BE49-F238E27FC236}">
                <a16:creationId xmlns:a16="http://schemas.microsoft.com/office/drawing/2014/main" id="{D06C83D4-AAC6-47AD-B56A-4463301FDA0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791" y="2281727"/>
            <a:ext cx="5513529" cy="4086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56">
            <a:extLst>
              <a:ext uri="{FF2B5EF4-FFF2-40B4-BE49-F238E27FC236}">
                <a16:creationId xmlns:a16="http://schemas.microsoft.com/office/drawing/2014/main" id="{37608350-C507-42CF-893F-2DE9CF02B4C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9302" y="2281727"/>
            <a:ext cx="4284000" cy="16764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5" name="Shape 157">
            <a:extLst>
              <a:ext uri="{FF2B5EF4-FFF2-40B4-BE49-F238E27FC236}">
                <a16:creationId xmlns:a16="http://schemas.microsoft.com/office/drawing/2014/main" id="{C9600478-D462-43BD-99F8-5FB9B36E6B00}"/>
              </a:ext>
            </a:extLst>
          </p:cNvPr>
          <p:cNvSpPr txBox="1"/>
          <p:nvPr/>
        </p:nvSpPr>
        <p:spPr>
          <a:xfrm>
            <a:off x="5991072" y="4198322"/>
            <a:ext cx="6200928" cy="1384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O</a:t>
            </a:r>
            <a:r>
              <a:rPr lang="en-US" sz="2800" baseline="-25000" dirty="0">
                <a:ea typeface="Gill Sans MT"/>
                <a:cs typeface="Gill Sans MT"/>
                <a:sym typeface="Gill Sans MT"/>
              </a:rPr>
              <a:t>i</a:t>
            </a:r>
            <a:r>
              <a:rPr lang="en-US" sz="2800" dirty="0">
                <a:ea typeface="Gill Sans MT"/>
                <a:cs typeface="Gill Sans MT"/>
                <a:sym typeface="Gill Sans MT"/>
              </a:rPr>
              <a:t> = Observed value for observation </a:t>
            </a:r>
            <a:r>
              <a:rPr lang="en-US" sz="2800" dirty="0" err="1">
                <a:ea typeface="Gill Sans MT"/>
                <a:cs typeface="Gill Sans MT"/>
                <a:sym typeface="Gill Sans MT"/>
              </a:rPr>
              <a:t>i</a:t>
            </a:r>
            <a:endParaRPr lang="en-US" sz="2800" dirty="0"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 err="1">
                <a:ea typeface="Gill Sans MT"/>
                <a:cs typeface="Gill Sans MT"/>
                <a:sym typeface="Gill Sans MT"/>
              </a:rPr>
              <a:t>E</a:t>
            </a:r>
            <a:r>
              <a:rPr lang="en-US" sz="2800" baseline="-25000" dirty="0" err="1">
                <a:ea typeface="Gill Sans MT"/>
                <a:cs typeface="Gill Sans MT"/>
                <a:sym typeface="Gill Sans MT"/>
              </a:rPr>
              <a:t>i</a:t>
            </a:r>
            <a:r>
              <a:rPr lang="en-US" sz="2800" dirty="0">
                <a:ea typeface="Gill Sans MT"/>
                <a:cs typeface="Gill Sans MT"/>
                <a:sym typeface="Gill Sans MT"/>
              </a:rPr>
              <a:t> = Expected value for observation </a:t>
            </a:r>
            <a:r>
              <a:rPr lang="en-US" sz="2800" dirty="0" err="1">
                <a:ea typeface="Gill Sans MT"/>
                <a:cs typeface="Gill Sans MT"/>
                <a:sym typeface="Gill Sans MT"/>
              </a:rPr>
              <a:t>i</a:t>
            </a:r>
            <a:endParaRPr lang="en-US" sz="2800" dirty="0"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k = Number of observations in all groups</a:t>
            </a:r>
          </a:p>
        </p:txBody>
      </p:sp>
    </p:spTree>
    <p:extLst>
      <p:ext uri="{BB962C8B-B14F-4D97-AF65-F5344CB8AC3E}">
        <p14:creationId xmlns:p14="http://schemas.microsoft.com/office/powerpoint/2010/main" val="384518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39">
            <a:extLst>
              <a:ext uri="{FF2B5EF4-FFF2-40B4-BE49-F238E27FC236}">
                <a16:creationId xmlns:a16="http://schemas.microsoft.com/office/drawing/2014/main" id="{344AE155-1CAA-4412-96BB-163D67027CE3}"/>
              </a:ext>
            </a:extLst>
          </p:cNvPr>
          <p:cNvSpPr txBox="1"/>
          <p:nvPr/>
        </p:nvSpPr>
        <p:spPr>
          <a:xfrm>
            <a:off x="160360" y="457200"/>
            <a:ext cx="11299550" cy="30469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An example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	Does your football team tell you something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	about your Thanksgiving meal preference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	(dark/white meat or tofurkey)?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dirty="0"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Shape 140">
            <a:extLst>
              <a:ext uri="{FF2B5EF4-FFF2-40B4-BE49-F238E27FC236}">
                <a16:creationId xmlns:a16="http://schemas.microsoft.com/office/drawing/2014/main" id="{D064FC92-29CF-439B-98CE-C6ADF3C5B51E}"/>
              </a:ext>
            </a:extLst>
          </p:cNvPr>
          <p:cNvSpPr txBox="1"/>
          <p:nvPr/>
        </p:nvSpPr>
        <p:spPr>
          <a:xfrm>
            <a:off x="380998" y="3352800"/>
            <a:ext cx="6686374" cy="26776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What are the independent and dependent variable?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Independent: Football team (Nominal)</a:t>
            </a:r>
          </a:p>
          <a:p>
            <a:pPr marL="457200" marR="0" lvl="0" indent="-457200" algn="l" rtl="0">
              <a:spcBef>
                <a:spcPts val="0"/>
              </a:spcBef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Dependent: Meal choice (Nominal)</a:t>
            </a:r>
          </a:p>
        </p:txBody>
      </p:sp>
      <p:pic>
        <p:nvPicPr>
          <p:cNvPr id="10" name="Shape 141" descr="http://2.bp.blogspot.com/__84RWZp_rjE/SQVR1Z6dLNI/AAAAAAAAA7g/QDvFisxHfrY/s400/tofurkey.jpg">
            <a:extLst>
              <a:ext uri="{FF2B5EF4-FFF2-40B4-BE49-F238E27FC236}">
                <a16:creationId xmlns:a16="http://schemas.microsoft.com/office/drawing/2014/main" id="{E6183EAF-5CBB-4560-810D-C75A6C8B9BE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3764" y="2521010"/>
            <a:ext cx="3956169" cy="4081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371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1">
            <a:extLst>
              <a:ext uri="{FF2B5EF4-FFF2-40B4-BE49-F238E27FC236}">
                <a16:creationId xmlns:a16="http://schemas.microsoft.com/office/drawing/2014/main" id="{8A3B6F64-11C4-455A-B76C-CD664D9487E4}"/>
              </a:ext>
            </a:extLst>
          </p:cNvPr>
          <p:cNvSpPr txBox="1"/>
          <p:nvPr/>
        </p:nvSpPr>
        <p:spPr>
          <a:xfrm>
            <a:off x="220766" y="195129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>
                <a:ea typeface="Gill Sans MT"/>
                <a:cs typeface="Gill Sans MT"/>
                <a:sym typeface="Gill Sans MT"/>
              </a:rPr>
              <a:t>ESPN surveyed 85 football fans…</a:t>
            </a:r>
          </a:p>
        </p:txBody>
      </p:sp>
      <p:sp>
        <p:nvSpPr>
          <p:cNvPr id="7" name="Shape 173">
            <a:extLst>
              <a:ext uri="{FF2B5EF4-FFF2-40B4-BE49-F238E27FC236}">
                <a16:creationId xmlns:a16="http://schemas.microsoft.com/office/drawing/2014/main" id="{EED0EF40-CE6C-42B3-BC16-FA49A288A106}"/>
              </a:ext>
            </a:extLst>
          </p:cNvPr>
          <p:cNvSpPr/>
          <p:nvPr/>
        </p:nvSpPr>
        <p:spPr>
          <a:xfrm>
            <a:off x="373165" y="4386129"/>
            <a:ext cx="11573855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This </a:t>
            </a:r>
            <a:r>
              <a:rPr lang="en-US" sz="3200" b="1" dirty="0">
                <a:ea typeface="Gill Sans MT"/>
                <a:cs typeface="Gill Sans MT"/>
                <a:sym typeface="Gill Sans MT"/>
              </a:rPr>
              <a:t>contingency table</a:t>
            </a:r>
            <a:r>
              <a:rPr lang="en-US" sz="3200" dirty="0">
                <a:ea typeface="Gill Sans MT"/>
                <a:cs typeface="Gill Sans MT"/>
                <a:sym typeface="Gill Sans MT"/>
              </a:rPr>
              <a:t> shows turkey preference as a function of (“contingent upon”) team preference.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3200" dirty="0">
              <a:ea typeface="Gill Sans MT"/>
              <a:cs typeface="Gill Sans MT"/>
              <a:sym typeface="Gill Sans MT"/>
            </a:endParaRPr>
          </a:p>
          <a:p>
            <a:pPr>
              <a:buSzPct val="25000"/>
            </a:pPr>
            <a:r>
              <a:rPr lang="en-US" sz="3200" dirty="0">
                <a:ea typeface="Gill Sans MT"/>
                <a:cs typeface="Gill Sans MT"/>
                <a:sym typeface="Gill Sans MT"/>
              </a:rPr>
              <a:t>Degrees of freedom = (#rows -1)*(#cols-1) = (2-1)(3-1) = 2</a:t>
            </a:r>
          </a:p>
        </p:txBody>
      </p:sp>
      <p:graphicFrame>
        <p:nvGraphicFramePr>
          <p:cNvPr id="11" name="Shape 172">
            <a:extLst>
              <a:ext uri="{FF2B5EF4-FFF2-40B4-BE49-F238E27FC236}">
                <a16:creationId xmlns:a16="http://schemas.microsoft.com/office/drawing/2014/main" id="{94462A5F-1A56-4BFD-A24F-142FFA968F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7538216"/>
              </p:ext>
            </p:extLst>
          </p:nvPr>
        </p:nvGraphicFramePr>
        <p:xfrm>
          <a:off x="373166" y="1130751"/>
          <a:ext cx="8534400" cy="2682240"/>
        </p:xfrm>
        <a:graphic>
          <a:graphicData uri="http://schemas.openxmlformats.org/drawingml/2006/table">
            <a:tbl>
              <a:tblPr firstRow="1" firstCol="1" lastRow="1" lastCol="1">
                <a:tableStyleId>{5C22544A-7EE6-4342-B048-85BDC9FD1C3A}</a:tableStyleId>
              </a:tblPr>
              <a:tblGrid>
                <a:gridCol w="166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White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Dark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Tofu-rkey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TOTAL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Lions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Cowboys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/>
                        <a:t>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/>
                        <a:t>85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870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71">
            <a:extLst>
              <a:ext uri="{FF2B5EF4-FFF2-40B4-BE49-F238E27FC236}">
                <a16:creationId xmlns:a16="http://schemas.microsoft.com/office/drawing/2014/main" id="{8A3B6F64-11C4-455A-B76C-CD664D9487E4}"/>
              </a:ext>
            </a:extLst>
          </p:cNvPr>
          <p:cNvSpPr txBox="1"/>
          <p:nvPr/>
        </p:nvSpPr>
        <p:spPr>
          <a:xfrm>
            <a:off x="220766" y="195129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Calculating expected values</a:t>
            </a:r>
          </a:p>
        </p:txBody>
      </p:sp>
      <p:graphicFrame>
        <p:nvGraphicFramePr>
          <p:cNvPr id="11" name="Shape 172">
            <a:extLst>
              <a:ext uri="{FF2B5EF4-FFF2-40B4-BE49-F238E27FC236}">
                <a16:creationId xmlns:a16="http://schemas.microsoft.com/office/drawing/2014/main" id="{94462A5F-1A56-4BFD-A24F-142FFA968F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484349"/>
              </p:ext>
            </p:extLst>
          </p:nvPr>
        </p:nvGraphicFramePr>
        <p:xfrm>
          <a:off x="450078" y="902211"/>
          <a:ext cx="8534400" cy="3383300"/>
        </p:xfrm>
        <a:graphic>
          <a:graphicData uri="http://schemas.openxmlformats.org/drawingml/2006/table">
            <a:tbl>
              <a:tblPr firstRow="1" firstCol="1" lastRow="1" lastCol="1">
                <a:tableStyleId>{5C22544A-7EE6-4342-B048-85BDC9FD1C3A}</a:tableStyleId>
              </a:tblPr>
              <a:tblGrid>
                <a:gridCol w="166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White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Dark meat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Tofu-rkey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 dirty="0"/>
                        <a:t>TOTAL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Lions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=.47 * 43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20.2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=.41 * 43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17.7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=.12 * 43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5.1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Cowboys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=.47 * 42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19.8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=.41 * 42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17.3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=.12 * 42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4.9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400" u="none" strike="noStrike" cap="none"/>
                        <a:t>TOTAL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40 (47%)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/>
                        <a:t>35 (41%)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/>
                        <a:t>10 (12%)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25000"/>
                        <a:buFont typeface="Noto Sans Symbols"/>
                        <a:buNone/>
                      </a:pPr>
                      <a:r>
                        <a:rPr lang="en-US" sz="2800" u="none" strike="noStrike" cap="none" dirty="0"/>
                        <a:t>85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072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104</TotalTime>
  <Words>734</Words>
  <Application>Microsoft Office PowerPoint</Application>
  <PresentationFormat>Widescreen</PresentationFormat>
  <Paragraphs>186</Paragraphs>
  <Slides>12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Calisto MT</vt:lpstr>
      <vt:lpstr>Noto Sans Symbols</vt:lpstr>
      <vt:lpstr>Times New Roman</vt:lpstr>
      <vt:lpstr>Wingdings 2</vt:lpstr>
      <vt:lpstr>Slate</vt:lpstr>
      <vt:lpstr>Week 9:Normality testing; Chi-square; Non-parametric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81</cp:revision>
  <dcterms:created xsi:type="dcterms:W3CDTF">2021-09-02T15:10:57Z</dcterms:created>
  <dcterms:modified xsi:type="dcterms:W3CDTF">2024-10-22T19:35:00Z</dcterms:modified>
</cp:coreProperties>
</file>