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6" r:id="rId3"/>
    <p:sldId id="297" r:id="rId4"/>
    <p:sldId id="313" r:id="rId5"/>
    <p:sldId id="315" r:id="rId6"/>
    <p:sldId id="316" r:id="rId7"/>
    <p:sldId id="317" r:id="rId8"/>
    <p:sldId id="318" r:id="rId9"/>
    <p:sldId id="31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23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36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30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65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87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643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72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11:Univariate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304">
            <a:extLst>
              <a:ext uri="{FF2B5EF4-FFF2-40B4-BE49-F238E27FC236}">
                <a16:creationId xmlns:a16="http://schemas.microsoft.com/office/drawing/2014/main" id="{95AF2EC1-9571-4E74-ACC5-094E65D619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743" y="559464"/>
            <a:ext cx="4990514" cy="384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8">
            <a:extLst>
              <a:ext uri="{FF2B5EF4-FFF2-40B4-BE49-F238E27FC236}">
                <a16:creationId xmlns:a16="http://schemas.microsoft.com/office/drawing/2014/main" id="{05EF7510-A7E5-4D44-B47C-1B14E084B226}"/>
              </a:ext>
            </a:extLst>
          </p:cNvPr>
          <p:cNvSpPr txBox="1"/>
          <p:nvPr/>
        </p:nvSpPr>
        <p:spPr>
          <a:xfrm>
            <a:off x="307973" y="200371"/>
            <a:ext cx="342041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A5A328D0-5B0A-4CF7-8859-07766F1087D7}"/>
              </a:ext>
            </a:extLst>
          </p:cNvPr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B8559B71-3E82-498B-A809-8722B142B597}"/>
              </a:ext>
            </a:extLst>
          </p:cNvPr>
          <p:cNvSpPr txBox="1"/>
          <p:nvPr/>
        </p:nvSpPr>
        <p:spPr>
          <a:xfrm>
            <a:off x="307973" y="1692414"/>
            <a:ext cx="328600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8" name="Shape 141">
            <a:extLst>
              <a:ext uri="{FF2B5EF4-FFF2-40B4-BE49-F238E27FC236}">
                <a16:creationId xmlns:a16="http://schemas.microsoft.com/office/drawing/2014/main" id="{B2AEBC7A-5A52-4EC1-A804-6C22AC1CD109}"/>
              </a:ext>
            </a:extLst>
          </p:cNvPr>
          <p:cNvSpPr txBox="1"/>
          <p:nvPr/>
        </p:nvSpPr>
        <p:spPr>
          <a:xfrm>
            <a:off x="917573" y="2286000"/>
            <a:ext cx="1085421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a change in x is</a:t>
            </a:r>
            <a:r>
              <a:rPr lang="en-US" sz="3600" b="1" i="1" dirty="0">
                <a:ea typeface="Gill Sans MT"/>
                <a:cs typeface="Gill Sans MT"/>
                <a:sym typeface="Gill Sans MT"/>
              </a:rPr>
              <a:t>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associated </a:t>
            </a:r>
            <a:r>
              <a:rPr lang="en-US" sz="3600" dirty="0">
                <a:ea typeface="Gill Sans MT"/>
                <a:cs typeface="Gill Sans MT"/>
                <a:sym typeface="Gill Sans MT"/>
              </a:rPr>
              <a:t>with a change in y</a:t>
            </a:r>
          </a:p>
        </p:txBody>
      </p:sp>
      <p:pic>
        <p:nvPicPr>
          <p:cNvPr id="9" name="Shape 142" descr="scatter">
            <a:extLst>
              <a:ext uri="{FF2B5EF4-FFF2-40B4-BE49-F238E27FC236}">
                <a16:creationId xmlns:a16="http://schemas.microsoft.com/office/drawing/2014/main" id="{6EC19FF6-E907-4C16-9C6D-234FD343F5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866" y="3543589"/>
            <a:ext cx="3286002" cy="3129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43">
            <a:extLst>
              <a:ext uri="{FF2B5EF4-FFF2-40B4-BE49-F238E27FC236}">
                <a16:creationId xmlns:a16="http://schemas.microsoft.com/office/drawing/2014/main" id="{98B75F9C-4B77-47C7-AFA7-9FDA91F761A7}"/>
              </a:ext>
            </a:extLst>
          </p:cNvPr>
          <p:cNvSpPr txBox="1"/>
          <p:nvPr/>
        </p:nvSpPr>
        <p:spPr>
          <a:xfrm>
            <a:off x="5582206" y="3435282"/>
            <a:ext cx="585408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  <p:extLst>
      <p:ext uri="{BB962C8B-B14F-4D97-AF65-F5344CB8AC3E}">
        <p14:creationId xmlns:p14="http://schemas.microsoft.com/office/powerpoint/2010/main" val="40529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Some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265D-0E8B-4619-B9E7-19FA2F3CD80C}"/>
              </a:ext>
            </a:extLst>
          </p:cNvPr>
          <p:cNvSpPr txBox="1"/>
          <p:nvPr/>
        </p:nvSpPr>
        <p:spPr>
          <a:xfrm>
            <a:off x="476395" y="1226830"/>
            <a:ext cx="11239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Regression coefficient (or 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Error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/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235" descr="commute3">
            <a:extLst>
              <a:ext uri="{FF2B5EF4-FFF2-40B4-BE49-F238E27FC236}">
                <a16:creationId xmlns:a16="http://schemas.microsoft.com/office/drawing/2014/main" id="{1E3F5DBC-E93F-499A-B233-27176B3831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376" y="2686014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08BBA-0A9A-4336-9069-DD5F688CBBBF}"/>
              </a:ext>
            </a:extLst>
          </p:cNvPr>
          <p:cNvSpPr/>
          <p:nvPr/>
        </p:nvSpPr>
        <p:spPr>
          <a:xfrm>
            <a:off x="5632741" y="5907635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 </a:t>
            </a:r>
            <a:r>
              <a:rPr lang="en-US" sz="3200" dirty="0"/>
              <a:t>= 0.65</a:t>
            </a:r>
          </a:p>
        </p:txBody>
      </p:sp>
    </p:spTree>
    <p:extLst>
      <p:ext uri="{BB962C8B-B14F-4D97-AF65-F5344CB8AC3E}">
        <p14:creationId xmlns:p14="http://schemas.microsoft.com/office/powerpoint/2010/main" val="9790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Not all regression uses a linear form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5EAE6-EED1-47C5-9676-70B852430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3"/>
          <a:stretch/>
        </p:blipFill>
        <p:spPr>
          <a:xfrm>
            <a:off x="2006352" y="1072695"/>
            <a:ext cx="8448397" cy="56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Regression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847"/>
            <a:ext cx="12192000" cy="462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5A783-D5F2-4C2A-9A87-51C787C46415}"/>
              </a:ext>
            </a:extLst>
          </p:cNvPr>
          <p:cNvSpPr txBox="1"/>
          <p:nvPr/>
        </p:nvSpPr>
        <p:spPr>
          <a:xfrm>
            <a:off x="536895" y="854813"/>
            <a:ext cx="114572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Choose Regression in the Data Analysis add-in</a:t>
            </a: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Select just the cells with your data, including labels.</a:t>
            </a:r>
          </a:p>
        </p:txBody>
      </p:sp>
    </p:spTree>
    <p:extLst>
      <p:ext uri="{BB962C8B-B14F-4D97-AF65-F5344CB8AC3E}">
        <p14:creationId xmlns:p14="http://schemas.microsoft.com/office/powerpoint/2010/main" val="134510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Diagnostics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980DB3-D1FD-4A21-B4D2-88CA12104128}"/>
              </a:ext>
            </a:extLst>
          </p:cNvPr>
          <p:cNvSpPr/>
          <p:nvPr/>
        </p:nvSpPr>
        <p:spPr>
          <a:xfrm>
            <a:off x="536895" y="927062"/>
            <a:ext cx="60485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Are your residuals normal?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Heteroskedasticity?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about outliers?</a:t>
            </a:r>
          </a:p>
        </p:txBody>
      </p:sp>
      <p:pic>
        <p:nvPicPr>
          <p:cNvPr id="9" name="Picture 2" descr="https://qph.is.quoracdn.net/main-qimg-a1380ca36813c6a02cf9cb69e9561431?convert_to_webp=true">
            <a:extLst>
              <a:ext uri="{FF2B5EF4-FFF2-40B4-BE49-F238E27FC236}">
                <a16:creationId xmlns:a16="http://schemas.microsoft.com/office/drawing/2014/main" id="{B45002CC-5B82-4DD9-BB0C-61A80A6A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31" y="2848406"/>
            <a:ext cx="6011799" cy="37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b="1" dirty="0">
                <a:latin typeface="+mj-lt"/>
                <a:ea typeface="Gill Sans MT"/>
                <a:cs typeface="Gill Sans MT"/>
                <a:sym typeface="Gill Sans MT"/>
              </a:rPr>
              <a:t>Calculating residuals and testing normality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9783"/>
            <a:ext cx="12192000" cy="462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271AA-55C4-4B32-BFAA-1CD22F1D0162}"/>
              </a:ext>
            </a:extLst>
          </p:cNvPr>
          <p:cNvSpPr txBox="1"/>
          <p:nvPr/>
        </p:nvSpPr>
        <p:spPr>
          <a:xfrm>
            <a:off x="614492" y="887793"/>
            <a:ext cx="10618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Use the formula that regression gave you to calculate expected values.</a:t>
            </a: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What’s the difference between observed and expected?</a:t>
            </a:r>
          </a:p>
          <a:p>
            <a:pPr>
              <a:buSzPct val="25000"/>
            </a:pPr>
            <a:r>
              <a:rPr lang="en-US" sz="2400">
                <a:latin typeface="+mj-lt"/>
                <a:ea typeface="Gill Sans MT"/>
                <a:cs typeface="Gill Sans MT"/>
                <a:sym typeface="Gill Sans MT"/>
              </a:rPr>
              <a:t>Chart those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using a histogram and/or boxplot </a:t>
            </a:r>
            <a:r>
              <a:rPr lang="en-US" sz="2400">
                <a:latin typeface="+mj-lt"/>
                <a:ea typeface="Gill Sans MT"/>
                <a:cs typeface="Gill Sans MT"/>
                <a:sym typeface="Gill Sans MT"/>
              </a:rPr>
              <a:t>in Excel</a:t>
            </a:r>
            <a:endParaRPr lang="en-US" sz="24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3726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Create a regression model using temperature or precipitation as the 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independent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variable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and pollen counts for one tree species as the 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dependent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variable.</a:t>
            </a:r>
            <a:b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</a:br>
            <a:endParaRPr lang="en-US" sz="2400" dirty="0">
              <a:latin typeface="+mj-l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Write a summary of the results, focusing on the coefficients’ strength, magnitude, and significance as well as the overall model fit using the R</a:t>
            </a:r>
            <a:r>
              <a:rPr lang="en-US" sz="2400" baseline="30000" dirty="0">
                <a:latin typeface="+mj-l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.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11" y="3264763"/>
            <a:ext cx="9465578" cy="35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Work time: Lab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092B3-3B2B-4AAF-8A81-730BA16B4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1643062"/>
            <a:ext cx="33337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</TotalTime>
  <Words>324</Words>
  <Application>Microsoft Office PowerPoint</Application>
  <PresentationFormat>Widescreen</PresentationFormat>
  <Paragraphs>50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Cambria Math</vt:lpstr>
      <vt:lpstr>Wingdings 2</vt:lpstr>
      <vt:lpstr>Slate</vt:lpstr>
      <vt:lpstr>Week 11:Univariate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156</cp:revision>
  <dcterms:created xsi:type="dcterms:W3CDTF">2021-09-02T15:10:57Z</dcterms:created>
  <dcterms:modified xsi:type="dcterms:W3CDTF">2024-10-30T19:19:53Z</dcterms:modified>
</cp:coreProperties>
</file>