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92" r:id="rId5"/>
    <p:sldId id="291" r:id="rId6"/>
    <p:sldId id="284" r:id="rId7"/>
    <p:sldId id="290" r:id="rId8"/>
    <p:sldId id="285" r:id="rId9"/>
    <p:sldId id="286" r:id="rId10"/>
    <p:sldId id="289" r:id="rId11"/>
    <p:sldId id="287" r:id="rId12"/>
    <p:sldId id="270" r:id="rId13"/>
    <p:sldId id="271" r:id="rId14"/>
    <p:sldId id="272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Spatial data; Point pattern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average X/Y coordinate of each point?</a:t>
            </a:r>
          </a:p>
          <a:p>
            <a:r>
              <a:rPr lang="en-US" sz="2800" dirty="0"/>
              <a:t>Open the </a:t>
            </a:r>
            <a:r>
              <a:rPr lang="en-US" sz="2800" dirty="0" err="1"/>
              <a:t>dollarstores_atlcore</a:t>
            </a:r>
            <a:r>
              <a:rPr lang="en-US" sz="2800" dirty="0"/>
              <a:t> CSV file in the class repo</a:t>
            </a:r>
          </a:p>
          <a:p>
            <a:r>
              <a:rPr lang="en-US" sz="2800" dirty="0"/>
              <a:t>What’s the mean X and Y coordinate for each store chain?</a:t>
            </a:r>
          </a:p>
          <a:p>
            <a:r>
              <a:rPr lang="en-US" sz="2800" dirty="0"/>
              <a:t>Where are each of those points located?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27" y="155081"/>
            <a:ext cx="7943068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4267" dirty="0">
                <a:latin typeface="Calisto MT" panose="02040603050505030304" pitchFamily="18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1026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20" y="1181448"/>
            <a:ext cx="5716669" cy="5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27" y="155081"/>
            <a:ext cx="7943068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4267" dirty="0">
                <a:latin typeface="Calisto MT" panose="02040603050505030304" pitchFamily="18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2050" name="Picture 2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36" y="3270826"/>
            <a:ext cx="6760633" cy="33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nel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" y="1497638"/>
            <a:ext cx="3670300" cy="295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27" y="155082"/>
            <a:ext cx="9907571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4267" dirty="0">
                <a:latin typeface="+mj-lt"/>
                <a:ea typeface="Gill Sans MT"/>
                <a:cs typeface="Arial" panose="020B0604020202020204" pitchFamily="34" charset="0"/>
                <a:sym typeface="Gill Sans MT"/>
              </a:rPr>
              <a:t>Problems with kernel density estimation</a:t>
            </a:r>
          </a:p>
        </p:txBody>
      </p:sp>
      <p:pic>
        <p:nvPicPr>
          <p:cNvPr id="3074" name="Picture 2" descr="Image result for popcorn kernel den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20" y="3713700"/>
            <a:ext cx="5412739" cy="258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edar rapids ker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405027"/>
            <a:ext cx="4948725" cy="32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98"/>
          <p:cNvSpPr/>
          <p:nvPr/>
        </p:nvSpPr>
        <p:spPr>
          <a:xfrm>
            <a:off x="922985" y="1036044"/>
            <a:ext cx="86983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733" dirty="0">
                <a:latin typeface="Calisto MT" panose="02040603050505030304" pitchFamily="18" charset="0"/>
                <a:ea typeface="Gill Sans MT"/>
                <a:cs typeface="Gill Sans MT"/>
                <a:sym typeface="Gill Sans MT"/>
              </a:rPr>
              <a:t>Fuzzy estimates rather than precise points</a:t>
            </a:r>
          </a:p>
          <a:p>
            <a:pPr>
              <a:buSzPct val="25000"/>
            </a:pPr>
            <a:r>
              <a:rPr lang="en-US" sz="3733" dirty="0">
                <a:latin typeface="Calisto MT" panose="02040603050505030304" pitchFamily="18" charset="0"/>
                <a:ea typeface="Gill Sans MT"/>
                <a:cs typeface="Gill Sans MT"/>
                <a:sym typeface="Gill Sans MT"/>
              </a:rPr>
              <a:t>Influential outliers</a:t>
            </a:r>
          </a:p>
        </p:txBody>
      </p:sp>
    </p:spTree>
    <p:extLst>
      <p:ext uri="{BB962C8B-B14F-4D97-AF65-F5344CB8AC3E}">
        <p14:creationId xmlns:p14="http://schemas.microsoft.com/office/powerpoint/2010/main" val="306460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Bonus: Creating a quadrat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810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data 101: Vector and raster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E98161-960E-4F70-8B08-E8FC4B895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3" y="1393433"/>
            <a:ext cx="5267121" cy="516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F4CFA85-F712-4B60-AC03-20BD5332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94" y="1393433"/>
            <a:ext cx="5685387" cy="516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45C8A-8196-4BB1-9E7C-90C5B461CBF1}"/>
              </a:ext>
            </a:extLst>
          </p:cNvPr>
          <p:cNvSpPr txBox="1"/>
          <p:nvPr/>
        </p:nvSpPr>
        <p:spPr>
          <a:xfrm>
            <a:off x="226503" y="81411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Two maps of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data 101: File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532FD-85F2-45A6-9267-589448CEF03E}"/>
              </a:ext>
            </a:extLst>
          </p:cNvPr>
          <p:cNvSpPr txBox="1"/>
          <p:nvPr/>
        </p:nvSpPr>
        <p:spPr>
          <a:xfrm>
            <a:off x="572548" y="1003770"/>
            <a:ext cx="108364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i="1" u="none" strike="noStrike" dirty="0">
                <a:solidFill>
                  <a:srgbClr val="FF9900"/>
                </a:solidFill>
                <a:effectLst/>
              </a:rPr>
              <a:t>Vector: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 Shapefile,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GeoJSON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KML,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Geopackage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CSV, XLX,…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</a:rPr>
            </a:br>
            <a:endParaRPr lang="en-US" sz="2800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i="1" u="none" strike="noStrike" dirty="0">
                <a:solidFill>
                  <a:srgbClr val="FF9900"/>
                </a:solidFill>
                <a:effectLst/>
              </a:rPr>
              <a:t>Raster: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GeoTIFF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NetCDF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92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23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Nearest Neighbor Index</a:t>
            </a:r>
          </a:p>
        </p:txBody>
      </p:sp>
      <p:pic>
        <p:nvPicPr>
          <p:cNvPr id="3" name="Shape 99" descr="Regular Distribution of Points">
            <a:extLst>
              <a:ext uri="{FF2B5EF4-FFF2-40B4-BE49-F238E27FC236}">
                <a16:creationId xmlns:a16="http://schemas.microsoft.com/office/drawing/2014/main" id="{399FC99A-4825-4BE9-91B5-A6C00CBE8A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2217" y="3892492"/>
            <a:ext cx="3644315" cy="249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0" descr="Random Distribution of Points">
            <a:extLst>
              <a:ext uri="{FF2B5EF4-FFF2-40B4-BE49-F238E27FC236}">
                <a16:creationId xmlns:a16="http://schemas.microsoft.com/office/drawing/2014/main" id="{F0F2D7D7-6779-4D36-B647-4F1CDA336A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503" y="3892492"/>
            <a:ext cx="3496811" cy="249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1" descr="Clustered Distribution of Points">
            <a:extLst>
              <a:ext uri="{FF2B5EF4-FFF2-40B4-BE49-F238E27FC236}">
                <a16:creationId xmlns:a16="http://schemas.microsoft.com/office/drawing/2014/main" id="{42A03B3E-3D01-465D-98B2-69F74F6173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6319" y="3892492"/>
            <a:ext cx="3772949" cy="24987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4403-C985-4737-B908-BDCB5C061047}"/>
                  </a:ext>
                </a:extLst>
              </p:cNvPr>
              <p:cNvSpPr txBox="1"/>
              <p:nvPr/>
            </p:nvSpPr>
            <p:spPr>
              <a:xfrm>
                <a:off x="2514506" y="1456002"/>
                <a:ext cx="7162987" cy="1148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4403-C985-4737-B908-BDCB5C06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06" y="1456002"/>
                <a:ext cx="7162987" cy="1148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05785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quadrat grid of 1.5 or 3 inch squares</a:t>
            </a:r>
          </a:p>
          <a:p>
            <a:r>
              <a:rPr lang="en-US" sz="2800" dirty="0"/>
              <a:t>Count the total stores for each chain in each grid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98B3-8D26-49D4-B154-8FDEBFB8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93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381790" y="4549316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/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𝑠𝑢𝑏𝑎𝑟𝑒𝑎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817E69-CAB7-4843-BED1-8D4B2680E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0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</TotalTime>
  <Words>337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Wingdings 2</vt:lpstr>
      <vt:lpstr>Slate</vt:lpstr>
      <vt:lpstr>Week 4: Spatial data; Point pattern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30</cp:revision>
  <dcterms:created xsi:type="dcterms:W3CDTF">2021-09-02T15:10:57Z</dcterms:created>
  <dcterms:modified xsi:type="dcterms:W3CDTF">2024-09-17T19:39:28Z</dcterms:modified>
</cp:coreProperties>
</file>