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5" r:id="rId4"/>
    <p:sldId id="296" r:id="rId5"/>
    <p:sldId id="306" r:id="rId6"/>
    <p:sldId id="269" r:id="rId7"/>
    <p:sldId id="297" r:id="rId8"/>
    <p:sldId id="317" r:id="rId9"/>
    <p:sldId id="305" r:id="rId10"/>
    <p:sldId id="298" r:id="rId11"/>
    <p:sldId id="299" r:id="rId12"/>
    <p:sldId id="304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0" r:id="rId21"/>
    <p:sldId id="302" r:id="rId22"/>
    <p:sldId id="315" r:id="rId23"/>
    <p:sldId id="316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6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00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83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354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29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81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95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1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03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26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endParaRPr lang="en-US" sz="2800" dirty="0"/>
          </a:p>
          <a:p>
            <a:r>
              <a:rPr lang="en-US" sz="2800" dirty="0"/>
              <a:t>The probability that this sample comes from a population in which the two means are equal is less than 5%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205293-1399-BE51-D550-8629D2FF6FFB}"/>
              </a:ext>
            </a:extLst>
          </p:cNvPr>
          <p:cNvSpPr/>
          <p:nvPr/>
        </p:nvSpPr>
        <p:spPr>
          <a:xfrm>
            <a:off x="9170126" y="5704114"/>
            <a:ext cx="357051" cy="148046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4B9E33-607B-ADA3-25EA-F896ADD8D9E2}"/>
              </a:ext>
            </a:extLst>
          </p:cNvPr>
          <p:cNvCxnSpPr>
            <a:cxnSpLocks/>
          </p:cNvCxnSpPr>
          <p:nvPr/>
        </p:nvCxnSpPr>
        <p:spPr>
          <a:xfrm>
            <a:off x="5054354" y="4868091"/>
            <a:ext cx="4115772" cy="8360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B716-C84C-912C-394B-7A9EB75EDA8C}"/>
              </a:ext>
            </a:extLst>
          </p:cNvPr>
          <p:cNvSpPr txBox="1"/>
          <p:nvPr/>
        </p:nvSpPr>
        <p:spPr>
          <a:xfrm>
            <a:off x="213361" y="5615491"/>
            <a:ext cx="709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 MT"/>
                <a:cs typeface="Gill Sans MT"/>
                <a:sym typeface="Gill Sans MT"/>
              </a:rPr>
              <a:t>How do we interpret a t-score of -5.8?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30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American Community Survey indicates that statewide, the average commute time is 22 minutes</a:t>
            </a:r>
          </a:p>
          <a:p>
            <a:endParaRPr lang="en-US" sz="2800" dirty="0"/>
          </a:p>
          <a:p>
            <a:r>
              <a:rPr lang="en-US" sz="2800" dirty="0"/>
              <a:t>We surveyed 37 community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commute: 17.2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deviation: 3.2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Is our group different from the state average?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6455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How are proportions different?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11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standard error</a:t>
            </a:r>
            <a:r>
              <a:rPr lang="en-US" sz="2800" dirty="0"/>
              <a:t> is different for proportions/rates.</a:t>
            </a:r>
          </a:p>
          <a:p>
            <a:r>
              <a:rPr lang="en-US" sz="2800" dirty="0"/>
              <a:t>We also use a z statistic rather than a t-statistic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/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/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94AC00-7C50-4EEB-BDBA-DB6B8C1EDADA}"/>
              </a:ext>
            </a:extLst>
          </p:cNvPr>
          <p:cNvSpPr txBox="1"/>
          <p:nvPr/>
        </p:nvSpPr>
        <p:spPr>
          <a:xfrm>
            <a:off x="866613" y="2305219"/>
            <a:ext cx="394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One sample T-test for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FFC6-C989-45F9-90D8-8C634539C221}"/>
              </a:ext>
            </a:extLst>
          </p:cNvPr>
          <p:cNvSpPr txBox="1"/>
          <p:nvPr/>
        </p:nvSpPr>
        <p:spPr>
          <a:xfrm>
            <a:off x="7659209" y="235677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Z-test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181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comparing one sample against a predetermined mean, identifying difference between two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CBBC7-4D61-25A5-1ECB-8936DB90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2" y="2364513"/>
            <a:ext cx="8051578" cy="4239720"/>
          </a:xfrm>
          <a:prstGeom prst="rect">
            <a:avLst/>
          </a:prstGeom>
        </p:spPr>
      </p:pic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43" y="353187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  <a:endParaRPr lang="en-US" sz="3200" dirty="0"/>
          </a:p>
        </p:txBody>
      </p:sp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22" y="2454655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" name="Picture 5" descr="Chart, histogram">
            <a:extLst>
              <a:ext uri="{FF2B5EF4-FFF2-40B4-BE49-F238E27FC236}">
                <a16:creationId xmlns:a16="http://schemas.microsoft.com/office/drawing/2014/main" id="{D8849F51-31C1-5AF6-FE25-A0ECDBE1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82" y="1907274"/>
            <a:ext cx="6600968" cy="4950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C2A6E-AAB8-F6F6-4775-13209DC4D873}"/>
              </a:ext>
            </a:extLst>
          </p:cNvPr>
          <p:cNvSpPr/>
          <p:nvPr/>
        </p:nvSpPr>
        <p:spPr>
          <a:xfrm>
            <a:off x="1616765" y="3429000"/>
            <a:ext cx="2001078" cy="930654"/>
          </a:xfrm>
          <a:prstGeom prst="rect">
            <a:avLst/>
          </a:prstGeom>
          <a:solidFill>
            <a:srgbClr val="BC451B">
              <a:alpha val="902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442250" y="384091"/>
            <a:ext cx="1048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</a:p>
          <a:p>
            <a:endParaRPr lang="en-US" sz="3200" b="1" i="1" dirty="0"/>
          </a:p>
          <a:p>
            <a:r>
              <a:rPr lang="en-US" sz="3200" dirty="0"/>
              <a:t>Look at the 2019 census data and compute the standard deviation for two categories of racial classification. How do those compare?</a:t>
            </a:r>
          </a:p>
          <a:p>
            <a:endParaRPr lang="en-US" sz="3200" dirty="0"/>
          </a:p>
          <a:p>
            <a:r>
              <a:rPr lang="en-US" sz="3200" dirty="0"/>
              <a:t>Variance = Standard deviation^2</a:t>
            </a:r>
          </a:p>
        </p:txBody>
      </p:sp>
    </p:spTree>
    <p:extLst>
      <p:ext uri="{BB962C8B-B14F-4D97-AF65-F5344CB8AC3E}">
        <p14:creationId xmlns:p14="http://schemas.microsoft.com/office/powerpoint/2010/main" val="375048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1004977"/>
            <a:ext cx="1048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333665"/>
            <a:ext cx="9733539" cy="35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341961" y="403243"/>
            <a:ext cx="1048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On a sheet of paper, write down two research questions for your area of interest. One should use two independent samples and one should use a paired sample.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01" y="5268247"/>
            <a:ext cx="3837519" cy="13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/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432C8125-4C54-E7FD-FF3F-95EA976D241B}"/>
              </a:ext>
            </a:extLst>
          </p:cNvPr>
          <p:cNvSpPr txBox="1"/>
          <p:nvPr/>
        </p:nvSpPr>
        <p:spPr>
          <a:xfrm>
            <a:off x="536895" y="253767"/>
            <a:ext cx="662423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5B8-8E53-C962-3A6B-CF4E5A68D96E}"/>
              </a:ext>
            </a:extLst>
          </p:cNvPr>
          <p:cNvSpPr txBox="1"/>
          <p:nvPr/>
        </p:nvSpPr>
        <p:spPr>
          <a:xfrm>
            <a:off x="695922" y="1004977"/>
            <a:ext cx="734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parametric (normal)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non-parametric</a:t>
            </a:r>
            <a:r>
              <a:rPr lang="en-US" sz="3200" dirty="0"/>
              <a:t>?</a:t>
            </a:r>
          </a:p>
        </p:txBody>
      </p:sp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C5ADD4AD-5FFD-CA89-CF5B-1B5EE3D6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5" y="2248705"/>
            <a:ext cx="5153142" cy="43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01764"/>
              </p:ext>
            </p:extLst>
          </p:nvPr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Student 1:</a:t>
            </a:r>
          </a:p>
          <a:p>
            <a:r>
              <a:rPr lang="en-US" sz="2400" dirty="0"/>
              <a:t>Submitted Lab 0, Lab 1, and Lab 2, but Lab 1 was incomplete. It has been revised. Has attended 80% of classes and completed one challenge question.</a:t>
            </a:r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/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Student 2:</a:t>
            </a:r>
          </a:p>
          <a:p>
            <a:r>
              <a:rPr lang="en-US" sz="2400" dirty="0"/>
              <a:t>Submitted Lab 0, Lab 1, and Lab 2, but Lab 1 and 2 were both incomplete. Lab 1 has been revised. Has attended 90% of classes and completed two challenge questions.</a:t>
            </a:r>
          </a:p>
        </p:txBody>
      </p:sp>
    </p:spTree>
    <p:extLst>
      <p:ext uri="{BB962C8B-B14F-4D97-AF65-F5344CB8AC3E}">
        <p14:creationId xmlns:p14="http://schemas.microsoft.com/office/powerpoint/2010/main" val="126086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/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are you currently?</a:t>
            </a:r>
          </a:p>
        </p:txBody>
      </p:sp>
    </p:spTree>
    <p:extLst>
      <p:ext uri="{BB962C8B-B14F-4D97-AF65-F5344CB8AC3E}">
        <p14:creationId xmlns:p14="http://schemas.microsoft.com/office/powerpoint/2010/main" val="40703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7" y="861861"/>
            <a:ext cx="11439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are two things you have learned about data science and quantitative analysis that are NOT about learning R/coding?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is at least one thing you have found valuable about your work in R/</a:t>
            </a:r>
            <a:r>
              <a:rPr lang="en-US" sz="2400" dirty="0" err="1"/>
              <a:t>Rstudio</a:t>
            </a:r>
            <a:r>
              <a:rPr lang="en-US" sz="2400" dirty="0"/>
              <a:t>/Github?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resources have been most useful for you in completing assignments in this course? How have these been helpful? These could include classmates and/or online options such as </a:t>
            </a:r>
            <a:r>
              <a:rPr lang="en-US" sz="2400" dirty="0" err="1"/>
              <a:t>ChatGPT</a:t>
            </a:r>
            <a:r>
              <a:rPr lang="en-US" sz="2400" dirty="0"/>
              <a:t> or </a:t>
            </a:r>
            <a:r>
              <a:rPr lang="en-US" sz="2400" dirty="0" err="1"/>
              <a:t>StackOverflow</a:t>
            </a:r>
            <a:r>
              <a:rPr lang="en-US" sz="2400" dirty="0"/>
              <a:t>.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do you want to gain or improve on as a learner from the remainder of this course? 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Are there any changes I could make to the course to help you as a learner?</a:t>
            </a:r>
            <a:br>
              <a:rPr lang="en-US" sz="2400" dirty="0"/>
            </a:br>
            <a:endParaRPr lang="en-US" sz="2400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Submit via the ELC Assignments tool</a:t>
            </a:r>
          </a:p>
        </p:txBody>
      </p:sp>
    </p:spTree>
    <p:extLst>
      <p:ext uri="{BB962C8B-B14F-4D97-AF65-F5344CB8AC3E}">
        <p14:creationId xmlns:p14="http://schemas.microsoft.com/office/powerpoint/2010/main" val="39623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DC1E106-D16E-FD3D-A494-FB188A31F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2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97310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Hypothesizing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914400" y="990280"/>
            <a:ext cx="10947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 the null and alterative hypothesis for the following research questions.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average commute time higher on Mondays than it is the rest of the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amount of property damage from severe weather different between southern states?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an association between college teams’ football records and rates of student enrollment?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rate of flu cases low in our area compared to our state?</a:t>
            </a:r>
          </a:p>
        </p:txBody>
      </p:sp>
    </p:spTree>
    <p:extLst>
      <p:ext uri="{BB962C8B-B14F-4D97-AF65-F5344CB8AC3E}">
        <p14:creationId xmlns:p14="http://schemas.microsoft.com/office/powerpoint/2010/main" val="2478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FE09F-04DE-4037-8FA2-046977E0F2F6}"/>
                  </a:ext>
                </a:extLst>
              </p:cNvPr>
              <p:cNvSpPr txBox="1"/>
              <p:nvPr/>
            </p:nvSpPr>
            <p:spPr>
              <a:xfrm>
                <a:off x="769894" y="1867244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FE09F-04DE-4037-8FA2-046977E0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4" y="1867244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815CCC-0CA6-498A-83B4-579122960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33"/>
          <a:stretch/>
        </p:blipFill>
        <p:spPr>
          <a:xfrm>
            <a:off x="4238751" y="1917290"/>
            <a:ext cx="7672048" cy="4651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</a:t>
            </a:r>
            <a:r>
              <a:rPr lang="en-US" sz="2800" u="sng" dirty="0"/>
              <a:t>paired</a:t>
            </a:r>
            <a:r>
              <a:rPr lang="en-US" sz="2800" dirty="0"/>
              <a:t>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Non-parametric (Wilcoxon)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test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EC6C9-C73C-438A-AD9A-33BA97D19785}"/>
              </a:ext>
            </a:extLst>
          </p:cNvPr>
          <p:cNvCxnSpPr>
            <a:cxnSpLocks/>
          </p:cNvCxnSpPr>
          <p:nvPr/>
        </p:nvCxnSpPr>
        <p:spPr>
          <a:xfrm flipH="1">
            <a:off x="3671614" y="4583162"/>
            <a:ext cx="2097938" cy="100352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6D51ED-9670-4976-9834-8DB17E6BFB09}"/>
              </a:ext>
            </a:extLst>
          </p:cNvPr>
          <p:cNvSpPr txBox="1"/>
          <p:nvPr/>
        </p:nvSpPr>
        <p:spPr>
          <a:xfrm>
            <a:off x="5883312" y="3429000"/>
            <a:ext cx="5014451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many standard errors is the sample mean from the population mean?</a:t>
            </a:r>
          </a:p>
        </p:txBody>
      </p:sp>
    </p:spTree>
    <p:extLst>
      <p:ext uri="{BB962C8B-B14F-4D97-AF65-F5344CB8AC3E}">
        <p14:creationId xmlns:p14="http://schemas.microsoft.com/office/powerpoint/2010/main" val="22052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/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65 −57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7.3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1.3796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=−5.8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6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251</TotalTime>
  <Words>1473</Words>
  <Application>Microsoft Office PowerPoint</Application>
  <PresentationFormat>Widescreen</PresentationFormat>
  <Paragraphs>285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Calisto MT</vt:lpstr>
      <vt:lpstr>Cambria</vt:lpstr>
      <vt:lpstr>Cambria Math</vt:lpstr>
      <vt:lpstr>Gill Sans MT</vt:lpstr>
      <vt:lpstr>Times New Roman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91</cp:revision>
  <dcterms:created xsi:type="dcterms:W3CDTF">2021-09-02T15:10:57Z</dcterms:created>
  <dcterms:modified xsi:type="dcterms:W3CDTF">2024-10-09T18:54:42Z</dcterms:modified>
</cp:coreProperties>
</file>