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6" r:id="rId3"/>
    <p:sldId id="297" r:id="rId4"/>
    <p:sldId id="313" r:id="rId5"/>
    <p:sldId id="315" r:id="rId6"/>
    <p:sldId id="316" r:id="rId7"/>
    <p:sldId id="317" r:id="rId8"/>
    <p:sldId id="318" r:id="rId9"/>
    <p:sldId id="31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05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423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36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9302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658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387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6643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72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Week 11:Univariate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Shape 304">
            <a:extLst>
              <a:ext uri="{FF2B5EF4-FFF2-40B4-BE49-F238E27FC236}">
                <a16:creationId xmlns:a16="http://schemas.microsoft.com/office/drawing/2014/main" id="{95AF2EC1-9571-4E74-ACC5-094E65D619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0743" y="559464"/>
            <a:ext cx="4990514" cy="3849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8">
            <a:extLst>
              <a:ext uri="{FF2B5EF4-FFF2-40B4-BE49-F238E27FC236}">
                <a16:creationId xmlns:a16="http://schemas.microsoft.com/office/drawing/2014/main" id="{05EF7510-A7E5-4D44-B47C-1B14E084B226}"/>
              </a:ext>
            </a:extLst>
          </p:cNvPr>
          <p:cNvSpPr txBox="1"/>
          <p:nvPr/>
        </p:nvSpPr>
        <p:spPr>
          <a:xfrm>
            <a:off x="307973" y="200371"/>
            <a:ext cx="342041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Correlation</a:t>
            </a:r>
          </a:p>
        </p:txBody>
      </p:sp>
      <p:sp>
        <p:nvSpPr>
          <p:cNvPr id="6" name="Shape 139">
            <a:extLst>
              <a:ext uri="{FF2B5EF4-FFF2-40B4-BE49-F238E27FC236}">
                <a16:creationId xmlns:a16="http://schemas.microsoft.com/office/drawing/2014/main" id="{A5A328D0-5B0A-4CF7-8859-07766F1087D7}"/>
              </a:ext>
            </a:extLst>
          </p:cNvPr>
          <p:cNvSpPr txBox="1"/>
          <p:nvPr/>
        </p:nvSpPr>
        <p:spPr>
          <a:xfrm>
            <a:off x="765172" y="908941"/>
            <a:ext cx="799782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ea typeface="Gill Sans MT"/>
                <a:cs typeface="Gill Sans MT"/>
                <a:sym typeface="Gill Sans MT"/>
              </a:rPr>
              <a:t>tells us how strongly x and y are </a:t>
            </a:r>
            <a:r>
              <a:rPr lang="en-US" sz="3600" b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related</a:t>
            </a:r>
          </a:p>
        </p:txBody>
      </p:sp>
      <p:sp>
        <p:nvSpPr>
          <p:cNvPr id="7" name="Shape 140">
            <a:extLst>
              <a:ext uri="{FF2B5EF4-FFF2-40B4-BE49-F238E27FC236}">
                <a16:creationId xmlns:a16="http://schemas.microsoft.com/office/drawing/2014/main" id="{B8559B71-3E82-498B-A809-8722B142B597}"/>
              </a:ext>
            </a:extLst>
          </p:cNvPr>
          <p:cNvSpPr txBox="1"/>
          <p:nvPr/>
        </p:nvSpPr>
        <p:spPr>
          <a:xfrm>
            <a:off x="307973" y="1692414"/>
            <a:ext cx="328600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Regression</a:t>
            </a:r>
          </a:p>
        </p:txBody>
      </p:sp>
      <p:sp>
        <p:nvSpPr>
          <p:cNvPr id="8" name="Shape 141">
            <a:extLst>
              <a:ext uri="{FF2B5EF4-FFF2-40B4-BE49-F238E27FC236}">
                <a16:creationId xmlns:a16="http://schemas.microsoft.com/office/drawing/2014/main" id="{B2AEBC7A-5A52-4EC1-A804-6C22AC1CD109}"/>
              </a:ext>
            </a:extLst>
          </p:cNvPr>
          <p:cNvSpPr txBox="1"/>
          <p:nvPr/>
        </p:nvSpPr>
        <p:spPr>
          <a:xfrm>
            <a:off x="917573" y="2286000"/>
            <a:ext cx="10854217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ea typeface="Gill Sans MT"/>
                <a:cs typeface="Gill Sans MT"/>
                <a:sym typeface="Gill Sans MT"/>
              </a:rPr>
              <a:t>tells us how a change in x is</a:t>
            </a:r>
            <a:r>
              <a:rPr lang="en-US" sz="3600" b="1" i="1" dirty="0">
                <a:ea typeface="Gill Sans MT"/>
                <a:cs typeface="Gill Sans MT"/>
                <a:sym typeface="Gill Sans MT"/>
              </a:rPr>
              <a:t> </a:t>
            </a:r>
            <a:r>
              <a:rPr lang="en-US" sz="3600" b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associated </a:t>
            </a:r>
            <a:r>
              <a:rPr lang="en-US" sz="3600" dirty="0">
                <a:ea typeface="Gill Sans MT"/>
                <a:cs typeface="Gill Sans MT"/>
                <a:sym typeface="Gill Sans MT"/>
              </a:rPr>
              <a:t>with a change in y</a:t>
            </a:r>
          </a:p>
        </p:txBody>
      </p:sp>
      <p:pic>
        <p:nvPicPr>
          <p:cNvPr id="9" name="Shape 142" descr="scatter">
            <a:extLst>
              <a:ext uri="{FF2B5EF4-FFF2-40B4-BE49-F238E27FC236}">
                <a16:creationId xmlns:a16="http://schemas.microsoft.com/office/drawing/2014/main" id="{6EC19FF6-E907-4C16-9C6D-234FD343F5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4866" y="3543589"/>
            <a:ext cx="3286002" cy="31295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43">
            <a:extLst>
              <a:ext uri="{FF2B5EF4-FFF2-40B4-BE49-F238E27FC236}">
                <a16:creationId xmlns:a16="http://schemas.microsoft.com/office/drawing/2014/main" id="{98B75F9C-4B77-47C7-AFA7-9FDA91F761A7}"/>
              </a:ext>
            </a:extLst>
          </p:cNvPr>
          <p:cNvSpPr txBox="1"/>
          <p:nvPr/>
        </p:nvSpPr>
        <p:spPr>
          <a:xfrm>
            <a:off x="5582206" y="3435282"/>
            <a:ext cx="585408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Correlation: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There is a strong positive relationship (r=0.81) between the size of a house and its selling price.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Regression: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The price of a house goes up $10,000 for each additional 500 square feet.</a:t>
            </a:r>
          </a:p>
        </p:txBody>
      </p:sp>
    </p:spTree>
    <p:extLst>
      <p:ext uri="{BB962C8B-B14F-4D97-AF65-F5344CB8AC3E}">
        <p14:creationId xmlns:p14="http://schemas.microsoft.com/office/powerpoint/2010/main" val="405291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Some terminology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C265D-0E8B-4619-B9E7-19FA2F3CD80C}"/>
              </a:ext>
            </a:extLst>
          </p:cNvPr>
          <p:cNvSpPr txBox="1"/>
          <p:nvPr/>
        </p:nvSpPr>
        <p:spPr>
          <a:xfrm>
            <a:off x="476395" y="1226830"/>
            <a:ext cx="11239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Regression coefficient (or beta)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Error term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</a:t>
            </a:r>
            <a:r>
              <a:rPr lang="en-US" sz="3600" baseline="30000" dirty="0"/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36F782-05C0-4782-965E-19D3CC52185A}"/>
                  </a:ext>
                </a:extLst>
              </p:cNvPr>
              <p:cNvSpPr txBox="1"/>
              <p:nvPr/>
            </p:nvSpPr>
            <p:spPr>
              <a:xfrm>
                <a:off x="7641010" y="1310251"/>
                <a:ext cx="40026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36F782-05C0-4782-965E-19D3CC521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010" y="1310251"/>
                <a:ext cx="400263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hape 235" descr="commute3">
            <a:extLst>
              <a:ext uri="{FF2B5EF4-FFF2-40B4-BE49-F238E27FC236}">
                <a16:creationId xmlns:a16="http://schemas.microsoft.com/office/drawing/2014/main" id="{1E3F5DBC-E93F-499A-B233-27176B38315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1376" y="2686014"/>
            <a:ext cx="3998911" cy="39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208BBA-0A9A-4336-9069-DD5F688CBBBF}"/>
              </a:ext>
            </a:extLst>
          </p:cNvPr>
          <p:cNvSpPr/>
          <p:nvPr/>
        </p:nvSpPr>
        <p:spPr>
          <a:xfrm>
            <a:off x="5632741" y="5907635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R</a:t>
            </a:r>
            <a:r>
              <a:rPr lang="en-US" sz="3200" baseline="30000" dirty="0"/>
              <a:t>2 </a:t>
            </a:r>
            <a:r>
              <a:rPr lang="en-US" sz="3200" dirty="0"/>
              <a:t>= 0.65</a:t>
            </a:r>
          </a:p>
        </p:txBody>
      </p:sp>
    </p:spTree>
    <p:extLst>
      <p:ext uri="{BB962C8B-B14F-4D97-AF65-F5344CB8AC3E}">
        <p14:creationId xmlns:p14="http://schemas.microsoft.com/office/powerpoint/2010/main" val="97907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Not all regression uses a linear form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5EAE6-EED1-47C5-9676-70B8524305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93"/>
          <a:stretch/>
        </p:blipFill>
        <p:spPr>
          <a:xfrm>
            <a:off x="2006352" y="1072695"/>
            <a:ext cx="8448397" cy="56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7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Regression in Excel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CBA7C-0DF0-4253-8325-AC62A0D1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676"/>
            <a:ext cx="12192000" cy="46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0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Diagnostics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980DB3-D1FD-4A21-B4D2-88CA12104128}"/>
              </a:ext>
            </a:extLst>
          </p:cNvPr>
          <p:cNvSpPr/>
          <p:nvPr/>
        </p:nvSpPr>
        <p:spPr>
          <a:xfrm>
            <a:off x="536895" y="927062"/>
            <a:ext cx="604851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Are your residuals normal?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Heteroskedasticity?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What about outliers?</a:t>
            </a:r>
          </a:p>
        </p:txBody>
      </p:sp>
      <p:pic>
        <p:nvPicPr>
          <p:cNvPr id="9" name="Picture 2" descr="https://qph.is.quoracdn.net/main-qimg-a1380ca36813c6a02cf9cb69e9561431?convert_to_webp=true">
            <a:extLst>
              <a:ext uri="{FF2B5EF4-FFF2-40B4-BE49-F238E27FC236}">
                <a16:creationId xmlns:a16="http://schemas.microsoft.com/office/drawing/2014/main" id="{B45002CC-5B82-4DD9-BB0C-61A80A6AE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31" y="2848406"/>
            <a:ext cx="6011799" cy="375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91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Calculating residuals and testing normality in Excel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CBA7C-0DF0-4253-8325-AC62A0D1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676"/>
            <a:ext cx="12192000" cy="46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6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You try it!</a:t>
            </a:r>
          </a:p>
          <a:p>
            <a:pPr>
              <a:buSzPct val="25000"/>
            </a:pP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Create a regression model using temperature or precipitation as the </a:t>
            </a:r>
            <a:r>
              <a:rPr lang="en-US" sz="2400" b="1" i="1" dirty="0">
                <a:latin typeface="+mj-lt"/>
                <a:ea typeface="Gill Sans MT"/>
                <a:cs typeface="Gill Sans MT"/>
                <a:sym typeface="Gill Sans MT"/>
              </a:rPr>
              <a:t>independent </a:t>
            </a: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variable</a:t>
            </a:r>
            <a:r>
              <a:rPr lang="en-US" sz="2400" b="1" i="1" dirty="0">
                <a:latin typeface="+mj-lt"/>
                <a:ea typeface="Gill Sans MT"/>
                <a:cs typeface="Gill Sans MT"/>
                <a:sym typeface="Gill Sans MT"/>
              </a:rPr>
              <a:t> </a:t>
            </a: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and pollen counts for one tree species as the </a:t>
            </a:r>
            <a:r>
              <a:rPr lang="en-US" sz="2400" b="1" i="1" dirty="0">
                <a:latin typeface="+mj-lt"/>
                <a:ea typeface="Gill Sans MT"/>
                <a:cs typeface="Gill Sans MT"/>
                <a:sym typeface="Gill Sans MT"/>
              </a:rPr>
              <a:t>dependent </a:t>
            </a: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variable.</a:t>
            </a:r>
            <a:b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</a:br>
            <a:endParaRPr lang="en-US" sz="2400" dirty="0">
              <a:latin typeface="+mj-lt"/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Write a summary of the results, focusing on the coefficients’ strength, magnitude, and significance as well as the overall model fit using the R</a:t>
            </a:r>
            <a:r>
              <a:rPr lang="en-US" sz="2400" baseline="30000" dirty="0">
                <a:latin typeface="+mj-lt"/>
                <a:ea typeface="Gill Sans MT"/>
                <a:cs typeface="Gill Sans MT"/>
                <a:sym typeface="Gill Sans MT"/>
              </a:rPr>
              <a:t>2</a:t>
            </a: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.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CBA7C-0DF0-4253-8325-AC62A0D1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211" y="3264763"/>
            <a:ext cx="9465578" cy="359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0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Work time: Lab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2092B3-3B2B-4AAF-8A81-730BA16B4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1643062"/>
            <a:ext cx="33337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26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51</TotalTime>
  <Words>275</Words>
  <Application>Microsoft Office PowerPoint</Application>
  <PresentationFormat>Widescreen</PresentationFormat>
  <Paragraphs>45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Calisto MT</vt:lpstr>
      <vt:lpstr>Cambria Math</vt:lpstr>
      <vt:lpstr>Wingdings 2</vt:lpstr>
      <vt:lpstr>Slate</vt:lpstr>
      <vt:lpstr>Week 11:Univariate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152</cp:revision>
  <dcterms:created xsi:type="dcterms:W3CDTF">2021-09-02T15:10:57Z</dcterms:created>
  <dcterms:modified xsi:type="dcterms:W3CDTF">2023-11-07T17:23:47Z</dcterms:modified>
</cp:coreProperties>
</file>