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3" r:id="rId4"/>
    <p:sldId id="292" r:id="rId5"/>
    <p:sldId id="291" r:id="rId6"/>
    <p:sldId id="284" r:id="rId7"/>
    <p:sldId id="290" r:id="rId8"/>
    <p:sldId id="285" r:id="rId9"/>
    <p:sldId id="286" r:id="rId10"/>
    <p:sldId id="289" r:id="rId11"/>
    <p:sldId id="287" r:id="rId12"/>
    <p:sldId id="270" r:id="rId13"/>
    <p:sldId id="271" r:id="rId14"/>
    <p:sldId id="272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4: Spatial data; Point pattern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5679-AC16-4112-B551-7FD0EDBB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49" y="0"/>
            <a:ext cx="5283115" cy="4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42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Modifiable Areal Unit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did our quadrat maps vary?</a:t>
            </a:r>
          </a:p>
        </p:txBody>
      </p:sp>
      <p:pic>
        <p:nvPicPr>
          <p:cNvPr id="5" name="Shape 237" descr="http://openi.nlm.nih.gov/imgs/rescaled512/2872318_ijerph-07-01002f2.png">
            <a:extLst>
              <a:ext uri="{FF2B5EF4-FFF2-40B4-BE49-F238E27FC236}">
                <a16:creationId xmlns:a16="http://schemas.microsoft.com/office/drawing/2014/main" id="{BCCD4620-31DB-4BCC-B32E-E1A8C8C940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475" y="0"/>
            <a:ext cx="4335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1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Mean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the average X/Y coordinate of each point?</a:t>
            </a:r>
          </a:p>
          <a:p>
            <a:r>
              <a:rPr lang="en-US" sz="2400" dirty="0"/>
              <a:t>Open the </a:t>
            </a:r>
            <a:r>
              <a:rPr lang="en-US" sz="2400" dirty="0" err="1"/>
              <a:t>dollarstores_atlcore</a:t>
            </a:r>
            <a:r>
              <a:rPr lang="en-US" sz="2400" dirty="0"/>
              <a:t> CSV file in Excel/Sheets (file is in the repo)</a:t>
            </a:r>
          </a:p>
          <a:p>
            <a:r>
              <a:rPr lang="en-US" sz="2400" dirty="0"/>
              <a:t>What’s the mean X and Y coordinate for each store chain?</a:t>
            </a:r>
          </a:p>
          <a:p>
            <a:r>
              <a:rPr lang="en-US" sz="2400" dirty="0"/>
              <a:t>Where are each of those points located?</a:t>
            </a:r>
          </a:p>
          <a:p>
            <a:r>
              <a:rPr lang="en-US" sz="2400" dirty="0"/>
              <a:t>What does this mean?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E7C25-1594-4031-A337-CD6C2A98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83" y="2799436"/>
            <a:ext cx="5198312" cy="38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927" y="155081"/>
            <a:ext cx="7943068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4267" dirty="0">
                <a:latin typeface="Calisto MT" panose="02040603050505030304" pitchFamily="18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</a:p>
        </p:txBody>
      </p:sp>
      <p:pic>
        <p:nvPicPr>
          <p:cNvPr id="1026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20" y="1181448"/>
            <a:ext cx="5716669" cy="5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1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927" y="155081"/>
            <a:ext cx="7943068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4267" dirty="0">
                <a:latin typeface="Calisto MT" panose="02040603050505030304" pitchFamily="18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</a:p>
        </p:txBody>
      </p:sp>
      <p:pic>
        <p:nvPicPr>
          <p:cNvPr id="2050" name="Picture 2" descr="Comparison of the histogram (left) and kernel density estimate (right) constructed using the same data. The 6 individual kernels are the red dashed curves, the kernel density estimate the blue curves. The data points are the rug plot on the horizontal ax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36" y="3270826"/>
            <a:ext cx="6760633" cy="33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nel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" y="1497638"/>
            <a:ext cx="3670300" cy="295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927" y="155082"/>
            <a:ext cx="9907571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4267" dirty="0">
                <a:latin typeface="+mj-lt"/>
                <a:ea typeface="Gill Sans MT"/>
                <a:cs typeface="Arial" panose="020B0604020202020204" pitchFamily="34" charset="0"/>
                <a:sym typeface="Gill Sans MT"/>
              </a:rPr>
              <a:t>Problems with kernel density estimation</a:t>
            </a:r>
          </a:p>
        </p:txBody>
      </p:sp>
      <p:pic>
        <p:nvPicPr>
          <p:cNvPr id="3074" name="Picture 2" descr="Image result for popcorn kernel dens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20" y="3713700"/>
            <a:ext cx="5412739" cy="258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edar rapids kern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3405027"/>
            <a:ext cx="4948725" cy="325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98"/>
          <p:cNvSpPr/>
          <p:nvPr/>
        </p:nvSpPr>
        <p:spPr>
          <a:xfrm>
            <a:off x="922985" y="1036044"/>
            <a:ext cx="869830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733" dirty="0">
                <a:latin typeface="Calisto MT" panose="02040603050505030304" pitchFamily="18" charset="0"/>
                <a:ea typeface="Gill Sans MT"/>
                <a:cs typeface="Gill Sans MT"/>
                <a:sym typeface="Gill Sans MT"/>
              </a:rPr>
              <a:t>Fuzzy estimates rather than precise points</a:t>
            </a:r>
          </a:p>
          <a:p>
            <a:pPr>
              <a:buSzPct val="25000"/>
            </a:pPr>
            <a:r>
              <a:rPr lang="en-US" sz="3733" dirty="0">
                <a:latin typeface="Calisto MT" panose="02040603050505030304" pitchFamily="18" charset="0"/>
                <a:ea typeface="Gill Sans MT"/>
                <a:cs typeface="Gill Sans MT"/>
                <a:sym typeface="Gill Sans MT"/>
              </a:rPr>
              <a:t>Influential outliers</a:t>
            </a:r>
          </a:p>
        </p:txBody>
      </p:sp>
    </p:spTree>
    <p:extLst>
      <p:ext uri="{BB962C8B-B14F-4D97-AF65-F5344CB8AC3E}">
        <p14:creationId xmlns:p14="http://schemas.microsoft.com/office/powerpoint/2010/main" val="306460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Lab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Mapping reported crime in Spokane, WA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centers by type of offense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crime rates by precinct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the LQ for burglaries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Bonus: Creating a quadrat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17B2B-43D1-4679-A463-133A7F3E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4" r="22273"/>
          <a:stretch/>
        </p:blipFill>
        <p:spPr>
          <a:xfrm>
            <a:off x="7502554" y="608032"/>
            <a:ext cx="446294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Describing spatial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372384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Point pattern analysis</a:t>
            </a:r>
          </a:p>
          <a:p>
            <a:r>
              <a:rPr lang="en-US" sz="2800" dirty="0"/>
              <a:t>Mean center</a:t>
            </a:r>
          </a:p>
          <a:p>
            <a:r>
              <a:rPr lang="en-US" sz="2800" dirty="0"/>
              <a:t>Nearest neighbor index</a:t>
            </a:r>
          </a:p>
          <a:p>
            <a:r>
              <a:rPr lang="en-US" sz="2800" dirty="0"/>
              <a:t>Kernel density</a:t>
            </a:r>
          </a:p>
          <a:p>
            <a:r>
              <a:rPr lang="en-US" sz="2800" dirty="0"/>
              <a:t>Location quotient</a:t>
            </a:r>
          </a:p>
          <a:p>
            <a:r>
              <a:rPr lang="en-US" sz="2800" dirty="0"/>
              <a:t>Quadrats</a:t>
            </a:r>
          </a:p>
          <a:p>
            <a:r>
              <a:rPr lang="en-US" sz="2800" dirty="0"/>
              <a:t>MAUP</a:t>
            </a:r>
          </a:p>
        </p:txBody>
      </p:sp>
      <p:pic>
        <p:nvPicPr>
          <p:cNvPr id="5" name="Shape 114" descr="https://www.e-education.psu.edu/geog586/sites/www.e-education.psu.edu.geog586/files/image/L04_redwoodsKDEjustRight.png">
            <a:extLst>
              <a:ext uri="{FF2B5EF4-FFF2-40B4-BE49-F238E27FC236}">
                <a16:creationId xmlns:a16="http://schemas.microsoft.com/office/drawing/2014/main" id="{A01014CC-5618-4190-B4CE-59D9BB3D5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048" t="3728" r="768" b="15437"/>
          <a:stretch/>
        </p:blipFill>
        <p:spPr>
          <a:xfrm>
            <a:off x="5916130" y="1511006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810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data 101: Vector and raster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E98161-960E-4F70-8B08-E8FC4B895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3" y="1393433"/>
            <a:ext cx="5267121" cy="516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F4CFA85-F712-4B60-AC03-20BD5332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94" y="1393433"/>
            <a:ext cx="5685387" cy="516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45C8A-8196-4BB1-9E7C-90C5B461CBF1}"/>
              </a:ext>
            </a:extLst>
          </p:cNvPr>
          <p:cNvSpPr txBox="1"/>
          <p:nvPr/>
        </p:nvSpPr>
        <p:spPr>
          <a:xfrm>
            <a:off x="226503" y="81411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Two maps of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data 101: File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532FD-85F2-45A6-9267-589448CEF03E}"/>
              </a:ext>
            </a:extLst>
          </p:cNvPr>
          <p:cNvSpPr txBox="1"/>
          <p:nvPr/>
        </p:nvSpPr>
        <p:spPr>
          <a:xfrm>
            <a:off x="572548" y="1003770"/>
            <a:ext cx="108364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i="1" u="none" strike="noStrike" dirty="0">
                <a:solidFill>
                  <a:srgbClr val="FF9900"/>
                </a:solidFill>
                <a:effectLst/>
              </a:rPr>
              <a:t>Vector: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 Shapefile,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</a:rPr>
              <a:t>GeoJSON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, KML,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</a:rPr>
              <a:t>Geopackage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, CSV, XLX,…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</a:rPr>
            </a:br>
            <a:endParaRPr lang="en-US" sz="2800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i="1" u="none" strike="noStrike" dirty="0">
                <a:solidFill>
                  <a:srgbClr val="FF9900"/>
                </a:solidFill>
                <a:effectLst/>
              </a:rPr>
              <a:t>Raster: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</a:rPr>
              <a:t>GeoTIFF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,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</a:rPr>
              <a:t>NetCDF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927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5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Point pattern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we identify patterns in the distribution of point data?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Clustering and dispersion of point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Distribution of point incidents (disease, natural disasters, species, crime,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 frequency of subevents (strong tornadoes, particular disease variants, etc.)</a:t>
            </a:r>
          </a:p>
        </p:txBody>
      </p:sp>
      <p:pic>
        <p:nvPicPr>
          <p:cNvPr id="7" name="Shape 134" descr="Random Distribution of Points">
            <a:extLst>
              <a:ext uri="{FF2B5EF4-FFF2-40B4-BE49-F238E27FC236}">
                <a16:creationId xmlns:a16="http://schemas.microsoft.com/office/drawing/2014/main" id="{7F42CBDD-79A7-495D-B0BE-2A698D1264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8873" y="2505692"/>
            <a:ext cx="3194108" cy="202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3" descr="Regular Distribution of Points">
            <a:extLst>
              <a:ext uri="{FF2B5EF4-FFF2-40B4-BE49-F238E27FC236}">
                <a16:creationId xmlns:a16="http://schemas.microsoft.com/office/drawing/2014/main" id="{DD58ECE0-EB30-4D44-A38A-4719E1720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73" y="251900"/>
            <a:ext cx="3194108" cy="202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5" descr="Clustered Distribution of Points">
            <a:extLst>
              <a:ext uri="{FF2B5EF4-FFF2-40B4-BE49-F238E27FC236}">
                <a16:creationId xmlns:a16="http://schemas.microsoft.com/office/drawing/2014/main" id="{66DB5254-E20F-4107-914E-7F53C9A1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8873" y="4759483"/>
            <a:ext cx="3194108" cy="199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23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Nearest Neighbor Index</a:t>
            </a:r>
          </a:p>
        </p:txBody>
      </p:sp>
      <p:pic>
        <p:nvPicPr>
          <p:cNvPr id="3" name="Shape 99" descr="Regular Distribution of Points">
            <a:extLst>
              <a:ext uri="{FF2B5EF4-FFF2-40B4-BE49-F238E27FC236}">
                <a16:creationId xmlns:a16="http://schemas.microsoft.com/office/drawing/2014/main" id="{399FC99A-4825-4BE9-91B5-A6C00CBE8A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2217" y="3892492"/>
            <a:ext cx="3644315" cy="249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00" descr="Random Distribution of Points">
            <a:extLst>
              <a:ext uri="{FF2B5EF4-FFF2-40B4-BE49-F238E27FC236}">
                <a16:creationId xmlns:a16="http://schemas.microsoft.com/office/drawing/2014/main" id="{F0F2D7D7-6779-4D36-B647-4F1CDA336A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503" y="3892492"/>
            <a:ext cx="3496811" cy="249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1" descr="Clustered Distribution of Points">
            <a:extLst>
              <a:ext uri="{FF2B5EF4-FFF2-40B4-BE49-F238E27FC236}">
                <a16:creationId xmlns:a16="http://schemas.microsoft.com/office/drawing/2014/main" id="{42A03B3E-3D01-465D-98B2-69F74F6173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6319" y="3892492"/>
            <a:ext cx="3772949" cy="24987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4403-C985-4737-B908-BDCB5C061047}"/>
                  </a:ext>
                </a:extLst>
              </p:cNvPr>
              <p:cNvSpPr txBox="1"/>
              <p:nvPr/>
            </p:nvSpPr>
            <p:spPr>
              <a:xfrm>
                <a:off x="2514506" y="1456002"/>
                <a:ext cx="7162987" cy="1148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94403-C985-4737-B908-BDCB5C06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06" y="1456002"/>
                <a:ext cx="7162987" cy="1148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Quadrats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Aggregating points to a </a:t>
            </a:r>
            <a:r>
              <a:rPr lang="en-US" sz="2800" dirty="0" err="1"/>
              <a:t>tessalated</a:t>
            </a:r>
            <a:r>
              <a:rPr lang="en-US" sz="2800" dirty="0"/>
              <a:t> grid, usually squares or hexagons</a:t>
            </a:r>
          </a:p>
        </p:txBody>
      </p:sp>
      <p:pic>
        <p:nvPicPr>
          <p:cNvPr id="14" name="Shape 199" descr="i3">
            <a:extLst>
              <a:ext uri="{FF2B5EF4-FFF2-40B4-BE49-F238E27FC236}">
                <a16:creationId xmlns:a16="http://schemas.microsoft.com/office/drawing/2014/main" id="{FC80FBA8-D3FC-426D-9DC4-E410117591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7086" y="650671"/>
            <a:ext cx="4868411" cy="483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quadrats gis">
            <a:extLst>
              <a:ext uri="{FF2B5EF4-FFF2-40B4-BE49-F238E27FC236}">
                <a16:creationId xmlns:a16="http://schemas.microsoft.com/office/drawing/2014/main" id="{D9AE83B5-D7F8-4294-B5F4-F7C26E7C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3" y="2333502"/>
            <a:ext cx="4294841" cy="42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46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try it!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05785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Dollar stores in Atlanta</a:t>
            </a:r>
          </a:p>
          <a:p>
            <a:r>
              <a:rPr lang="en-US" sz="2800" dirty="0"/>
              <a:t>Create a quadrat grid of 1.5 or 3 inch squares</a:t>
            </a:r>
          </a:p>
          <a:p>
            <a:r>
              <a:rPr lang="en-US" sz="2800" dirty="0"/>
              <a:t>Count the total stores for each chain in each grid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298B3-8D26-49D4-B154-8FDEBFB8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93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Location quotient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Relative incidence of a particular event</a:t>
            </a:r>
          </a:p>
          <a:p>
            <a:r>
              <a:rPr lang="en-US" sz="2800" dirty="0"/>
              <a:t>Pick a chain and count just those points</a:t>
            </a:r>
          </a:p>
          <a:p>
            <a:r>
              <a:rPr lang="en-US" sz="2800" dirty="0"/>
              <a:t>What is the percentage of all stores for each grid cell?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76262-978E-463F-9DEC-F3F16540A5A8}"/>
              </a:ext>
            </a:extLst>
          </p:cNvPr>
          <p:cNvSpPr/>
          <p:nvPr/>
        </p:nvSpPr>
        <p:spPr>
          <a:xfrm>
            <a:off x="381790" y="4549316"/>
            <a:ext cx="5041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For the whole area: </a:t>
            </a:r>
          </a:p>
          <a:p>
            <a:r>
              <a:rPr lang="en-US" sz="2800" dirty="0"/>
              <a:t>Dollar General: 31% (93/305)</a:t>
            </a:r>
          </a:p>
          <a:p>
            <a:r>
              <a:rPr lang="en-US" sz="2800" dirty="0"/>
              <a:t>Dollar Tree: 28% (86/305)</a:t>
            </a:r>
          </a:p>
          <a:p>
            <a:r>
              <a:rPr lang="en-US" sz="2800" dirty="0"/>
              <a:t>Family Dollar: 41% (126/305)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/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𝑠𝑢𝑏𝑎𝑟𝑒𝑎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817E69-CAB7-4843-BED1-8D4B2680E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60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120</TotalTime>
  <Words>349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Wingdings 2</vt:lpstr>
      <vt:lpstr>Slate</vt:lpstr>
      <vt:lpstr>Week 4: Spatial data; Point pattern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32</cp:revision>
  <dcterms:created xsi:type="dcterms:W3CDTF">2021-09-02T15:10:57Z</dcterms:created>
  <dcterms:modified xsi:type="dcterms:W3CDTF">2024-09-24T19:35:06Z</dcterms:modified>
</cp:coreProperties>
</file>