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4" r:id="rId9"/>
    <p:sldId id="325" r:id="rId10"/>
    <p:sldId id="328" r:id="rId11"/>
    <p:sldId id="31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07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29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33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75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74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65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80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60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2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3979334"/>
            <a:ext cx="11073468" cy="1828801"/>
          </a:xfrm>
        </p:spPr>
        <p:txBody>
          <a:bodyPr>
            <a:normAutofit/>
          </a:bodyPr>
          <a:lstStyle/>
          <a:p>
            <a:r>
              <a:rPr lang="en-US" dirty="0"/>
              <a:t>Week 11: Multivariate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49735-1C8B-40BC-8DD5-C08C4482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63" y="171450"/>
            <a:ext cx="6346473" cy="3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What other variables should we consider? Why?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19925C-E011-4FA4-ACAD-6710F576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1157244"/>
            <a:ext cx="74580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6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tests have we covered?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595564" y="1115215"/>
            <a:ext cx="108126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T-tests: One-sample, Two-sample, Paired, non-parametric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Chi-square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In pairs or on your own: Come up with a research question that can be answered by one of these tests. </a:t>
            </a:r>
          </a:p>
        </p:txBody>
      </p:sp>
    </p:spTree>
    <p:extLst>
      <p:ext uri="{BB962C8B-B14F-4D97-AF65-F5344CB8AC3E}">
        <p14:creationId xmlns:p14="http://schemas.microsoft.com/office/powerpoint/2010/main" val="230472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Multivariate regression: </a:t>
            </a:r>
          </a:p>
          <a:p>
            <a:pPr>
              <a:buSzPct val="25000"/>
            </a:pPr>
            <a:r>
              <a:rPr lang="en-US" sz="3200" dirty="0">
                <a:latin typeface="+mj-lt"/>
                <a:ea typeface="Gill Sans MT"/>
                <a:cs typeface="Gill Sans MT"/>
                <a:sym typeface="Gill Sans MT"/>
              </a:rPr>
              <a:t>Why to include more variables?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612395" y="1545929"/>
            <a:ext cx="113087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Because more than one independent variable might be relevant.</a:t>
            </a:r>
          </a:p>
          <a:p>
            <a:pPr marL="514350" indent="-514350">
              <a:buAutoNum type="arabicPeriod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Because you want to rule out (or “control for”) other factors.</a:t>
            </a:r>
          </a:p>
        </p:txBody>
      </p:sp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An example: What census variables would be associated with the per capita count of Waffle Houses in a county?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BAC82-1879-4A83-A082-6F2347AE6D26}"/>
              </a:ext>
            </a:extLst>
          </p:cNvPr>
          <p:cNvSpPr/>
          <p:nvPr/>
        </p:nvSpPr>
        <p:spPr>
          <a:xfrm>
            <a:off x="648747" y="1499099"/>
            <a:ext cx="102667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Race/Ethnicity</a:t>
            </a:r>
            <a:r>
              <a:rPr lang="en-US" sz="2800" dirty="0">
                <a:solidFill>
                  <a:srgbClr val="FFC000"/>
                </a:solidFill>
              </a:rPr>
              <a:t>: </a:t>
            </a:r>
            <a:r>
              <a:rPr lang="en-US" sz="2800" dirty="0"/>
              <a:t>% classified White, Black, American Indian, Asian, Hispanic, Hawaiian/Pacific Islander,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Educational attainment: </a:t>
            </a:r>
            <a:r>
              <a:rPr lang="en-US" sz="2800" dirty="0"/>
              <a:t>% Less than high school, High school graduate, Some college, BA Degree, Graduate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% in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Nativity: </a:t>
            </a:r>
            <a:r>
              <a:rPr lang="en-US" sz="2800" dirty="0"/>
              <a:t>Naturalized/native citizen, Foreign-born naturalized, Foreign-born/not a citizen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C2151-3962-42BC-9B15-78535833A4DC}"/>
              </a:ext>
            </a:extLst>
          </p:cNvPr>
          <p:cNvSpPr txBox="1"/>
          <p:nvPr/>
        </p:nvSpPr>
        <p:spPr>
          <a:xfrm>
            <a:off x="440977" y="4918777"/>
            <a:ext cx="104744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Think of: </a:t>
            </a:r>
          </a:p>
          <a:p>
            <a:pPr marL="342900" indent="-342900">
              <a:buAutoNum type="arabicParenR"/>
            </a:pPr>
            <a:r>
              <a:rPr lang="en-US" sz="2400" dirty="0">
                <a:latin typeface="+mj-lt"/>
                <a:sym typeface="Gill Sans MT"/>
              </a:rPr>
              <a:t>What research question you would be trying to answer?</a:t>
            </a:r>
          </a:p>
          <a:p>
            <a:pPr marL="342900" indent="-342900">
              <a:buAutoNum type="arabicParenR"/>
            </a:pPr>
            <a:r>
              <a:rPr lang="en-US" sz="2400" dirty="0">
                <a:latin typeface="+mj-lt"/>
                <a:sym typeface="Gill Sans MT"/>
              </a:rPr>
              <a:t>A hypothesized relationship between the variables you chose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0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First check: Normality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D6622-9198-41BE-8D39-8F625381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190" y="860559"/>
            <a:ext cx="8247619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8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Second check: Multicollinearity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DFB1E-06C3-4F16-9B86-EBFEB664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28" y="1403457"/>
            <a:ext cx="9257143" cy="5266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2D098A-811B-4F17-B2C8-C40C68C311D0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Highly correlated variables will cause confusion in the model if included together.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86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run a model!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0510D-D5A0-40E7-B3F4-BF0C339FB831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Using only counties with Waffle Houses. How can we interpret these results?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1FF739-6B37-48AE-8AF1-B2C5DE52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9" y="1403457"/>
            <a:ext cx="7438247" cy="4981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FC57A4-CDF4-4158-A850-F9F83FA34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380" y="3894372"/>
            <a:ext cx="4421243" cy="28232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76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Normality of residuals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96865-0169-4598-A3E0-FF1BD599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01" y="1591143"/>
            <a:ext cx="7223583" cy="47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Outliers: Cook’s Distance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DB2F3-5ACC-485C-9BA0-C477D5D4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93" y="1495363"/>
            <a:ext cx="7894701" cy="51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1">
            <a:extLst>
              <a:ext uri="{FF2B5EF4-FFF2-40B4-BE49-F238E27FC236}">
                <a16:creationId xmlns:a16="http://schemas.microsoft.com/office/drawing/2014/main" id="{AD613488-ED13-4273-A63F-ED1EB26B2F4C}"/>
              </a:ext>
            </a:extLst>
          </p:cNvPr>
          <p:cNvSpPr txBox="1"/>
          <p:nvPr/>
        </p:nvSpPr>
        <p:spPr>
          <a:xfrm>
            <a:off x="219498" y="23405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Let’s check diagnostics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C94C-A237-49AE-8949-E9A78F369CE6}"/>
              </a:ext>
            </a:extLst>
          </p:cNvPr>
          <p:cNvSpPr txBox="1"/>
          <p:nvPr/>
        </p:nvSpPr>
        <p:spPr>
          <a:xfrm>
            <a:off x="535367" y="818757"/>
            <a:ext cx="11534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Multicollinearity: Variance inflation factor (VIF)</a:t>
            </a:r>
          </a:p>
          <a:p>
            <a:r>
              <a:rPr lang="en-US" sz="2400" dirty="0">
                <a:latin typeface="+mj-lt"/>
                <a:sym typeface="Gill Sans MT"/>
              </a:rPr>
              <a:t>Should be around 3 or less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F21DD-9271-4D0A-9F41-2ADFF751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8" y="1704507"/>
            <a:ext cx="3796100" cy="1122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ECCDEF-0A17-46C4-AFA0-E9EFB014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78" y="3725724"/>
            <a:ext cx="6223343" cy="1089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D297EF-0421-4D6D-93F6-E567F172D08F}"/>
              </a:ext>
            </a:extLst>
          </p:cNvPr>
          <p:cNvSpPr txBox="1"/>
          <p:nvPr/>
        </p:nvSpPr>
        <p:spPr>
          <a:xfrm>
            <a:off x="535367" y="3013501"/>
            <a:ext cx="1153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sym typeface="Gill Sans MT"/>
              </a:rPr>
              <a:t>Example of what you DON’T want to see…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939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197</TotalTime>
  <Words>386</Words>
  <Application>Microsoft Office PowerPoint</Application>
  <PresentationFormat>Widescreen</PresentationFormat>
  <Paragraphs>56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Calisto MT</vt:lpstr>
      <vt:lpstr>Gill Sans MT</vt:lpstr>
      <vt:lpstr>Wingdings 2</vt:lpstr>
      <vt:lpstr>Slate</vt:lpstr>
      <vt:lpstr>Week 11: Multivariate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194</cp:revision>
  <dcterms:created xsi:type="dcterms:W3CDTF">2021-09-02T15:10:57Z</dcterms:created>
  <dcterms:modified xsi:type="dcterms:W3CDTF">2024-11-10T21:24:34Z</dcterms:modified>
</cp:coreProperties>
</file>