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5" r:id="rId4"/>
    <p:sldId id="296" r:id="rId5"/>
    <p:sldId id="306" r:id="rId6"/>
    <p:sldId id="269" r:id="rId7"/>
    <p:sldId id="297" r:id="rId8"/>
    <p:sldId id="317" r:id="rId9"/>
    <p:sldId id="305" r:id="rId10"/>
    <p:sldId id="298" r:id="rId11"/>
    <p:sldId id="299" r:id="rId12"/>
    <p:sldId id="304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00" r:id="rId21"/>
    <p:sldId id="302" r:id="rId22"/>
    <p:sldId id="315" r:id="rId23"/>
    <p:sldId id="316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69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00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83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36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354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292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81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95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16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56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82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1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03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8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3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26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49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Tests of difference; Midterm reflections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121" descr="http://my.execpc.com/~helberg/pitfalls/power.GIF">
            <a:extLst>
              <a:ext uri="{FF2B5EF4-FFF2-40B4-BE49-F238E27FC236}">
                <a16:creationId xmlns:a16="http://schemas.microsoft.com/office/drawing/2014/main" id="{4AE21C7F-A5FA-4EE9-A71D-1365A637B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6144" y="357231"/>
            <a:ext cx="4579712" cy="343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Interpreting results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</p:txBody>
      </p:sp>
      <p:pic>
        <p:nvPicPr>
          <p:cNvPr id="4" name="Shape 153" descr="http://www.biochemia-medica.com/sites/default/files/Marusteri_M._Statistical_test_selection_when_comparing_groups_Fig._3.jpg">
            <a:extLst>
              <a:ext uri="{FF2B5EF4-FFF2-40B4-BE49-F238E27FC236}">
                <a16:creationId xmlns:a16="http://schemas.microsoft.com/office/drawing/2014/main" id="{F77A2C1E-7756-44BD-9939-354C512333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810" y="2140473"/>
            <a:ext cx="6567738" cy="4530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441C5-4496-43B4-8C0B-7E4EF33586AA}"/>
              </a:ext>
            </a:extLst>
          </p:cNvPr>
          <p:cNvSpPr/>
          <p:nvPr/>
        </p:nvSpPr>
        <p:spPr>
          <a:xfrm>
            <a:off x="545234" y="2140473"/>
            <a:ext cx="442626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 &lt; 0.05:</a:t>
            </a:r>
          </a:p>
          <a:p>
            <a:endParaRPr lang="en-US" sz="2800" dirty="0"/>
          </a:p>
          <a:p>
            <a:r>
              <a:rPr lang="en-US" sz="2800" dirty="0"/>
              <a:t>The probability that this sample comes from a population in which the two means are equal is less than 5%</a:t>
            </a:r>
          </a:p>
        </p:txBody>
      </p:sp>
    </p:spTree>
    <p:extLst>
      <p:ext uri="{BB962C8B-B14F-4D97-AF65-F5344CB8AC3E}">
        <p14:creationId xmlns:p14="http://schemas.microsoft.com/office/powerpoint/2010/main" val="7892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9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205293-1399-BE51-D550-8629D2FF6FFB}"/>
              </a:ext>
            </a:extLst>
          </p:cNvPr>
          <p:cNvSpPr/>
          <p:nvPr/>
        </p:nvSpPr>
        <p:spPr>
          <a:xfrm>
            <a:off x="9170126" y="5704114"/>
            <a:ext cx="357051" cy="148046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4B9E33-607B-ADA3-25EA-F896ADD8D9E2}"/>
              </a:ext>
            </a:extLst>
          </p:cNvPr>
          <p:cNvCxnSpPr>
            <a:cxnSpLocks/>
          </p:cNvCxnSpPr>
          <p:nvPr/>
        </p:nvCxnSpPr>
        <p:spPr>
          <a:xfrm>
            <a:off x="5054354" y="4868091"/>
            <a:ext cx="4115772" cy="8360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B716-C84C-912C-394B-7A9EB75EDA8C}"/>
              </a:ext>
            </a:extLst>
          </p:cNvPr>
          <p:cNvSpPr txBox="1"/>
          <p:nvPr/>
        </p:nvSpPr>
        <p:spPr>
          <a:xfrm>
            <a:off x="213361" y="5615491"/>
            <a:ext cx="7097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 MT"/>
                <a:cs typeface="Gill Sans MT"/>
                <a:sym typeface="Gill Sans MT"/>
              </a:rPr>
              <a:t>How do we interpret a t-score of -5.8?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8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30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Let’s try it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American Community Survey indicates that statewide, the average commute time is 22 minutes</a:t>
            </a:r>
          </a:p>
          <a:p>
            <a:endParaRPr lang="en-US" sz="2800" dirty="0"/>
          </a:p>
          <a:p>
            <a:r>
              <a:rPr lang="en-US" sz="2800" dirty="0"/>
              <a:t>We surveyed 37 community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commute: 17.2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deviation: 3.2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Is our group different from the state average?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09706E-F3C8-431C-B32E-81656C315846}"/>
                  </a:ext>
                </a:extLst>
              </p:cNvPr>
              <p:cNvSpPr txBox="1"/>
              <p:nvPr/>
            </p:nvSpPr>
            <p:spPr>
              <a:xfrm>
                <a:off x="3436807" y="5141323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09706E-F3C8-431C-B32E-81656C315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07" y="5141323"/>
                <a:ext cx="2431884" cy="1533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96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6455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How are proportions different?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11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standard error</a:t>
            </a:r>
            <a:r>
              <a:rPr lang="en-US" sz="2800" dirty="0"/>
              <a:t> is different for proportions/rates.</a:t>
            </a:r>
          </a:p>
          <a:p>
            <a:r>
              <a:rPr lang="en-US" sz="2800" dirty="0"/>
              <a:t>We also use a z statistic rather than a t-statistic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/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/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∗(1−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594AC00-7C50-4EEB-BDBA-DB6B8C1EDADA}"/>
              </a:ext>
            </a:extLst>
          </p:cNvPr>
          <p:cNvSpPr txBox="1"/>
          <p:nvPr/>
        </p:nvSpPr>
        <p:spPr>
          <a:xfrm>
            <a:off x="866613" y="2305219"/>
            <a:ext cx="3947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One sample T-test for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8FFC6-C989-45F9-90D8-8C634539C221}"/>
              </a:ext>
            </a:extLst>
          </p:cNvPr>
          <p:cNvSpPr txBox="1"/>
          <p:nvPr/>
        </p:nvSpPr>
        <p:spPr>
          <a:xfrm>
            <a:off x="7659209" y="2356776"/>
            <a:ext cx="2941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Z-test for proportions</a:t>
            </a:r>
          </a:p>
        </p:txBody>
      </p:sp>
    </p:spTree>
    <p:extLst>
      <p:ext uri="{BB962C8B-B14F-4D97-AF65-F5344CB8AC3E}">
        <p14:creationId xmlns:p14="http://schemas.microsoft.com/office/powerpoint/2010/main" val="181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comparing one sample against a predetermined mean, identifying difference between two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CBBC7-4D61-25A5-1ECB-8936DB90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52" y="2364513"/>
            <a:ext cx="8051578" cy="4239720"/>
          </a:xfrm>
          <a:prstGeom prst="rect">
            <a:avLst/>
          </a:prstGeom>
        </p:spPr>
      </p:pic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43" y="353187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00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#1: Is the variance in both samples </a:t>
            </a:r>
            <a:r>
              <a:rPr lang="en-US" sz="3200" b="1" i="1" dirty="0">
                <a:solidFill>
                  <a:srgbClr val="FFC000"/>
                </a:solidFill>
              </a:rPr>
              <a:t>even</a:t>
            </a:r>
            <a:r>
              <a:rPr lang="en-US" sz="3200" b="1" dirty="0"/>
              <a:t> </a:t>
            </a:r>
            <a:r>
              <a:rPr lang="en-US" sz="3200" dirty="0"/>
              <a:t>or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rgbClr val="FFC000"/>
                </a:solidFill>
              </a:rPr>
              <a:t>uneven</a:t>
            </a:r>
            <a:r>
              <a:rPr lang="en-US" sz="3200" b="1" i="1" dirty="0"/>
              <a:t>?</a:t>
            </a:r>
            <a:endParaRPr lang="en-US" sz="3200" dirty="0"/>
          </a:p>
        </p:txBody>
      </p:sp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22" y="2454655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" name="Picture 5" descr="Chart, histogram">
            <a:extLst>
              <a:ext uri="{FF2B5EF4-FFF2-40B4-BE49-F238E27FC236}">
                <a16:creationId xmlns:a16="http://schemas.microsoft.com/office/drawing/2014/main" id="{D8849F51-31C1-5AF6-FE25-A0ECDBE1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82" y="1907274"/>
            <a:ext cx="6600968" cy="49507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FC2A6E-AAB8-F6F6-4775-13209DC4D873}"/>
              </a:ext>
            </a:extLst>
          </p:cNvPr>
          <p:cNvSpPr/>
          <p:nvPr/>
        </p:nvSpPr>
        <p:spPr>
          <a:xfrm>
            <a:off x="1616765" y="3429000"/>
            <a:ext cx="2001078" cy="930654"/>
          </a:xfrm>
          <a:prstGeom prst="rect">
            <a:avLst/>
          </a:prstGeom>
          <a:solidFill>
            <a:srgbClr val="BC451B">
              <a:alpha val="902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442250" y="384091"/>
            <a:ext cx="1048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#1: Is the variance in both samples </a:t>
            </a:r>
            <a:r>
              <a:rPr lang="en-US" sz="3200" b="1" i="1" dirty="0">
                <a:solidFill>
                  <a:srgbClr val="FFC000"/>
                </a:solidFill>
              </a:rPr>
              <a:t>even</a:t>
            </a:r>
            <a:r>
              <a:rPr lang="en-US" sz="3200" b="1" dirty="0"/>
              <a:t> </a:t>
            </a:r>
            <a:r>
              <a:rPr lang="en-US" sz="3200" dirty="0"/>
              <a:t>or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rgbClr val="FFC000"/>
                </a:solidFill>
              </a:rPr>
              <a:t>uneven</a:t>
            </a:r>
            <a:r>
              <a:rPr lang="en-US" sz="3200" b="1" i="1" dirty="0"/>
              <a:t>?</a:t>
            </a:r>
          </a:p>
          <a:p>
            <a:endParaRPr lang="en-US" sz="3200" b="1" i="1" dirty="0"/>
          </a:p>
          <a:p>
            <a:r>
              <a:rPr lang="en-US" sz="3200" dirty="0"/>
              <a:t>Look at the 2019 census data and compute the standard deviation for two categories of racial classification. How do those compare?</a:t>
            </a:r>
          </a:p>
          <a:p>
            <a:endParaRPr lang="en-US" sz="3200" dirty="0"/>
          </a:p>
          <a:p>
            <a:r>
              <a:rPr lang="en-US" sz="3200" dirty="0"/>
              <a:t>Variance = Standard deviation^2</a:t>
            </a:r>
          </a:p>
        </p:txBody>
      </p:sp>
    </p:spTree>
    <p:extLst>
      <p:ext uri="{BB962C8B-B14F-4D97-AF65-F5344CB8AC3E}">
        <p14:creationId xmlns:p14="http://schemas.microsoft.com/office/powerpoint/2010/main" val="375048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1004977"/>
            <a:ext cx="1048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#2: Are the samples </a:t>
            </a:r>
            <a:r>
              <a:rPr lang="en-US" sz="3200" b="1" i="1" dirty="0">
                <a:solidFill>
                  <a:srgbClr val="FFC000"/>
                </a:solidFill>
              </a:rPr>
              <a:t>independent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paired</a:t>
            </a:r>
            <a:r>
              <a:rPr lang="en-US" sz="3200" dirty="0"/>
              <a:t>?</a:t>
            </a:r>
          </a:p>
        </p:txBody>
      </p:sp>
      <p:pic>
        <p:nvPicPr>
          <p:cNvPr id="4" name="Picture 3" descr="A picture containing chart">
            <a:extLst>
              <a:ext uri="{FF2B5EF4-FFF2-40B4-BE49-F238E27FC236}">
                <a16:creationId xmlns:a16="http://schemas.microsoft.com/office/drawing/2014/main" id="{4282F5AA-98F1-AD88-95FB-BA5DC66E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2333665"/>
            <a:ext cx="9733539" cy="35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341961" y="403243"/>
            <a:ext cx="1048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 the samples </a:t>
            </a:r>
            <a:r>
              <a:rPr lang="en-US" sz="3200" b="1" i="1" dirty="0">
                <a:solidFill>
                  <a:srgbClr val="FFC000"/>
                </a:solidFill>
              </a:rPr>
              <a:t>independent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paired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r>
              <a:rPr lang="en-US" sz="3200" dirty="0"/>
              <a:t>On a sheet of paper, write down two research questions for your area of interest. One should use two independent samples and one should use a paired sample.</a:t>
            </a:r>
          </a:p>
        </p:txBody>
      </p:sp>
      <p:pic>
        <p:nvPicPr>
          <p:cNvPr id="4" name="Picture 3" descr="A picture containing chart">
            <a:extLst>
              <a:ext uri="{FF2B5EF4-FFF2-40B4-BE49-F238E27FC236}">
                <a16:creationId xmlns:a16="http://schemas.microsoft.com/office/drawing/2014/main" id="{4282F5AA-98F1-AD88-95FB-BA5DC66E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01" y="5268247"/>
            <a:ext cx="3837519" cy="13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5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Hypothesis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One- and two-sample tests of difference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2">
            <a:extLst>
              <a:ext uri="{FF2B5EF4-FFF2-40B4-BE49-F238E27FC236}">
                <a16:creationId xmlns:a16="http://schemas.microsoft.com/office/drawing/2014/main" id="{276FC7B9-2499-43B4-9B1E-E89D5E2DD9B8}"/>
              </a:ext>
            </a:extLst>
          </p:cNvPr>
          <p:cNvSpPr txBox="1"/>
          <p:nvPr/>
        </p:nvSpPr>
        <p:spPr>
          <a:xfrm>
            <a:off x="8601445" y="176854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9" name="Shape 194">
            <a:extLst>
              <a:ext uri="{FF2B5EF4-FFF2-40B4-BE49-F238E27FC236}">
                <a16:creationId xmlns:a16="http://schemas.microsoft.com/office/drawing/2014/main" id="{EA5853FD-4B07-44EB-8FA8-DDF8A8F1585F}"/>
              </a:ext>
            </a:extLst>
          </p:cNvPr>
          <p:cNvGraphicFramePr/>
          <p:nvPr/>
        </p:nvGraphicFramePr>
        <p:xfrm>
          <a:off x="8366333" y="1061697"/>
          <a:ext cx="3587912" cy="4807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</a:rPr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195">
            <a:extLst>
              <a:ext uri="{FF2B5EF4-FFF2-40B4-BE49-F238E27FC236}">
                <a16:creationId xmlns:a16="http://schemas.microsoft.com/office/drawing/2014/main" id="{7AF296E4-9EC1-4EE8-B99B-7EC2EFC070B8}"/>
              </a:ext>
            </a:extLst>
          </p:cNvPr>
          <p:cNvSpPr/>
          <p:nvPr/>
        </p:nvSpPr>
        <p:spPr>
          <a:xfrm>
            <a:off x="9068990" y="1441157"/>
            <a:ext cx="698853" cy="44275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66210E4B-1BD8-423A-8BBB-673B4573A5B6}"/>
              </a:ext>
            </a:extLst>
          </p:cNvPr>
          <p:cNvSpPr/>
          <p:nvPr/>
        </p:nvSpPr>
        <p:spPr>
          <a:xfrm>
            <a:off x="10850004" y="1446621"/>
            <a:ext cx="782246" cy="44220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" name="Shape 197">
            <a:extLst>
              <a:ext uri="{FF2B5EF4-FFF2-40B4-BE49-F238E27FC236}">
                <a16:creationId xmlns:a16="http://schemas.microsoft.com/office/drawing/2014/main" id="{66DAE1EE-8FA4-4F73-A19E-158C99F9364A}"/>
              </a:ext>
            </a:extLst>
          </p:cNvPr>
          <p:cNvSpPr txBox="1"/>
          <p:nvPr/>
        </p:nvSpPr>
        <p:spPr>
          <a:xfrm>
            <a:off x="8674389" y="6180124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432C8125-4C54-E7FD-FF3F-95EA976D241B}"/>
              </a:ext>
            </a:extLst>
          </p:cNvPr>
          <p:cNvSpPr txBox="1"/>
          <p:nvPr/>
        </p:nvSpPr>
        <p:spPr>
          <a:xfrm>
            <a:off x="536895" y="253767"/>
            <a:ext cx="662423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455B8-8E53-C962-3A6B-CF4E5A68D96E}"/>
              </a:ext>
            </a:extLst>
          </p:cNvPr>
          <p:cNvSpPr txBox="1"/>
          <p:nvPr/>
        </p:nvSpPr>
        <p:spPr>
          <a:xfrm>
            <a:off x="695922" y="1004977"/>
            <a:ext cx="734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#2: Are the samples </a:t>
            </a:r>
            <a:r>
              <a:rPr lang="en-US" sz="3200" b="1" i="1" dirty="0">
                <a:solidFill>
                  <a:srgbClr val="FFC000"/>
                </a:solidFill>
              </a:rPr>
              <a:t>parametric (normal)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non-parametric</a:t>
            </a:r>
            <a:r>
              <a:rPr lang="en-US" sz="3200" dirty="0"/>
              <a:t>?</a:t>
            </a:r>
          </a:p>
        </p:txBody>
      </p:sp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C5ADD4AD-5FFD-CA89-CF5B-1B5EE3D63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45" y="2248705"/>
            <a:ext cx="5153142" cy="43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0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168798" y="863379"/>
            <a:ext cx="11439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Revisiting the grading </a:t>
            </a:r>
            <a:r>
              <a:rPr lang="en-US" sz="2400" dirty="0" err="1"/>
              <a:t>rubic</a:t>
            </a:r>
            <a:r>
              <a:rPr lang="en-US" sz="2400" dirty="0"/>
              <a:t>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F164F9-A827-4966-A052-BBA992CB8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01764"/>
              </p:ext>
            </p:extLst>
          </p:nvPr>
        </p:nvGraphicFramePr>
        <p:xfrm>
          <a:off x="737418" y="1423792"/>
          <a:ext cx="9486165" cy="3418840"/>
        </p:xfrm>
        <a:graphic>
          <a:graphicData uri="http://schemas.openxmlformats.org/drawingml/2006/table">
            <a:tbl>
              <a:tblPr/>
              <a:tblGrid>
                <a:gridCol w="1897233">
                  <a:extLst>
                    <a:ext uri="{9D8B030D-6E8A-4147-A177-3AD203B41FA5}">
                      <a16:colId xmlns:a16="http://schemas.microsoft.com/office/drawing/2014/main" val="858759295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2217997643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3398132657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559065522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195159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6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4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marked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complete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two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60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needing revision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three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five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07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 late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69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Attendance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&gt;75%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&gt;65%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&gt;50%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&gt;40%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60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Challenge items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three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two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62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00F759-6603-4C2D-A5D4-4D7D626D7AEE}"/>
              </a:ext>
            </a:extLst>
          </p:cNvPr>
          <p:cNvSpPr txBox="1"/>
          <p:nvPr/>
        </p:nvSpPr>
        <p:spPr>
          <a:xfrm>
            <a:off x="682851" y="4968421"/>
            <a:ext cx="8815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Student 1:</a:t>
            </a:r>
          </a:p>
          <a:p>
            <a:r>
              <a:rPr lang="en-US" sz="2400" dirty="0"/>
              <a:t>Submitted Lab 0, Lab 1, and Lab 2, but Lab 1 was incomplete. It has been revised. Has attended 80% of classes and completed one challenge question.</a:t>
            </a:r>
          </a:p>
        </p:txBody>
      </p:sp>
    </p:spTree>
    <p:extLst>
      <p:ext uri="{BB962C8B-B14F-4D97-AF65-F5344CB8AC3E}">
        <p14:creationId xmlns:p14="http://schemas.microsoft.com/office/powerpoint/2010/main" val="265881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168798" y="863379"/>
            <a:ext cx="11439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Revisiting the grading </a:t>
            </a:r>
            <a:r>
              <a:rPr lang="en-US" sz="2400" dirty="0" err="1"/>
              <a:t>rubic</a:t>
            </a:r>
            <a:r>
              <a:rPr lang="en-US" sz="2400" dirty="0"/>
              <a:t>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F164F9-A827-4966-A052-BBA992CB8D13}"/>
              </a:ext>
            </a:extLst>
          </p:cNvPr>
          <p:cNvGraphicFramePr>
            <a:graphicFrameLocks noGrp="1"/>
          </p:cNvGraphicFramePr>
          <p:nvPr/>
        </p:nvGraphicFramePr>
        <p:xfrm>
          <a:off x="737418" y="1423792"/>
          <a:ext cx="9486165" cy="3418840"/>
        </p:xfrm>
        <a:graphic>
          <a:graphicData uri="http://schemas.openxmlformats.org/drawingml/2006/table">
            <a:tbl>
              <a:tblPr/>
              <a:tblGrid>
                <a:gridCol w="1897233">
                  <a:extLst>
                    <a:ext uri="{9D8B030D-6E8A-4147-A177-3AD203B41FA5}">
                      <a16:colId xmlns:a16="http://schemas.microsoft.com/office/drawing/2014/main" val="858759295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2217997643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3398132657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559065522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195159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6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4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marked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complete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two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60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needing revision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three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five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07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 late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69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Attendance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&gt;75%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&gt;65%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&gt;50%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&gt;40%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60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Challenge items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three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two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62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00F759-6603-4C2D-A5D4-4D7D626D7AEE}"/>
              </a:ext>
            </a:extLst>
          </p:cNvPr>
          <p:cNvSpPr txBox="1"/>
          <p:nvPr/>
        </p:nvSpPr>
        <p:spPr>
          <a:xfrm>
            <a:off x="682851" y="4968421"/>
            <a:ext cx="8815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Student 2:</a:t>
            </a:r>
          </a:p>
          <a:p>
            <a:r>
              <a:rPr lang="en-US" sz="2400" dirty="0"/>
              <a:t>Submitted Lab 0, Lab 1, and Lab 2, but Lab 1 and 2 were both incomplete. Lab 1 has been revised. Has attended 90% of classes and completed two challenge questions.</a:t>
            </a:r>
          </a:p>
        </p:txBody>
      </p:sp>
    </p:spTree>
    <p:extLst>
      <p:ext uri="{BB962C8B-B14F-4D97-AF65-F5344CB8AC3E}">
        <p14:creationId xmlns:p14="http://schemas.microsoft.com/office/powerpoint/2010/main" val="126086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168798" y="863379"/>
            <a:ext cx="11439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Revisiting the grading </a:t>
            </a:r>
            <a:r>
              <a:rPr lang="en-US" sz="2400" dirty="0" err="1"/>
              <a:t>rubic</a:t>
            </a:r>
            <a:r>
              <a:rPr lang="en-US" sz="2400" dirty="0"/>
              <a:t>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F164F9-A827-4966-A052-BBA992CB8D13}"/>
              </a:ext>
            </a:extLst>
          </p:cNvPr>
          <p:cNvGraphicFramePr>
            <a:graphicFrameLocks noGrp="1"/>
          </p:cNvGraphicFramePr>
          <p:nvPr/>
        </p:nvGraphicFramePr>
        <p:xfrm>
          <a:off x="737418" y="1423792"/>
          <a:ext cx="9486165" cy="3418840"/>
        </p:xfrm>
        <a:graphic>
          <a:graphicData uri="http://schemas.openxmlformats.org/drawingml/2006/table">
            <a:tbl>
              <a:tblPr/>
              <a:tblGrid>
                <a:gridCol w="1897233">
                  <a:extLst>
                    <a:ext uri="{9D8B030D-6E8A-4147-A177-3AD203B41FA5}">
                      <a16:colId xmlns:a16="http://schemas.microsoft.com/office/drawing/2014/main" val="858759295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2217997643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3398132657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559065522"/>
                    </a:ext>
                  </a:extLst>
                </a:gridCol>
                <a:gridCol w="1897233">
                  <a:extLst>
                    <a:ext uri="{9D8B030D-6E8A-4147-A177-3AD203B41FA5}">
                      <a16:colId xmlns:a16="http://schemas.microsoft.com/office/drawing/2014/main" val="1951594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966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submitted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submitted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4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marked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All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five complete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three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 least two complete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60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needing revision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three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five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07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Labs submitted late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two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 more than four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69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Attendance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&gt;75%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&gt;65% of classes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&gt;50%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&gt;40% of classes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60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Challenge items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three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Complete two or more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</a:rPr>
                        <a:t>Not required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629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00F759-6603-4C2D-A5D4-4D7D626D7AEE}"/>
              </a:ext>
            </a:extLst>
          </p:cNvPr>
          <p:cNvSpPr txBox="1"/>
          <p:nvPr/>
        </p:nvSpPr>
        <p:spPr>
          <a:xfrm>
            <a:off x="682851" y="4968421"/>
            <a:ext cx="8815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are you currently?</a:t>
            </a:r>
          </a:p>
        </p:txBody>
      </p:sp>
    </p:spTree>
    <p:extLst>
      <p:ext uri="{BB962C8B-B14F-4D97-AF65-F5344CB8AC3E}">
        <p14:creationId xmlns:p14="http://schemas.microsoft.com/office/powerpoint/2010/main" val="407037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7" y="861861"/>
            <a:ext cx="114394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are two things you have learned about data science and quantitative analysis that are NOT about learning R/coding?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is at least one thing you have found valuable about your work in R/</a:t>
            </a:r>
            <a:r>
              <a:rPr lang="en-US" sz="2400" dirty="0" err="1"/>
              <a:t>Rstudio</a:t>
            </a:r>
            <a:r>
              <a:rPr lang="en-US" sz="2400" dirty="0"/>
              <a:t>/Github?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resources have been most useful for you in completing assignments in this course? How have these been helpful? These could include classmates and/or online options such as </a:t>
            </a:r>
            <a:r>
              <a:rPr lang="en-US" sz="2400" dirty="0" err="1"/>
              <a:t>ChatGPT</a:t>
            </a:r>
            <a:r>
              <a:rPr lang="en-US" sz="2400" dirty="0"/>
              <a:t> or </a:t>
            </a:r>
            <a:r>
              <a:rPr lang="en-US" sz="2400" dirty="0" err="1"/>
              <a:t>StackOverflow</a:t>
            </a:r>
            <a:r>
              <a:rPr lang="en-US" sz="2400" dirty="0"/>
              <a:t>.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What do you want to gain or improve on as a learner from the remainder of this course? 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Are there any changes I could make to the course to help you as a learner?</a:t>
            </a:r>
            <a:br>
              <a:rPr lang="en-US" sz="2400" dirty="0"/>
            </a:br>
            <a:endParaRPr lang="en-US" sz="2400" dirty="0"/>
          </a:p>
          <a:p>
            <a:pPr marL="4572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Submit via the ELC Assignments tool</a:t>
            </a:r>
          </a:p>
        </p:txBody>
      </p:sp>
    </p:spTree>
    <p:extLst>
      <p:ext uri="{BB962C8B-B14F-4D97-AF65-F5344CB8AC3E}">
        <p14:creationId xmlns:p14="http://schemas.microsoft.com/office/powerpoint/2010/main" val="39623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540420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Ingredients of classical hypothesis testing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91" y="1416339"/>
            <a:ext cx="4076749" cy="1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91" y="3057675"/>
            <a:ext cx="4153324" cy="27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DC1E106-D16E-FD3D-A494-FB188A31F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2" y="0"/>
            <a:ext cx="530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Reject or fail to reject?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536895" y="990280"/>
            <a:ext cx="11325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Based on test results, we </a:t>
            </a:r>
            <a:r>
              <a:rPr lang="en-US" sz="3600" b="1" i="1" dirty="0">
                <a:solidFill>
                  <a:srgbClr val="FFC000"/>
                </a:solidFill>
              </a:rPr>
              <a:t>reject</a:t>
            </a:r>
            <a:r>
              <a:rPr lang="en-US" sz="3600" b="1" i="1" dirty="0"/>
              <a:t> </a:t>
            </a:r>
            <a:r>
              <a:rPr lang="en-US" sz="3600" dirty="0"/>
              <a:t>or </a:t>
            </a:r>
            <a:r>
              <a:rPr lang="en-US" sz="3600" b="1" i="1" dirty="0">
                <a:solidFill>
                  <a:srgbClr val="FFC000"/>
                </a:solidFill>
              </a:rPr>
              <a:t>fail to reject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the null hypothesis.</a:t>
            </a:r>
          </a:p>
          <a:p>
            <a:endParaRPr lang="en-US" sz="3600" dirty="0"/>
          </a:p>
          <a:p>
            <a:r>
              <a:rPr lang="en-US" sz="3600" dirty="0"/>
              <a:t>We don’t prove or disprove it, but show it is likely or unlikely to be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4C960-41A8-4697-835A-DC13BB9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1"/>
          <a:stretch/>
        </p:blipFill>
        <p:spPr>
          <a:xfrm>
            <a:off x="5898226" y="3852602"/>
            <a:ext cx="596380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97310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Hypothesizing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914400" y="990280"/>
            <a:ext cx="10947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 the null and alterative hypothesis for the following research questions.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average commute time higher on Mondays than it is the rest of the week?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amount of property damage from severe weather different between southern states?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an association between college teams’ football records and rates of student enrollment?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rate of flu cases low in our area compared to our state?</a:t>
            </a:r>
          </a:p>
        </p:txBody>
      </p:sp>
    </p:spTree>
    <p:extLst>
      <p:ext uri="{BB962C8B-B14F-4D97-AF65-F5344CB8AC3E}">
        <p14:creationId xmlns:p14="http://schemas.microsoft.com/office/powerpoint/2010/main" val="24783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3300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 there a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346CA-0C4A-4799-9F7F-E0258BF6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64" y="2060033"/>
            <a:ext cx="9166223" cy="4267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specific purpose of this test? When would you use it rather than another one?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sample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</a:t>
            </a:r>
            <a:r>
              <a:rPr lang="en-US" sz="2800" u="sng" dirty="0"/>
              <a:t>paired</a:t>
            </a:r>
            <a:r>
              <a:rPr lang="en-US" sz="2800" dirty="0"/>
              <a:t>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Non-parametric (Wilcoxon)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Difference test between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270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6EC6C9-C73C-438A-AD9A-33BA97D19785}"/>
              </a:ext>
            </a:extLst>
          </p:cNvPr>
          <p:cNvCxnSpPr>
            <a:cxnSpLocks/>
          </p:cNvCxnSpPr>
          <p:nvPr/>
        </p:nvCxnSpPr>
        <p:spPr>
          <a:xfrm flipH="1">
            <a:off x="3671614" y="4583162"/>
            <a:ext cx="2097938" cy="1003527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6D51ED-9670-4976-9834-8DB17E6BFB09}"/>
              </a:ext>
            </a:extLst>
          </p:cNvPr>
          <p:cNvSpPr txBox="1"/>
          <p:nvPr/>
        </p:nvSpPr>
        <p:spPr>
          <a:xfrm>
            <a:off x="5883312" y="3429000"/>
            <a:ext cx="5014451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How many standard errors is the sample mean from the population mean?</a:t>
            </a:r>
          </a:p>
        </p:txBody>
      </p:sp>
    </p:spTree>
    <p:extLst>
      <p:ext uri="{BB962C8B-B14F-4D97-AF65-F5344CB8AC3E}">
        <p14:creationId xmlns:p14="http://schemas.microsoft.com/office/powerpoint/2010/main" val="22052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/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65 −57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7.3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1.3796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=−5.8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62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255</TotalTime>
  <Words>1473</Words>
  <Application>Microsoft Office PowerPoint</Application>
  <PresentationFormat>Widescreen</PresentationFormat>
  <Paragraphs>285</Paragraphs>
  <Slides>24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Calisto MT</vt:lpstr>
      <vt:lpstr>Cambria</vt:lpstr>
      <vt:lpstr>Cambria Math</vt:lpstr>
      <vt:lpstr>Gill Sans MT</vt:lpstr>
      <vt:lpstr>Times New Roman</vt:lpstr>
      <vt:lpstr>Wingdings 2</vt:lpstr>
      <vt:lpstr>Slate</vt:lpstr>
      <vt:lpstr>Week 6: Tests of difference; Midterm reflections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94</cp:revision>
  <dcterms:created xsi:type="dcterms:W3CDTF">2021-09-02T15:10:57Z</dcterms:created>
  <dcterms:modified xsi:type="dcterms:W3CDTF">2024-10-15T19:39:46Z</dcterms:modified>
</cp:coreProperties>
</file>