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97" r:id="rId4"/>
    <p:sldId id="296" r:id="rId5"/>
    <p:sldId id="289" r:id="rId6"/>
    <p:sldId id="290" r:id="rId7"/>
    <p:sldId id="292" r:id="rId8"/>
    <p:sldId id="286" r:id="rId9"/>
    <p:sldId id="293" r:id="rId10"/>
    <p:sldId id="294" r:id="rId11"/>
    <p:sldId id="295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89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7XoW2qiFUA?si=nCUEGM3MfvDWYk-g&amp;t=27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hyperlink" Target="https://www.youtube.com/watch?v=ZdPNBF6GWBw" TargetMode="Externa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250" y="4085516"/>
            <a:ext cx="11503742" cy="1828801"/>
          </a:xfrm>
        </p:spPr>
        <p:txBody>
          <a:bodyPr>
            <a:normAutofit/>
          </a:bodyPr>
          <a:lstStyle/>
          <a:p>
            <a:r>
              <a:rPr lang="en-US" dirty="0"/>
              <a:t>Week 3: Descriptive statistics/Exploratory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203E7-62A4-4EF9-A1A6-064464A3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97" y="62219"/>
            <a:ext cx="7283605" cy="41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8" y="335560"/>
            <a:ext cx="1061165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What is exploratory data analysis?</a:t>
            </a:r>
          </a:p>
        </p:txBody>
      </p:sp>
      <p:pic>
        <p:nvPicPr>
          <p:cNvPr id="4" name="Shape 271" descr="http://upload.wikimedia.org/wikipedia/en/e/e9/John_Tukey.jpg">
            <a:extLst>
              <a:ext uri="{FF2B5EF4-FFF2-40B4-BE49-F238E27FC236}">
                <a16:creationId xmlns:a16="http://schemas.microsoft.com/office/drawing/2014/main" id="{A1A27A65-B91F-4796-AA04-18C7EDF8B5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1619249"/>
            <a:ext cx="2819400" cy="34295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72">
            <a:extLst>
              <a:ext uri="{FF2B5EF4-FFF2-40B4-BE49-F238E27FC236}">
                <a16:creationId xmlns:a16="http://schemas.microsoft.com/office/drawing/2014/main" id="{8611DA83-3054-4405-9537-E6A316353D8A}"/>
              </a:ext>
            </a:extLst>
          </p:cNvPr>
          <p:cNvSpPr txBox="1"/>
          <p:nvPr/>
        </p:nvSpPr>
        <p:spPr>
          <a:xfrm>
            <a:off x="3429000" y="1676400"/>
            <a:ext cx="400364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John Tukey</a:t>
            </a:r>
          </a:p>
        </p:txBody>
      </p:sp>
      <p:sp>
        <p:nvSpPr>
          <p:cNvPr id="7" name="Shape 273">
            <a:extLst>
              <a:ext uri="{FF2B5EF4-FFF2-40B4-BE49-F238E27FC236}">
                <a16:creationId xmlns:a16="http://schemas.microsoft.com/office/drawing/2014/main" id="{A6B960B4-9FDA-4AA1-9C0B-07D346C50449}"/>
              </a:ext>
            </a:extLst>
          </p:cNvPr>
          <p:cNvSpPr/>
          <p:nvPr/>
        </p:nvSpPr>
        <p:spPr>
          <a:xfrm>
            <a:off x="3425537" y="2986715"/>
            <a:ext cx="8014217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“Numerical quantities focus on expected values, graphical summaries on unexpected values.”</a:t>
            </a:r>
          </a:p>
        </p:txBody>
      </p:sp>
    </p:spTree>
    <p:extLst>
      <p:ext uri="{BB962C8B-B14F-4D97-AF65-F5344CB8AC3E}">
        <p14:creationId xmlns:p14="http://schemas.microsoft.com/office/powerpoint/2010/main" val="81898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480F9-BFC1-4B4D-A0D9-0DE4E473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02" y="0"/>
            <a:ext cx="959199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28992C-20FB-47CE-924A-A03E3EAE72B0}"/>
              </a:ext>
            </a:extLst>
          </p:cNvPr>
          <p:cNvSpPr txBox="1"/>
          <p:nvPr/>
        </p:nvSpPr>
        <p:spPr>
          <a:xfrm>
            <a:off x="5415792" y="6488668"/>
            <a:ext cx="6776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https://www.geeksforgeeks.org/what-is-exploratory-data-analysis/</a:t>
            </a:r>
          </a:p>
        </p:txBody>
      </p:sp>
    </p:spTree>
    <p:extLst>
      <p:ext uri="{BB962C8B-B14F-4D97-AF65-F5344CB8AC3E}">
        <p14:creationId xmlns:p14="http://schemas.microsoft.com/office/powerpoint/2010/main" val="421565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1141436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Tukey and Wickham on Exploratory Data Analysis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7274A80-E6F1-4EEC-866D-461B285D8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4" y="1822901"/>
            <a:ext cx="5618385" cy="4235736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1822356D-1B40-4158-84E5-5214A2C89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19" y="2937721"/>
            <a:ext cx="5962281" cy="36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419450" y="377505"/>
            <a:ext cx="533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Know your variable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3EBB5-5DE2-4CDE-B566-811393994CA9}"/>
              </a:ext>
            </a:extLst>
          </p:cNvPr>
          <p:cNvSpPr txBox="1"/>
          <p:nvPr/>
        </p:nvSpPr>
        <p:spPr>
          <a:xfrm>
            <a:off x="857774" y="1123854"/>
            <a:ext cx="104673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Nominal/categorical: </a:t>
            </a:r>
            <a:r>
              <a:rPr lang="en-US" sz="2800" dirty="0"/>
              <a:t>non-ordered and qualitative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Geographic regions, land use classifications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Ordinal: </a:t>
            </a:r>
            <a:r>
              <a:rPr lang="en-US" sz="2800" dirty="0"/>
              <a:t>qualitative but ranked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Months of the year, storm intensity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Interval: </a:t>
            </a:r>
            <a:r>
              <a:rPr lang="en-US" sz="2800" dirty="0"/>
              <a:t>Quantitative but without a true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Temperature,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Ratio: </a:t>
            </a:r>
            <a:r>
              <a:rPr lang="en-US" sz="2800" dirty="0"/>
              <a:t>Quantitative and divisible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Rainfall amounts, program budget amounts</a:t>
            </a:r>
          </a:p>
        </p:txBody>
      </p:sp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AFCEE9-B3D7-48C4-953B-1DAEBD576D89}"/>
              </a:ext>
            </a:extLst>
          </p:cNvPr>
          <p:cNvSpPr txBox="1"/>
          <p:nvPr/>
        </p:nvSpPr>
        <p:spPr>
          <a:xfrm>
            <a:off x="874551" y="364803"/>
            <a:ext cx="10719034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 b="1" u="sng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What kind of data is it?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Letter grades on an essay exam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Birth year of graduate students in a department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Number of students from each country in a large course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Degree objectives for geography students (BA/BS, MA/MS, </a:t>
            </a:r>
            <a:r>
              <a:rPr lang="en-US" sz="2800" dirty="0" err="1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Phd</a:t>
            </a: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Flavors of ice cream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Grams of fat in ice cream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Calisto MT" panose="02040603050505030304" pitchFamily="18" charset="0"/>
                <a:ea typeface="Calibri"/>
                <a:cs typeface="Calibri"/>
                <a:sym typeface="Calibri"/>
              </a:rPr>
              <a:t>% of consumers who prefer particular flavors of ice cream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8B52D-37D2-4EAA-B5A0-C2AE3A8614A9}"/>
              </a:ext>
            </a:extLst>
          </p:cNvPr>
          <p:cNvSpPr txBox="1"/>
          <p:nvPr/>
        </p:nvSpPr>
        <p:spPr>
          <a:xfrm>
            <a:off x="4538444" y="4923537"/>
            <a:ext cx="7435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Nominal/categorical: </a:t>
            </a:r>
            <a:r>
              <a:rPr lang="en-US" sz="2400" dirty="0"/>
              <a:t>non-ordered and qualitative</a:t>
            </a:r>
          </a:p>
          <a:p>
            <a:pPr marL="457200" indent="-45720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Ordinal: </a:t>
            </a:r>
            <a:r>
              <a:rPr lang="en-US" sz="2400" dirty="0"/>
              <a:t>qualitative but ranked</a:t>
            </a:r>
          </a:p>
          <a:p>
            <a:pPr marL="457200" indent="-45720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Interval: </a:t>
            </a:r>
            <a:r>
              <a:rPr lang="en-US" sz="2400" dirty="0"/>
              <a:t>Quantitative but without a true zero</a:t>
            </a:r>
          </a:p>
          <a:p>
            <a:pPr marL="457200" indent="-45720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Ratio: </a:t>
            </a:r>
            <a:r>
              <a:rPr lang="en-US" sz="2400" dirty="0"/>
              <a:t>Quantitative and divisible</a:t>
            </a:r>
          </a:p>
        </p:txBody>
      </p:sp>
    </p:spTree>
    <p:extLst>
      <p:ext uri="{BB962C8B-B14F-4D97-AF65-F5344CB8AC3E}">
        <p14:creationId xmlns:p14="http://schemas.microsoft.com/office/powerpoint/2010/main" val="68762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367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476438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Measures of central tendency: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Measures of distribution: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Interquartile range (IQR)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Coefficient of variation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BD5B-DC46-4D46-8162-9550E0B7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6" y="1096753"/>
            <a:ext cx="5461233" cy="39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0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measure of central tendency should we use for the number of UGA football games we have attended? (And how should we wrangle this data before doing so?)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85093D-1213-4909-A42B-481245116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46905"/>
              </p:ext>
            </p:extLst>
          </p:nvPr>
        </p:nvGraphicFramePr>
        <p:xfrm>
          <a:off x="1371600" y="2171324"/>
          <a:ext cx="9609221" cy="3769841"/>
        </p:xfrm>
        <a:graphic>
          <a:graphicData uri="http://schemas.openxmlformats.org/drawingml/2006/table">
            <a:tbl>
              <a:tblPr/>
              <a:tblGrid>
                <a:gridCol w="4539916">
                  <a:extLst>
                    <a:ext uri="{9D8B030D-6E8A-4147-A177-3AD203B41FA5}">
                      <a16:colId xmlns:a16="http://schemas.microsoft.com/office/drawing/2014/main" val="2221963998"/>
                    </a:ext>
                  </a:extLst>
                </a:gridCol>
                <a:gridCol w="5069305">
                  <a:extLst>
                    <a:ext uri="{9D8B030D-6E8A-4147-A177-3AD203B41FA5}">
                      <a16:colId xmlns:a16="http://schemas.microsoft.com/office/drawing/2014/main" val="837344462"/>
                    </a:ext>
                  </a:extLst>
                </a:gridCol>
              </a:tblGrid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208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0 (for now!)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79494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36603"/>
                  </a:ext>
                </a:extLst>
              </a:tr>
              <a:tr h="33322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05941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336813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3087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240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746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4535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6062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925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9 Football Games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9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What’s a related question we could ask for which </a:t>
            </a:r>
            <a:r>
              <a:rPr lang="en-US" sz="3600" i="1" u="sng" dirty="0"/>
              <a:t>mode </a:t>
            </a:r>
            <a:r>
              <a:rPr lang="en-US" sz="3600" dirty="0"/>
              <a:t>would be the appropriate measure of central </a:t>
            </a:r>
            <a:r>
              <a:rPr lang="en-US" sz="3600" dirty="0" err="1"/>
              <a:t>tendancy</a:t>
            </a:r>
            <a:r>
              <a:rPr lang="en-US" sz="3600" dirty="0"/>
              <a:t>?</a:t>
            </a:r>
            <a:endParaRPr lang="en-US" sz="3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8A852-C55F-42BC-BD21-63B3D06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70" y="1858296"/>
            <a:ext cx="6944844" cy="46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2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Coefficient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/>
              <p:nvPr/>
            </p:nvSpPr>
            <p:spPr>
              <a:xfrm>
                <a:off x="4476786" y="4120713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86" y="4120713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A7C8DA-076B-479B-91E6-549D2D57D9AC}"/>
              </a:ext>
            </a:extLst>
          </p:cNvPr>
          <p:cNvSpPr/>
          <p:nvPr/>
        </p:nvSpPr>
        <p:spPr>
          <a:xfrm>
            <a:off x="494951" y="1096753"/>
            <a:ext cx="107462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Standard deviation divided by the mean</a:t>
            </a:r>
          </a:p>
          <a:p>
            <a:endParaRPr lang="en-US" sz="2800" dirty="0"/>
          </a:p>
          <a:p>
            <a:r>
              <a:rPr lang="en-US" sz="2800" dirty="0"/>
              <a:t>Useful when means vary across groups or measures</a:t>
            </a:r>
          </a:p>
        </p:txBody>
      </p:sp>
    </p:spTree>
    <p:extLst>
      <p:ext uri="{BB962C8B-B14F-4D97-AF65-F5344CB8AC3E}">
        <p14:creationId xmlns:p14="http://schemas.microsoft.com/office/powerpoint/2010/main" val="31348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9" y="33556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R challenge!</a:t>
            </a:r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B23FF25C-C4DA-4A14-B209-2953D9C5CAD7}"/>
              </a:ext>
            </a:extLst>
          </p:cNvPr>
          <p:cNvSpPr txBox="1"/>
          <p:nvPr/>
        </p:nvSpPr>
        <p:spPr>
          <a:xfrm>
            <a:off x="398319" y="1043446"/>
            <a:ext cx="112717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Load the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Daymet</a:t>
            </a:r>
            <a:r>
              <a:rPr lang="en-US" sz="3200" dirty="0">
                <a:ea typeface="Calibri"/>
                <a:cs typeface="Calibri"/>
                <a:sym typeface="Calibri"/>
              </a:rPr>
              <a:t> data in the class repo: daymet_monthly_median_2010-2021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dirty="0"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Calculate the </a:t>
            </a:r>
            <a:r>
              <a:rPr lang="en-US" sz="3200" b="1" u="sng" dirty="0">
                <a:ea typeface="Calibri"/>
                <a:cs typeface="Calibri"/>
                <a:sym typeface="Calibri"/>
              </a:rPr>
              <a:t>mean, median, standard deviation (</a:t>
            </a:r>
            <a:r>
              <a:rPr lang="en-US" sz="3200" b="1" u="sng" dirty="0" err="1">
                <a:ea typeface="Calibri"/>
                <a:cs typeface="Calibri"/>
                <a:sym typeface="Calibri"/>
              </a:rPr>
              <a:t>sd</a:t>
            </a:r>
            <a:r>
              <a:rPr lang="en-US" sz="3200" b="1" u="sng" dirty="0">
                <a:ea typeface="Calibri"/>
                <a:cs typeface="Calibri"/>
                <a:sym typeface="Calibri"/>
              </a:rPr>
              <a:t>), and cv </a:t>
            </a:r>
            <a:r>
              <a:rPr lang="en-US" sz="3200" dirty="0">
                <a:ea typeface="Calibri"/>
                <a:cs typeface="Calibri"/>
                <a:sym typeface="Calibri"/>
              </a:rPr>
              <a:t>for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prcp</a:t>
            </a:r>
            <a:r>
              <a:rPr lang="en-US" sz="3200" dirty="0">
                <a:ea typeface="Calibri"/>
                <a:cs typeface="Calibri"/>
                <a:sym typeface="Calibri"/>
              </a:rPr>
              <a:t> by county. You’ll need to use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group_by</a:t>
            </a:r>
            <a:r>
              <a:rPr lang="en-US" sz="3200" dirty="0"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summarise</a:t>
            </a:r>
            <a:r>
              <a:rPr lang="en-US" sz="3200" dirty="0">
                <a:ea typeface="Calibri"/>
                <a:cs typeface="Calibri"/>
                <a:sym typeface="Calibri"/>
              </a:rPr>
              <a:t>, and mutate. Which counties have the highest cv? How does that compare to standard deviation?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/>
              <p:nvPr/>
            </p:nvSpPr>
            <p:spPr>
              <a:xfrm>
                <a:off x="3743113" y="4936949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113" y="4936949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DB17E9F-C62D-41AE-9526-4783F1A1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444" y="4480488"/>
            <a:ext cx="2249277" cy="22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8" y="335560"/>
            <a:ext cx="1061165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What is exploratory data analysis?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F97FE-5ADE-4E57-B950-C25938D7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29" y="1183436"/>
            <a:ext cx="6947742" cy="55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97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176</TotalTime>
  <Words>423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Cambria Math</vt:lpstr>
      <vt:lpstr>Wingdings 2</vt:lpstr>
      <vt:lpstr>Slate</vt:lpstr>
      <vt:lpstr>Week 3: Descriptive statistics/Exploratory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71</cp:revision>
  <dcterms:created xsi:type="dcterms:W3CDTF">2021-09-02T15:10:57Z</dcterms:created>
  <dcterms:modified xsi:type="dcterms:W3CDTF">2024-09-10T18:12:18Z</dcterms:modified>
</cp:coreProperties>
</file>