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7" r:id="rId4"/>
    <p:sldId id="296" r:id="rId5"/>
    <p:sldId id="289" r:id="rId6"/>
    <p:sldId id="290" r:id="rId7"/>
    <p:sldId id="292" r:id="rId8"/>
    <p:sldId id="286" r:id="rId9"/>
    <p:sldId id="293" r:id="rId10"/>
    <p:sldId id="294" r:id="rId11"/>
    <p:sldId id="295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7XoW2qiFUA?si=nCUEGM3MfvDWYk-g&amp;t=2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ZdPNBF6GWBw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8" y="335560"/>
            <a:ext cx="1061165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What is exploratory data analysis?</a:t>
            </a:r>
          </a:p>
        </p:txBody>
      </p:sp>
      <p:pic>
        <p:nvPicPr>
          <p:cNvPr id="4" name="Shape 271" descr="http://upload.wikimedia.org/wikipedia/en/e/e9/John_Tukey.jpg">
            <a:extLst>
              <a:ext uri="{FF2B5EF4-FFF2-40B4-BE49-F238E27FC236}">
                <a16:creationId xmlns:a16="http://schemas.microsoft.com/office/drawing/2014/main" id="{A1A27A65-B91F-4796-AA04-18C7EDF8B5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1619249"/>
            <a:ext cx="2819400" cy="3429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72">
            <a:extLst>
              <a:ext uri="{FF2B5EF4-FFF2-40B4-BE49-F238E27FC236}">
                <a16:creationId xmlns:a16="http://schemas.microsoft.com/office/drawing/2014/main" id="{8611DA83-3054-4405-9537-E6A316353D8A}"/>
              </a:ext>
            </a:extLst>
          </p:cNvPr>
          <p:cNvSpPr txBox="1"/>
          <p:nvPr/>
        </p:nvSpPr>
        <p:spPr>
          <a:xfrm>
            <a:off x="3429000" y="1676400"/>
            <a:ext cx="400364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John Tukey</a:t>
            </a:r>
          </a:p>
        </p:txBody>
      </p:sp>
      <p:sp>
        <p:nvSpPr>
          <p:cNvPr id="7" name="Shape 273">
            <a:extLst>
              <a:ext uri="{FF2B5EF4-FFF2-40B4-BE49-F238E27FC236}">
                <a16:creationId xmlns:a16="http://schemas.microsoft.com/office/drawing/2014/main" id="{A6B960B4-9FDA-4AA1-9C0B-07D346C50449}"/>
              </a:ext>
            </a:extLst>
          </p:cNvPr>
          <p:cNvSpPr/>
          <p:nvPr/>
        </p:nvSpPr>
        <p:spPr>
          <a:xfrm>
            <a:off x="3425537" y="2986715"/>
            <a:ext cx="801421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“Numerical quantities focus on expected values, graphical summaries on unexpected values.”</a:t>
            </a:r>
          </a:p>
        </p:txBody>
      </p:sp>
    </p:spTree>
    <p:extLst>
      <p:ext uri="{BB962C8B-B14F-4D97-AF65-F5344CB8AC3E}">
        <p14:creationId xmlns:p14="http://schemas.microsoft.com/office/powerpoint/2010/main" val="8189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480F9-BFC1-4B4D-A0D9-0DE4E473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0"/>
            <a:ext cx="959199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28992C-20FB-47CE-924A-A03E3EAE72B0}"/>
              </a:ext>
            </a:extLst>
          </p:cNvPr>
          <p:cNvSpPr txBox="1"/>
          <p:nvPr/>
        </p:nvSpPr>
        <p:spPr>
          <a:xfrm>
            <a:off x="5415792" y="6488668"/>
            <a:ext cx="677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https://www.geeksforgeeks.org/what-is-exploratory-data-analysis/</a:t>
            </a:r>
          </a:p>
        </p:txBody>
      </p:sp>
    </p:spTree>
    <p:extLst>
      <p:ext uri="{BB962C8B-B14F-4D97-AF65-F5344CB8AC3E}">
        <p14:creationId xmlns:p14="http://schemas.microsoft.com/office/powerpoint/2010/main" val="421565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419450" y="377505"/>
            <a:ext cx="533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Know your variable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3EBB5-5DE2-4CDE-B566-811393994CA9}"/>
              </a:ext>
            </a:extLst>
          </p:cNvPr>
          <p:cNvSpPr txBox="1"/>
          <p:nvPr/>
        </p:nvSpPr>
        <p:spPr>
          <a:xfrm>
            <a:off x="857774" y="1123854"/>
            <a:ext cx="104673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Nominal/categorical: </a:t>
            </a:r>
            <a:r>
              <a:rPr lang="en-US" sz="2800" dirty="0"/>
              <a:t>non-ordered and qualitative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Geographic regions, land use classifications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Ordinal: </a:t>
            </a:r>
            <a:r>
              <a:rPr lang="en-US" sz="2800" dirty="0"/>
              <a:t>qualitative but ranked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Months of the year, storm intensity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Interval: </a:t>
            </a:r>
            <a:r>
              <a:rPr lang="en-US" sz="2800" dirty="0"/>
              <a:t>Quantitative but without a true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Temperature,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Ratio: </a:t>
            </a:r>
            <a:r>
              <a:rPr lang="en-US" sz="2800" dirty="0"/>
              <a:t>Quantitative and divisible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Rainfall amounts, program budget amounts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FCEE9-B3D7-48C4-953B-1DAEBD576D89}"/>
              </a:ext>
            </a:extLst>
          </p:cNvPr>
          <p:cNvSpPr txBox="1"/>
          <p:nvPr/>
        </p:nvSpPr>
        <p:spPr>
          <a:xfrm>
            <a:off x="874551" y="364803"/>
            <a:ext cx="10719034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 b="1" u="sng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What kind of data is it?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Letter grades on an essay exam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Birth year of graduate students in a department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Number of students from each country in a large course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Degree objectives for geography students (BA/BS, MA/MS, </a:t>
            </a:r>
            <a:r>
              <a:rPr lang="en-US" sz="28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Phd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Flavors of ice cream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Grams of fat in ice cream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% of consumers who prefer particular flavors of 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8B52D-37D2-4EAA-B5A0-C2AE3A8614A9}"/>
              </a:ext>
            </a:extLst>
          </p:cNvPr>
          <p:cNvSpPr txBox="1"/>
          <p:nvPr/>
        </p:nvSpPr>
        <p:spPr>
          <a:xfrm>
            <a:off x="4538444" y="4923537"/>
            <a:ext cx="7435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Nominal/categorical: </a:t>
            </a:r>
            <a:r>
              <a:rPr lang="en-US" sz="2400" dirty="0"/>
              <a:t>non-ordered and qualitative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Ordinal: </a:t>
            </a:r>
            <a:r>
              <a:rPr lang="en-US" sz="2400" dirty="0"/>
              <a:t>qualitative but ranked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Interval: </a:t>
            </a:r>
            <a:r>
              <a:rPr lang="en-US" sz="2400" dirty="0"/>
              <a:t>Quantitative but without a true zero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Ratio: </a:t>
            </a:r>
            <a:r>
              <a:rPr lang="en-US" sz="2400" dirty="0"/>
              <a:t>Quantitative and divisible</a:t>
            </a:r>
          </a:p>
        </p:txBody>
      </p:sp>
    </p:spTree>
    <p:extLst>
      <p:ext uri="{BB962C8B-B14F-4D97-AF65-F5344CB8AC3E}">
        <p14:creationId xmlns:p14="http://schemas.microsoft.com/office/powerpoint/2010/main" val="6876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367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measure of central tendency should we use for the number of UGA football games we have attended? (And how should we wrangle this data before doing so?)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6905"/>
              </p:ext>
            </p:extLst>
          </p:nvPr>
        </p:nvGraphicFramePr>
        <p:xfrm>
          <a:off x="1371600" y="2171324"/>
          <a:ext cx="9609221" cy="3769841"/>
        </p:xfrm>
        <a:graphic>
          <a:graphicData uri="http://schemas.openxmlformats.org/drawingml/2006/table">
            <a:tbl>
              <a:tblPr/>
              <a:tblGrid>
                <a:gridCol w="4539916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5069305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 (for now!)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9494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9 Football Games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10746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31348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median,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ea typeface="Calibri"/>
                <a:cs typeface="Calibri"/>
                <a:sym typeface="Calibri"/>
              </a:rPr>
              <a:t>), 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8" y="335560"/>
            <a:ext cx="1061165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What is exploratory data analysis?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97FE-5ADE-4E57-B950-C25938D7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29" y="1183436"/>
            <a:ext cx="6947742" cy="55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168</TotalTime>
  <Words>419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68</cp:revision>
  <dcterms:created xsi:type="dcterms:W3CDTF">2021-09-02T15:10:57Z</dcterms:created>
  <dcterms:modified xsi:type="dcterms:W3CDTF">2024-09-05T17:14:28Z</dcterms:modified>
</cp:coreProperties>
</file>