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89" r:id="rId4"/>
    <p:sldId id="290" r:id="rId5"/>
    <p:sldId id="285" r:id="rId6"/>
    <p:sldId id="286" r:id="rId7"/>
    <p:sldId id="278" r:id="rId8"/>
    <p:sldId id="279" r:id="rId9"/>
    <p:sldId id="292" r:id="rId10"/>
    <p:sldId id="28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99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0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44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1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8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50" y="4085516"/>
            <a:ext cx="11503742" cy="1828801"/>
          </a:xfrm>
        </p:spPr>
        <p:txBody>
          <a:bodyPr>
            <a:normAutofit/>
          </a:bodyPr>
          <a:lstStyle/>
          <a:p>
            <a:r>
              <a:rPr lang="en-US" dirty="0"/>
              <a:t>Week 3: Descriptive statistics/Exploratory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203E7-62A4-4EF9-A1A6-064464A3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97" y="62219"/>
            <a:ext cx="7283605" cy="41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Create dummy variables (0/1) that flag your “low education” county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1: Identify counties in the top quartile for not completing high school (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)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2: Use the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HSGradPct</a:t>
            </a:r>
            <a:r>
              <a:rPr lang="en-US" sz="2800" dirty="0">
                <a:ea typeface="Calibri"/>
                <a:cs typeface="Calibri"/>
                <a:sym typeface="Calibri"/>
              </a:rPr>
              <a:t> variables. Identify counties in the top quartile for this figure.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3: Identify counties more than 2 standard deviations higher than the mean for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4: Use the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HSGradPct</a:t>
            </a:r>
            <a:r>
              <a:rPr lang="en-US" sz="2800" dirty="0">
                <a:ea typeface="Calibri"/>
                <a:cs typeface="Calibri"/>
                <a:sym typeface="Calibri"/>
              </a:rPr>
              <a:t> variables. Identify counties more than 2 standard deviations above the mean.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5: Identify upper outliers for the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 variable. The threshold is the 3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rd</a:t>
            </a:r>
            <a:r>
              <a:rPr lang="en-US" sz="2800" dirty="0">
                <a:ea typeface="Calibri"/>
                <a:cs typeface="Calibri"/>
                <a:sym typeface="Calibri"/>
              </a:rPr>
              <a:t> quartile value + 1.5 * the IQR 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9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1141436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Tukey and Wickham on 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74A80-E6F1-4EEC-866D-461B285D8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4" y="1822901"/>
            <a:ext cx="5618385" cy="423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2356D-1B40-4158-84E5-5214A2C89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19" y="2937721"/>
            <a:ext cx="5962281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710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476438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Measures of central tendency: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Measures of distribution: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Interquartile range (IQR)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Coefficient of variation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BD5B-DC46-4D46-8162-9550E0B7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6" y="1096753"/>
            <a:ext cx="5461233" cy="3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measure of central tendency should we use for the number of UGA football games we have attended? (And how should we wrangle this data before doing so?)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5093D-1213-4909-A42B-481245116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03463"/>
              </p:ext>
            </p:extLst>
          </p:nvPr>
        </p:nvGraphicFramePr>
        <p:xfrm>
          <a:off x="1371600" y="2171324"/>
          <a:ext cx="9609221" cy="4318481"/>
        </p:xfrm>
        <a:graphic>
          <a:graphicData uri="http://schemas.openxmlformats.org/drawingml/2006/table">
            <a:tbl>
              <a:tblPr/>
              <a:tblGrid>
                <a:gridCol w="4539916">
                  <a:extLst>
                    <a:ext uri="{9D8B030D-6E8A-4147-A177-3AD203B41FA5}">
                      <a16:colId xmlns:a16="http://schemas.microsoft.com/office/drawing/2014/main" val="2221963998"/>
                    </a:ext>
                  </a:extLst>
                </a:gridCol>
                <a:gridCol w="5069305">
                  <a:extLst>
                    <a:ext uri="{9D8B030D-6E8A-4147-A177-3AD203B41FA5}">
                      <a16:colId xmlns:a16="http://schemas.microsoft.com/office/drawing/2014/main" val="837344462"/>
                    </a:ext>
                  </a:extLst>
                </a:gridCol>
              </a:tblGrid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Zero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208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79494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36603"/>
                  </a:ext>
                </a:extLst>
              </a:tr>
              <a:tr h="3332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Zero, big events aren't really my thing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05941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36813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Maybe 10? I've never stayed a whole game even though I've been at UGA for six years. It's always way too hot for me!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3087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none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240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746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Zero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4535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2 maybe?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6062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0 (I know less than nothing about sportsball)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About 6 or 7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925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a related question we could ask for which </a:t>
            </a:r>
            <a:r>
              <a:rPr lang="en-US" sz="3600" i="1" u="sng" dirty="0"/>
              <a:t>mode </a:t>
            </a:r>
            <a:r>
              <a:rPr lang="en-US" sz="3600" dirty="0"/>
              <a:t>would be the appropriate measure of central </a:t>
            </a:r>
            <a:r>
              <a:rPr lang="en-US" sz="3600" dirty="0" err="1"/>
              <a:t>tendancy</a:t>
            </a:r>
            <a:r>
              <a:rPr lang="en-US" sz="3600" dirty="0"/>
              <a:t>?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8A852-C55F-42BC-BD21-63B3D06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0" y="1858296"/>
            <a:ext cx="6944844" cy="46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2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Coefficient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/>
              <p:nvPr/>
            </p:nvSpPr>
            <p:spPr>
              <a:xfrm>
                <a:off x="4476786" y="4120713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86" y="4120713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A7C8DA-076B-479B-91E6-549D2D57D9AC}"/>
              </a:ext>
            </a:extLst>
          </p:cNvPr>
          <p:cNvSpPr/>
          <p:nvPr/>
        </p:nvSpPr>
        <p:spPr>
          <a:xfrm>
            <a:off x="494951" y="1096753"/>
            <a:ext cx="107462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Standard deviation divided by the mean</a:t>
            </a:r>
          </a:p>
          <a:p>
            <a:endParaRPr lang="en-US" sz="2800" dirty="0"/>
          </a:p>
          <a:p>
            <a:r>
              <a:rPr lang="en-US" sz="2800" dirty="0"/>
              <a:t>Useful when means vary across groups or measures</a:t>
            </a:r>
          </a:p>
        </p:txBody>
      </p:sp>
    </p:spTree>
    <p:extLst>
      <p:ext uri="{BB962C8B-B14F-4D97-AF65-F5344CB8AC3E}">
        <p14:creationId xmlns:p14="http://schemas.microsoft.com/office/powerpoint/2010/main" val="25335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9" y="33556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B23FF25C-C4DA-4A14-B209-2953D9C5CAD7}"/>
              </a:ext>
            </a:extLst>
          </p:cNvPr>
          <p:cNvSpPr txBox="1"/>
          <p:nvPr/>
        </p:nvSpPr>
        <p:spPr>
          <a:xfrm>
            <a:off x="398319" y="1043446"/>
            <a:ext cx="112717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ea typeface="Calibri"/>
                <a:cs typeface="Calibri"/>
                <a:sym typeface="Calibri"/>
              </a:rPr>
              <a:t> data we will use in lab 1 and calculate the mean, standard deviation (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ea typeface="Calibri"/>
                <a:cs typeface="Calibri"/>
                <a:sym typeface="Calibri"/>
              </a:rPr>
              <a:t>), and cv for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ea typeface="Calibri"/>
                <a:cs typeface="Calibri"/>
                <a:sym typeface="Calibri"/>
              </a:rPr>
              <a:t> by county. You’ll need to use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group_by</a:t>
            </a:r>
            <a:r>
              <a:rPr lang="en-US" sz="3200" dirty="0"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summarise</a:t>
            </a:r>
            <a:r>
              <a:rPr lang="en-US" sz="3200" dirty="0">
                <a:ea typeface="Calibri"/>
                <a:cs typeface="Calibri"/>
                <a:sym typeface="Calibri"/>
              </a:rPr>
              <a:t>, and mutate.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Which counties have the highest cv? How does that compare to standard deviation?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/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B17E9F-C62D-41AE-9526-4783F1A1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04" y="3979161"/>
            <a:ext cx="2752617" cy="27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Descriptive stats in action: </a:t>
            </a:r>
          </a:p>
          <a:p>
            <a:pPr>
              <a:buSzPct val="2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What’s a “low education county?”</a:t>
            </a:r>
          </a:p>
          <a:p>
            <a:pPr>
              <a:buSzPct val="2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Use our census education variables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2E53A6-75E8-4F9C-9A43-E95352BBD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21" y="1833626"/>
            <a:ext cx="7708358" cy="492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How could we decide?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827869" y="1054808"/>
            <a:ext cx="90798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data/Relative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How many standard deviations below the mean?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percentile of all counties?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9733B-B71E-46A0-A649-8453899A5259}"/>
              </a:ext>
            </a:extLst>
          </p:cNvPr>
          <p:cNvSpPr/>
          <p:nvPr/>
        </p:nvSpPr>
        <p:spPr>
          <a:xfrm>
            <a:off x="827869" y="2806551"/>
            <a:ext cx="106147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research/Absolute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What’s the average of a larger area (e.g., national/international)?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are the recommendations of experts in the field (e.g., Department of Education, past research)?</a:t>
            </a:r>
          </a:p>
        </p:txBody>
      </p:sp>
    </p:spTree>
    <p:extLst>
      <p:ext uri="{BB962C8B-B14F-4D97-AF65-F5344CB8AC3E}">
        <p14:creationId xmlns:p14="http://schemas.microsoft.com/office/powerpoint/2010/main" val="272420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Some useful Excel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827869" y="1054808"/>
            <a:ext cx="1001440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Average (mean)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Median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Quartile (choose which quartile: 1=25%, 2=50%, etc.)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err="1">
                <a:ea typeface="Calibri"/>
                <a:cs typeface="Calibri"/>
                <a:sym typeface="Calibri"/>
              </a:rPr>
              <a:t>Stdev</a:t>
            </a:r>
            <a:r>
              <a:rPr lang="en-US" sz="3200" dirty="0">
                <a:ea typeface="Calibri"/>
                <a:cs typeface="Calibri"/>
                <a:sym typeface="Calibri"/>
              </a:rPr>
              <a:t> (standard deviation)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32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3200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01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121</TotalTime>
  <Words>641</Words>
  <Application>Microsoft Office PowerPoint</Application>
  <PresentationFormat>Widescreen</PresentationFormat>
  <Paragraphs>91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Calisto MT</vt:lpstr>
      <vt:lpstr>Cambria Math</vt:lpstr>
      <vt:lpstr>Wingdings 2</vt:lpstr>
      <vt:lpstr>Slate</vt:lpstr>
      <vt:lpstr>Week 3: Descriptive statistics/Exploratory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46</cp:revision>
  <dcterms:created xsi:type="dcterms:W3CDTF">2021-09-02T15:10:57Z</dcterms:created>
  <dcterms:modified xsi:type="dcterms:W3CDTF">2023-09-12T14:40:52Z</dcterms:modified>
</cp:coreProperties>
</file>