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9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93" r:id="rId11"/>
    <p:sldId id="283" r:id="rId12"/>
    <p:sldId id="287" r:id="rId13"/>
    <p:sldId id="284" r:id="rId14"/>
    <p:sldId id="285" r:id="rId15"/>
    <p:sldId id="286" r:id="rId16"/>
    <p:sldId id="294" r:id="rId17"/>
    <p:sldId id="295" r:id="rId18"/>
    <p:sldId id="288" r:id="rId19"/>
    <p:sldId id="289" r:id="rId20"/>
    <p:sldId id="290" r:id="rId21"/>
    <p:sldId id="296" r:id="rId22"/>
    <p:sldId id="291" r:id="rId23"/>
    <p:sldId id="292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9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92FF3-816A-4BDD-A9DC-F1115A8D6CC7}" type="datetimeFigureOut">
              <a:rPr lang="fr-FR" smtClean="0"/>
              <a:t>31/08/2017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8A50F-72B1-418C-B4E4-506DAF40B9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76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396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5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488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89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251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269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45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825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708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244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6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2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44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600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532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59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68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75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29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66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131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261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09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31/08/2017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83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31/08/2017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19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31/08/2017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53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31/08/2017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5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31/08/2017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29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31/08/2017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69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31/08/2017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66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31/08/2017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59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31/08/2017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0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31/08/2017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23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31/08/2017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71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1319-0F98-41DD-A2ED-E89E50328095}" type="datetimeFigureOut">
              <a:rPr lang="fr-FR" smtClean="0"/>
              <a:t>31/08/2017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009" y="4054877"/>
            <a:ext cx="1997077" cy="8175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16217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Projet CENSE</a:t>
            </a:r>
          </a:p>
          <a:p>
            <a:pPr algn="ctr"/>
            <a:endParaRPr lang="fr-FR" sz="1200" b="1" dirty="0" smtClean="0"/>
          </a:p>
          <a:p>
            <a:pPr algn="ctr"/>
            <a:r>
              <a:rPr lang="fr-FR" sz="2800" b="1" dirty="0" smtClean="0"/>
              <a:t>Codeur - Résultats</a:t>
            </a:r>
            <a:endParaRPr lang="fr-FR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65590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Félix GONTIER – Étudiant Master </a:t>
            </a:r>
            <a:r>
              <a:rPr lang="fr-FR" sz="1600" b="1" dirty="0" smtClean="0"/>
              <a:t>ESEO-LS2N</a:t>
            </a:r>
            <a:endParaRPr lang="fr-FR" sz="1600" b="1" dirty="0" smtClean="0"/>
          </a:p>
          <a:p>
            <a:pPr algn="ctr"/>
            <a:r>
              <a:rPr lang="fr-FR" sz="1600" b="1" dirty="0" smtClean="0"/>
              <a:t>felix.gontier@reseau.eseo.fr</a:t>
            </a:r>
            <a:endParaRPr lang="fr-FR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0" y="4172318"/>
            <a:ext cx="2321859" cy="6701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5" y="2325474"/>
            <a:ext cx="1226428" cy="8737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186" y="4048662"/>
            <a:ext cx="3078905" cy="917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2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10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Méthode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3" y="1089561"/>
            <a:ext cx="2379258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5" y="1089561"/>
            <a:ext cx="2179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Paramétrage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491505"/>
              </p:ext>
            </p:extLst>
          </p:nvPr>
        </p:nvGraphicFramePr>
        <p:xfrm>
          <a:off x="28575" y="1663190"/>
          <a:ext cx="911542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" name="Acrobat Document" r:id="rId6" imgW="9115275" imgH="1638265" progId="AcroExch.Document.DC">
                  <p:embed/>
                </p:oleObj>
              </mc:Choice>
              <mc:Fallback>
                <p:oleObj name="Acrobat Document" r:id="rId6" imgW="9115275" imgH="163826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575" y="1663190"/>
                        <a:ext cx="9115425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9422" y="3436190"/>
            <a:ext cx="84845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Analyse</a:t>
            </a:r>
            <a:endParaRPr lang="fr-FR" sz="2000" b="1" dirty="0" smtClean="0"/>
          </a:p>
          <a:p>
            <a:r>
              <a:rPr lang="fr-FR" dirty="0"/>
              <a:t>	→ Résolution temporelle (durée, recouvrement)</a:t>
            </a:r>
          </a:p>
          <a:p>
            <a:r>
              <a:rPr lang="fr-FR" dirty="0"/>
              <a:t>	→ Fonction de </a:t>
            </a:r>
            <a:r>
              <a:rPr lang="fr-FR" dirty="0" smtClean="0"/>
              <a:t>fenêtrage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 smtClean="0"/>
              <a:t>Encodage</a:t>
            </a:r>
            <a:endParaRPr lang="fr-FR" sz="2000" b="1" dirty="0"/>
          </a:p>
          <a:p>
            <a:r>
              <a:rPr lang="fr-FR" dirty="0"/>
              <a:t>	→ Quantification</a:t>
            </a:r>
          </a:p>
          <a:p>
            <a:endParaRPr lang="fr-F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29711" y="5371876"/>
            <a:ext cx="848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/>
              <a:t>Faible nombre de facteurs permettant un compromis entre les contraintes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571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11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Validation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422" y="2207092"/>
            <a:ext cx="848457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Métriques</a:t>
            </a:r>
          </a:p>
          <a:p>
            <a:r>
              <a:rPr lang="fr-FR" dirty="0" smtClean="0"/>
              <a:t>	→ Erreur de mesure des niveaux sonores par tiers d’octave</a:t>
            </a:r>
          </a:p>
          <a:p>
            <a:r>
              <a:rPr lang="fr-FR" sz="2000" b="1" dirty="0" smtClean="0"/>
              <a:t>	</a:t>
            </a:r>
            <a:r>
              <a:rPr lang="fr-FR" dirty="0" smtClean="0"/>
              <a:t>→ Performance de classification</a:t>
            </a:r>
          </a:p>
          <a:p>
            <a:r>
              <a:rPr lang="fr-FR" b="1" dirty="0"/>
              <a:t>	</a:t>
            </a:r>
            <a:r>
              <a:rPr lang="fr-FR" dirty="0" smtClean="0"/>
              <a:t>→ Débit de données en sortie du codeur</a:t>
            </a:r>
          </a:p>
          <a:p>
            <a:r>
              <a:rPr lang="fr-FR" b="1" dirty="0"/>
              <a:t>	</a:t>
            </a:r>
            <a:r>
              <a:rPr lang="fr-FR" dirty="0" smtClean="0"/>
              <a:t>→ Évaluation de l’intelligibilité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Données de test</a:t>
            </a:r>
            <a:endParaRPr lang="fr-FR" sz="2000" b="1" dirty="0"/>
          </a:p>
          <a:p>
            <a:r>
              <a:rPr lang="fr-FR" b="1" dirty="0" smtClean="0"/>
              <a:t>	</a:t>
            </a:r>
            <a:r>
              <a:rPr lang="fr-FR" dirty="0" smtClean="0"/>
              <a:t>→ </a:t>
            </a:r>
            <a:r>
              <a:rPr lang="fr-FR" dirty="0" err="1" smtClean="0"/>
              <a:t>Dataset</a:t>
            </a:r>
            <a:r>
              <a:rPr lang="fr-FR" dirty="0" smtClean="0"/>
              <a:t> d’enregistrements sonores urbains: UrbanSound8k</a:t>
            </a:r>
          </a:p>
          <a:p>
            <a:r>
              <a:rPr lang="fr-FR" b="1" dirty="0"/>
              <a:t>	</a:t>
            </a:r>
            <a:r>
              <a:rPr lang="fr-FR" b="1" dirty="0" smtClean="0"/>
              <a:t>	</a:t>
            </a:r>
            <a:r>
              <a:rPr lang="fr-FR" dirty="0" smtClean="0"/>
              <a:t>8732 fichiers (9h), 10 classes, 10 </a:t>
            </a:r>
            <a:r>
              <a:rPr lang="fr-FR" dirty="0" err="1" smtClean="0"/>
              <a:t>folds</a:t>
            </a:r>
            <a:r>
              <a:rPr lang="fr-FR" dirty="0" smtClean="0"/>
              <a:t>, résultats </a:t>
            </a:r>
            <a:r>
              <a:rPr lang="fr-FR" dirty="0" err="1" smtClean="0"/>
              <a:t>baseline</a:t>
            </a:r>
            <a:endParaRPr lang="fr-FR" dirty="0" smtClean="0"/>
          </a:p>
          <a:p>
            <a:r>
              <a:rPr lang="fr-FR" b="1" dirty="0"/>
              <a:t>	</a:t>
            </a:r>
            <a:r>
              <a:rPr lang="fr-FR" dirty="0" smtClean="0"/>
              <a:t>→ </a:t>
            </a:r>
            <a:r>
              <a:rPr lang="fr-FR" dirty="0" err="1" smtClean="0"/>
              <a:t>Dataset</a:t>
            </a:r>
            <a:r>
              <a:rPr lang="fr-FR" dirty="0" smtClean="0"/>
              <a:t> de voix</a:t>
            </a:r>
          </a:p>
          <a:p>
            <a:r>
              <a:rPr lang="fr-FR" b="1" dirty="0"/>
              <a:t>	</a:t>
            </a:r>
            <a:r>
              <a:rPr lang="fr-FR" b="1" dirty="0" smtClean="0"/>
              <a:t>	</a:t>
            </a:r>
            <a:r>
              <a:rPr lang="fr-FR" dirty="0" smtClean="0"/>
              <a:t>9 phrases, 6 locuteurs, conditions d’enregistrements de studio</a:t>
            </a:r>
            <a:endParaRPr lang="fr-F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29711" y="1388387"/>
            <a:ext cx="848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/>
              <a:t>Objectif: Valider la capacité de l’algorithme proposé à répondre à la problématique et ses contraintes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708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12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Validation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3" y="1089561"/>
            <a:ext cx="2974480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4" y="1089561"/>
            <a:ext cx="27225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Erreur de mesure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53" y="2120827"/>
            <a:ext cx="84845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Erreur d’analyse</a:t>
            </a:r>
          </a:p>
          <a:p>
            <a:r>
              <a:rPr lang="fr-FR" dirty="0" smtClean="0"/>
              <a:t>	→ Implémentation </a:t>
            </a:r>
            <a:r>
              <a:rPr lang="fr-FR" dirty="0"/>
              <a:t>de référence: </a:t>
            </a:r>
            <a:r>
              <a:rPr lang="fr-FR" i="1" dirty="0" err="1"/>
              <a:t>ita_toolbox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smtClean="0"/>
              <a:t>→ Calcul </a:t>
            </a:r>
            <a:r>
              <a:rPr lang="fr-FR" dirty="0"/>
              <a:t>des indicateurs sur plusieurs secondes de signal</a:t>
            </a:r>
          </a:p>
          <a:p>
            <a:r>
              <a:rPr lang="fr-FR" i="1" dirty="0"/>
              <a:t>	</a:t>
            </a:r>
            <a:r>
              <a:rPr lang="fr-FR" dirty="0" smtClean="0"/>
              <a:t>→ Évaluation double: par rapport à une analyse complète ou suivant les 	même paramètres</a:t>
            </a:r>
          </a:p>
          <a:p>
            <a:r>
              <a:rPr lang="fr-FR" i="1" dirty="0"/>
              <a:t>	</a:t>
            </a:r>
            <a:r>
              <a:rPr lang="fr-FR" dirty="0" smtClean="0"/>
              <a:t>→</a:t>
            </a:r>
            <a:r>
              <a:rPr lang="fr-FR" i="1" dirty="0" smtClean="0"/>
              <a:t> </a:t>
            </a:r>
            <a:r>
              <a:rPr lang="fr-FR" dirty="0" smtClean="0"/>
              <a:t>Estimation sur bruit blanc et enregistrements urbains</a:t>
            </a:r>
            <a:endParaRPr lang="fr-FR" sz="2000" b="1" dirty="0" smtClean="0"/>
          </a:p>
          <a:p>
            <a:r>
              <a:rPr lang="fr-FR" sz="2000" b="1" dirty="0" smtClean="0"/>
              <a:t>	</a:t>
            </a:r>
            <a:r>
              <a:rPr lang="fr-FR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Erreur d’encodage</a:t>
            </a:r>
          </a:p>
          <a:p>
            <a:r>
              <a:rPr lang="fr-FR" dirty="0"/>
              <a:t>	</a:t>
            </a:r>
            <a:r>
              <a:rPr lang="fr-FR" dirty="0" smtClean="0"/>
              <a:t>→ Seule opération à pertes: processus de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25271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13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Validation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4717017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3" y="1089561"/>
            <a:ext cx="4499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Reconnaissance d’évènements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53" y="2120827"/>
            <a:ext cx="84845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Descripteurs</a:t>
            </a:r>
          </a:p>
          <a:p>
            <a:r>
              <a:rPr lang="fr-FR" dirty="0"/>
              <a:t>	</a:t>
            </a:r>
            <a:r>
              <a:rPr lang="fr-FR" dirty="0" smtClean="0"/>
              <a:t>→ Comparaison bandes </a:t>
            </a:r>
            <a:r>
              <a:rPr lang="fr-FR" dirty="0" err="1" smtClean="0"/>
              <a:t>tiers-d’octave</a:t>
            </a:r>
            <a:r>
              <a:rPr lang="fr-FR" dirty="0"/>
              <a:t> </a:t>
            </a:r>
            <a:r>
              <a:rPr lang="fr-FR" dirty="0" smtClean="0"/>
              <a:t>– bandes Mel</a:t>
            </a:r>
          </a:p>
          <a:p>
            <a:r>
              <a:rPr lang="fr-FR" dirty="0"/>
              <a:t>	</a:t>
            </a:r>
            <a:r>
              <a:rPr lang="fr-FR" dirty="0" smtClean="0"/>
              <a:t>→ </a:t>
            </a:r>
            <a:r>
              <a:rPr lang="fr-FR" dirty="0" err="1" smtClean="0"/>
              <a:t>Cepstrogrammes</a:t>
            </a:r>
            <a:r>
              <a:rPr lang="fr-FR" dirty="0" smtClean="0"/>
              <a:t> (25 coefficients DCT)</a:t>
            </a:r>
          </a:p>
          <a:p>
            <a:r>
              <a:rPr lang="fr-FR" dirty="0"/>
              <a:t>	</a:t>
            </a:r>
            <a:r>
              <a:rPr lang="fr-FR" dirty="0" smtClean="0"/>
              <a:t>→ Statistiques sur le temps (11 opérateurs)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err="1" smtClean="0"/>
              <a:t>Classifieurs</a:t>
            </a:r>
            <a:endParaRPr lang="fr-FR" sz="2000" b="1" dirty="0" smtClean="0"/>
          </a:p>
          <a:p>
            <a:r>
              <a:rPr lang="fr-FR" sz="2000" b="1" dirty="0" smtClean="0"/>
              <a:t>	</a:t>
            </a:r>
            <a:r>
              <a:rPr lang="fr-FR" dirty="0"/>
              <a:t>→ Support </a:t>
            </a:r>
            <a:r>
              <a:rPr lang="fr-FR" dirty="0" err="1"/>
              <a:t>Vector</a:t>
            </a:r>
            <a:r>
              <a:rPr lang="fr-FR" dirty="0"/>
              <a:t> Machine (C-SVM, noyau RBF)</a:t>
            </a:r>
          </a:p>
          <a:p>
            <a:r>
              <a:rPr lang="fr-FR" dirty="0"/>
              <a:t>	→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  <a:p>
            <a:r>
              <a:rPr lang="fr-FR" dirty="0"/>
              <a:t>	→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r>
              <a:rPr lang="fr-FR" dirty="0"/>
              <a:t> (500 arbres)</a:t>
            </a:r>
          </a:p>
          <a:p>
            <a:r>
              <a:rPr lang="fr-FR" dirty="0"/>
              <a:t>	→ K-</a:t>
            </a:r>
            <a:r>
              <a:rPr lang="fr-FR" dirty="0" err="1"/>
              <a:t>Nearest</a:t>
            </a:r>
            <a:r>
              <a:rPr lang="fr-FR" dirty="0"/>
              <a:t> Neighbors (k = 5)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Validation croisée</a:t>
            </a:r>
          </a:p>
        </p:txBody>
      </p:sp>
    </p:spTree>
    <p:extLst>
      <p:ext uri="{BB962C8B-B14F-4D97-AF65-F5344CB8AC3E}">
        <p14:creationId xmlns:p14="http://schemas.microsoft.com/office/powerpoint/2010/main" val="3106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14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Validation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2284367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4" y="1089561"/>
            <a:ext cx="2066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Intelligibilité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53" y="2120827"/>
            <a:ext cx="848457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Indicateurs objectifs: CSII et </a:t>
            </a:r>
            <a:r>
              <a:rPr lang="fr-FR" sz="2000" b="1" dirty="0" err="1" smtClean="0"/>
              <a:t>fwSNRseg</a:t>
            </a:r>
            <a:endParaRPr lang="fr-FR" sz="2000" b="1" dirty="0" smtClean="0"/>
          </a:p>
          <a:p>
            <a:r>
              <a:rPr lang="fr-FR" dirty="0"/>
              <a:t>	</a:t>
            </a:r>
            <a:r>
              <a:rPr lang="fr-FR" dirty="0" smtClean="0"/>
              <a:t>→ Comparaison signal original – signal décodé</a:t>
            </a:r>
          </a:p>
          <a:p>
            <a:r>
              <a:rPr lang="fr-FR" dirty="0"/>
              <a:t>	</a:t>
            </a:r>
            <a:r>
              <a:rPr lang="fr-FR" dirty="0" smtClean="0"/>
              <a:t>→ Utilisation des spectrogrammes (Magnitude ou complet)</a:t>
            </a:r>
          </a:p>
          <a:p>
            <a:r>
              <a:rPr lang="fr-FR" dirty="0"/>
              <a:t>	</a:t>
            </a:r>
            <a:r>
              <a:rPr lang="fr-FR" dirty="0" smtClean="0"/>
              <a:t>→ Corrélation démontrée avec l’intelligibilité subjective</a:t>
            </a:r>
          </a:p>
          <a:p>
            <a:r>
              <a:rPr lang="fr-FR" dirty="0"/>
              <a:t>	</a:t>
            </a:r>
            <a:r>
              <a:rPr lang="fr-FR" dirty="0" smtClean="0"/>
              <a:t>→ Uniquement testé pour de faibles distorsions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Test perceptif</a:t>
            </a:r>
          </a:p>
          <a:p>
            <a:r>
              <a:rPr lang="fr-FR" sz="2000" b="1" dirty="0" smtClean="0"/>
              <a:t>	</a:t>
            </a:r>
            <a:r>
              <a:rPr lang="fr-FR" dirty="0" smtClean="0"/>
              <a:t>→ 12 participants, 18 phrases avec différents paramètres d’encodage</a:t>
            </a:r>
          </a:p>
          <a:p>
            <a:r>
              <a:rPr lang="fr-FR" dirty="0"/>
              <a:t>	</a:t>
            </a:r>
            <a:r>
              <a:rPr lang="fr-FR" dirty="0" smtClean="0"/>
              <a:t>→ </a:t>
            </a:r>
            <a:r>
              <a:rPr lang="fr-FR" dirty="0" err="1" smtClean="0"/>
              <a:t>Intelligibility</a:t>
            </a:r>
            <a:r>
              <a:rPr lang="fr-FR" dirty="0" smtClean="0"/>
              <a:t> Ratio (IR): Ratio de bonne transcription des mots</a:t>
            </a:r>
          </a:p>
          <a:p>
            <a:r>
              <a:rPr lang="fr-FR" dirty="0"/>
              <a:t>	</a:t>
            </a:r>
            <a:r>
              <a:rPr lang="fr-FR" dirty="0" smtClean="0"/>
              <a:t>→ </a:t>
            </a:r>
            <a:r>
              <a:rPr lang="fr-FR" dirty="0" err="1" smtClean="0"/>
              <a:t>Average</a:t>
            </a:r>
            <a:r>
              <a:rPr lang="fr-FR" dirty="0" smtClean="0"/>
              <a:t> </a:t>
            </a:r>
            <a:r>
              <a:rPr lang="fr-FR" dirty="0" err="1" smtClean="0"/>
              <a:t>Intelligibility</a:t>
            </a:r>
            <a:r>
              <a:rPr lang="fr-FR" dirty="0" smtClean="0"/>
              <a:t> Score (AIS): Note globale subjective</a:t>
            </a:r>
          </a:p>
        </p:txBody>
      </p:sp>
    </p:spTree>
    <p:extLst>
      <p:ext uri="{BB962C8B-B14F-4D97-AF65-F5344CB8AC3E}">
        <p14:creationId xmlns:p14="http://schemas.microsoft.com/office/powerpoint/2010/main" val="10679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15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Résultats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2965855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3" y="1089561"/>
            <a:ext cx="2713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Erreur de mesure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833615"/>
              </p:ext>
            </p:extLst>
          </p:nvPr>
        </p:nvGraphicFramePr>
        <p:xfrm>
          <a:off x="5546785" y="3680410"/>
          <a:ext cx="3407434" cy="2555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Acrobat Document" r:id="rId6" imgW="4000380" imgH="2999976" progId="AcroExch.Document.DC">
                  <p:embed/>
                </p:oleObj>
              </mc:Choice>
              <mc:Fallback>
                <p:oleObj name="Acrobat Document" r:id="rId6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46785" y="3680410"/>
                        <a:ext cx="3407434" cy="2555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5853" y="1870330"/>
            <a:ext cx="8484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Bruit blanc</a:t>
            </a:r>
          </a:p>
          <a:p>
            <a:r>
              <a:rPr lang="fr-FR" dirty="0"/>
              <a:t>	</a:t>
            </a:r>
            <a:r>
              <a:rPr lang="fr-FR" dirty="0" smtClean="0"/>
              <a:t>→ Erreur centrée sur zéro: biais d’estimation faible</a:t>
            </a:r>
          </a:p>
          <a:p>
            <a:r>
              <a:rPr lang="fr-FR" dirty="0"/>
              <a:t>	</a:t>
            </a:r>
            <a:r>
              <a:rPr lang="fr-FR" dirty="0" smtClean="0"/>
              <a:t>→ Variance décroissant en fonction de la fréquence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9711" y="3150638"/>
            <a:ext cx="848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/>
              <a:t>Erreurs liées à la résolution d’analyse lors de la transformée de Fourier (périodicité, effets de fuite)</a:t>
            </a:r>
            <a:endParaRPr lang="fr-F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91719" y="5325980"/>
            <a:ext cx="445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Erreur d’analyse en fonction de la fréquence pour des signaux</a:t>
            </a:r>
          </a:p>
          <a:p>
            <a:pPr algn="ctr"/>
            <a:r>
              <a:rPr lang="fr-FR" sz="1200" dirty="0" smtClean="0"/>
              <a:t>de bruit blanc. Les bandes tiers d’octave sont calculées</a:t>
            </a:r>
          </a:p>
          <a:p>
            <a:pPr algn="ctr"/>
            <a:r>
              <a:rPr lang="fr-FR" sz="1200" dirty="0" smtClean="0"/>
              <a:t>pour un fenêtrage rectangulaire et aucun recouvrement.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27273" y="5977801"/>
            <a:ext cx="24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16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Résultats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2965855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3" y="1089561"/>
            <a:ext cx="2713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Erreur de mesure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853" y="1870330"/>
            <a:ext cx="8484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Enregistrements sonores urbains</a:t>
            </a:r>
          </a:p>
          <a:p>
            <a:r>
              <a:rPr lang="fr-FR" dirty="0"/>
              <a:t>	</a:t>
            </a:r>
            <a:r>
              <a:rPr lang="fr-FR" dirty="0" smtClean="0"/>
              <a:t>→ Erreur faible dans les fréquences moyennes, importante dans les 	premières bandes</a:t>
            </a:r>
          </a:p>
          <a:p>
            <a:r>
              <a:rPr lang="fr-FR" dirty="0"/>
              <a:t>	</a:t>
            </a:r>
            <a:r>
              <a:rPr lang="fr-FR" dirty="0" smtClean="0"/>
              <a:t>→ Corrélation entre les deux implémentations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767842"/>
              </p:ext>
            </p:extLst>
          </p:nvPr>
        </p:nvGraphicFramePr>
        <p:xfrm>
          <a:off x="1145042" y="3781691"/>
          <a:ext cx="3403349" cy="25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" name="Acrobat Document" r:id="rId6" imgW="4000380" imgH="2999976" progId="AcroExch.Document.DC">
                  <p:embed/>
                </p:oleObj>
              </mc:Choice>
              <mc:Fallback>
                <p:oleObj name="Acrobat Document" r:id="rId6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5042" y="3781691"/>
                        <a:ext cx="3403349" cy="255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04489"/>
              </p:ext>
            </p:extLst>
          </p:nvPr>
        </p:nvGraphicFramePr>
        <p:xfrm>
          <a:off x="4548391" y="3775882"/>
          <a:ext cx="3407434" cy="2555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" name="Acrobat Document" r:id="rId8" imgW="4000380" imgH="2999976" progId="AcroExch.Document.DC">
                  <p:embed/>
                </p:oleObj>
              </mc:Choice>
              <mc:Fallback>
                <p:oleObj name="Acrobat Document" r:id="rId8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48391" y="3775882"/>
                        <a:ext cx="3407434" cy="2555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4339" y="3339625"/>
            <a:ext cx="843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Erreur d’analyse pour des enregistrements sonores urbains. </a:t>
            </a:r>
          </a:p>
          <a:p>
            <a:pPr algn="ctr"/>
            <a:r>
              <a:rPr lang="fr-FR" sz="1200" dirty="0" smtClean="0"/>
              <a:t>(gauche) Fenêtre rectangulaire de 125 ms, pas de recouvrement. (droite) Fenêtre de </a:t>
            </a:r>
            <a:r>
              <a:rPr lang="fr-FR" sz="1200" dirty="0" err="1" smtClean="0"/>
              <a:t>Hann</a:t>
            </a:r>
            <a:r>
              <a:rPr lang="fr-FR" sz="1200" dirty="0" smtClean="0"/>
              <a:t> de 1 s, recouvrement de 66%.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2666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17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Résultats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2965855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3" y="1089561"/>
            <a:ext cx="2713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Erreur de mesure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853" y="1870330"/>
            <a:ext cx="8484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Erreur d’encodage</a:t>
            </a:r>
          </a:p>
          <a:p>
            <a:r>
              <a:rPr lang="fr-FR" dirty="0"/>
              <a:t>	</a:t>
            </a:r>
            <a:r>
              <a:rPr lang="fr-FR" dirty="0" smtClean="0"/>
              <a:t>→ Fonction de la distribution des données</a:t>
            </a:r>
          </a:p>
          <a:p>
            <a:r>
              <a:rPr lang="fr-FR" dirty="0"/>
              <a:t>	</a:t>
            </a:r>
            <a:r>
              <a:rPr lang="fr-FR" dirty="0" smtClean="0"/>
              <a:t>→ Proche de l’</a:t>
            </a:r>
            <a:r>
              <a:rPr lang="fr-FR" dirty="0"/>
              <a:t>a</a:t>
            </a:r>
            <a:r>
              <a:rPr lang="fr-FR" dirty="0" smtClean="0"/>
              <a:t>pproximation théorique (décroissance exponentielle)</a:t>
            </a:r>
          </a:p>
          <a:p>
            <a:r>
              <a:rPr lang="fr-FR" dirty="0"/>
              <a:t>	</a:t>
            </a:r>
            <a:r>
              <a:rPr lang="fr-FR" dirty="0" smtClean="0"/>
              <a:t>→ Négligeable pour des pas de quantification faibles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813429"/>
              </p:ext>
            </p:extLst>
          </p:nvPr>
        </p:nvGraphicFramePr>
        <p:xfrm>
          <a:off x="2872155" y="3686219"/>
          <a:ext cx="3399689" cy="2549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Acrobat Document" r:id="rId6" imgW="4000380" imgH="2999976" progId="AcroExch.Document.DC">
                  <p:embed/>
                </p:oleObj>
              </mc:Choice>
              <mc:Fallback>
                <p:oleObj name="Acrobat Document" r:id="rId6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72155" y="3686219"/>
                        <a:ext cx="3399689" cy="2549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18392" y="3400007"/>
            <a:ext cx="4107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Erreur d’encodage en fonction de la taille de mot utilisée.</a:t>
            </a:r>
          </a:p>
        </p:txBody>
      </p:sp>
    </p:spTree>
    <p:extLst>
      <p:ext uri="{BB962C8B-B14F-4D97-AF65-F5344CB8AC3E}">
        <p14:creationId xmlns:p14="http://schemas.microsoft.com/office/powerpoint/2010/main" val="15677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18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Résultats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32" y="1089561"/>
            <a:ext cx="4717017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15523" y="1089561"/>
            <a:ext cx="4499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Reconnaissance d’évènements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853" y="1870330"/>
            <a:ext cx="848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Impact de la quantification </a:t>
            </a:r>
            <a:r>
              <a:rPr lang="fr-FR" sz="2000" dirty="0" smtClean="0"/>
              <a:t>négligeable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Efficacité des Mel et tiers d’octave </a:t>
            </a:r>
            <a:r>
              <a:rPr lang="fr-FR" sz="2000" dirty="0" smtClean="0"/>
              <a:t>similaires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Possibilité de réduire la résolution temporelle d’analyse sans effet </a:t>
            </a:r>
            <a:r>
              <a:rPr lang="fr-FR" sz="2000" dirty="0" smtClean="0"/>
              <a:t>majeur </a:t>
            </a:r>
            <a:r>
              <a:rPr lang="fr-FR" sz="2000" dirty="0"/>
              <a:t>sur les </a:t>
            </a:r>
            <a:r>
              <a:rPr lang="fr-FR" sz="2000" dirty="0" smtClean="0"/>
              <a:t>performances</a:t>
            </a:r>
            <a:endParaRPr lang="fr-FR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3" y="4922832"/>
            <a:ext cx="5029200" cy="1095375"/>
          </a:xfrm>
          <a:prstGeom prst="rect">
            <a:avLst/>
          </a:prstGeom>
        </p:spPr>
      </p:pic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969937"/>
              </p:ext>
            </p:extLst>
          </p:nvPr>
        </p:nvGraphicFramePr>
        <p:xfrm>
          <a:off x="5622064" y="3701917"/>
          <a:ext cx="3398367" cy="254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Acrobat Document" r:id="rId7" imgW="4000380" imgH="2999976" progId="AcroExch.Document.DC">
                  <p:embed/>
                </p:oleObj>
              </mc:Choice>
              <mc:Fallback>
                <p:oleObj name="Acrobat Document" r:id="rId7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22064" y="3701917"/>
                        <a:ext cx="3398367" cy="254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89903" y="4457861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Performances de classification pour des MFCC </a:t>
            </a:r>
          </a:p>
          <a:p>
            <a:pPr algn="ctr"/>
            <a:r>
              <a:rPr lang="fr-FR" sz="1200" dirty="0" smtClean="0"/>
              <a:t>en fonction de la résolution d’analyse.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4099" y="3742122"/>
            <a:ext cx="450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Performances de classification pour des coefficients </a:t>
            </a:r>
            <a:r>
              <a:rPr lang="fr-FR" sz="1200" dirty="0" err="1" smtClean="0"/>
              <a:t>cepstraux</a:t>
            </a:r>
            <a:endParaRPr lang="fr-FR" sz="1200" dirty="0"/>
          </a:p>
          <a:p>
            <a:pPr algn="ctr"/>
            <a:r>
              <a:rPr lang="fr-FR" sz="1200" dirty="0" smtClean="0"/>
              <a:t>à base tiers d’octave, en fonction du pas de quantification.</a:t>
            </a:r>
            <a:endParaRPr lang="fr-FR" sz="1200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38119" y="4189756"/>
            <a:ext cx="24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19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Résultats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33" y="1089561"/>
            <a:ext cx="3052118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15523" y="1089561"/>
            <a:ext cx="2826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Débit de données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599585"/>
              </p:ext>
            </p:extLst>
          </p:nvPr>
        </p:nvGraphicFramePr>
        <p:xfrm>
          <a:off x="754532" y="3733780"/>
          <a:ext cx="3398368" cy="2548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" name="Acrobat Document" r:id="rId6" imgW="4000380" imgH="2999976" progId="AcroExch.Document.DC">
                  <p:embed/>
                </p:oleObj>
              </mc:Choice>
              <mc:Fallback>
                <p:oleObj name="Acrobat Document" r:id="rId6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4532" y="3733780"/>
                        <a:ext cx="3398368" cy="2548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864260"/>
              </p:ext>
            </p:extLst>
          </p:nvPr>
        </p:nvGraphicFramePr>
        <p:xfrm>
          <a:off x="5023849" y="3728750"/>
          <a:ext cx="3405075" cy="2553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" name="Acrobat Document" r:id="rId8" imgW="4000380" imgH="2999976" progId="AcroExch.Document.DC">
                  <p:embed/>
                </p:oleObj>
              </mc:Choice>
              <mc:Fallback>
                <p:oleObj name="Acrobat Document" r:id="rId8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23849" y="3728750"/>
                        <a:ext cx="3405075" cy="2553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5853" y="1870330"/>
            <a:ext cx="8484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Relation simple entre débit et dimensions de l’analyse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Débit acceptable (&lt;1.5 kbps) jusqu’à 8 fenêtres par seconde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901" y="3451291"/>
            <a:ext cx="4541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Débit de sortie en fonction des dimensions de la représentation.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51520" y="3448354"/>
            <a:ext cx="3749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Débit de sortie en fonction du pas de quantification.</a:t>
            </a:r>
          </a:p>
        </p:txBody>
      </p:sp>
    </p:spTree>
    <p:extLst>
      <p:ext uri="{BB962C8B-B14F-4D97-AF65-F5344CB8AC3E}">
        <p14:creationId xmlns:p14="http://schemas.microsoft.com/office/powerpoint/2010/main" val="9213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Plan de la présentation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244234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0" lvl="4" indent="-457200">
              <a:buFont typeface="+mj-lt"/>
              <a:buAutoNum type="arabicPeriod"/>
            </a:pPr>
            <a:r>
              <a:rPr lang="fr-FR" sz="2800" b="1" dirty="0" smtClean="0"/>
              <a:t>Contexte</a:t>
            </a:r>
          </a:p>
          <a:p>
            <a:pPr marL="2286000" lvl="4" indent="-457200">
              <a:buFont typeface="+mj-lt"/>
              <a:buAutoNum type="arabicPeriod"/>
            </a:pPr>
            <a:r>
              <a:rPr lang="fr-FR" sz="2800" b="1" dirty="0" smtClean="0"/>
              <a:t>Problématique</a:t>
            </a:r>
          </a:p>
          <a:p>
            <a:pPr marL="2286000" lvl="4" indent="-457200">
              <a:buFont typeface="+mj-lt"/>
              <a:buAutoNum type="arabicPeriod"/>
            </a:pPr>
            <a:r>
              <a:rPr lang="fr-FR" sz="2800" b="1" dirty="0" smtClean="0"/>
              <a:t>Méthode</a:t>
            </a:r>
          </a:p>
          <a:p>
            <a:pPr marL="2286000" lvl="4" indent="-457200">
              <a:buFont typeface="+mj-lt"/>
              <a:buAutoNum type="arabicPeriod"/>
            </a:pPr>
            <a:r>
              <a:rPr lang="fr-FR" sz="2800" b="1" dirty="0" smtClean="0"/>
              <a:t>Validation</a:t>
            </a:r>
          </a:p>
          <a:p>
            <a:pPr marL="2286000" lvl="4" indent="-457200">
              <a:buFont typeface="+mj-lt"/>
              <a:buAutoNum type="arabicPeriod"/>
            </a:pPr>
            <a:r>
              <a:rPr lang="fr-FR" sz="2800" b="1" dirty="0" smtClean="0"/>
              <a:t>Résultats</a:t>
            </a:r>
          </a:p>
          <a:p>
            <a:pPr marL="2286000" lvl="4" indent="-457200">
              <a:buFont typeface="+mj-lt"/>
              <a:buAutoNum type="arabicPeriod"/>
            </a:pPr>
            <a:r>
              <a:rPr lang="fr-FR" sz="2800" b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104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20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Résultats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2" y="1089561"/>
            <a:ext cx="2284367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115524" y="1089561"/>
            <a:ext cx="2066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Intelligibilité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53" y="1870330"/>
            <a:ext cx="84845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Test perceptif</a:t>
            </a:r>
          </a:p>
          <a:p>
            <a:r>
              <a:rPr lang="fr-FR" dirty="0"/>
              <a:t>	</a:t>
            </a:r>
            <a:r>
              <a:rPr lang="fr-FR" dirty="0" smtClean="0"/>
              <a:t>→ Nombre moyen de phonèmes par seconde</a:t>
            </a:r>
          </a:p>
          <a:p>
            <a:r>
              <a:rPr lang="fr-FR" dirty="0"/>
              <a:t>	</a:t>
            </a:r>
            <a:r>
              <a:rPr lang="fr-FR" dirty="0" smtClean="0"/>
              <a:t>→ Corrélation des deux métriques</a:t>
            </a:r>
          </a:p>
          <a:p>
            <a:r>
              <a:rPr lang="fr-FR" dirty="0"/>
              <a:t>	</a:t>
            </a:r>
            <a:r>
              <a:rPr lang="fr-FR" dirty="0" smtClean="0"/>
              <a:t>→ Intelligibilité faible pour une analyse « </a:t>
            </a:r>
            <a:r>
              <a:rPr lang="fr-FR" dirty="0" err="1" smtClean="0"/>
              <a:t>fast</a:t>
            </a:r>
            <a:r>
              <a:rPr lang="fr-FR" dirty="0" smtClean="0"/>
              <a:t> » avec 8 fenêtres par 	seconde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871355"/>
              </p:ext>
            </p:extLst>
          </p:nvPr>
        </p:nvGraphicFramePr>
        <p:xfrm>
          <a:off x="2870080" y="3654366"/>
          <a:ext cx="3403840" cy="255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name="Acrobat Document" r:id="rId6" imgW="4000380" imgH="2999976" progId="AcroExch.Document.DC">
                  <p:embed/>
                </p:oleObj>
              </mc:Choice>
              <mc:Fallback>
                <p:oleObj name="Acrobat Document" r:id="rId6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70080" y="3654366"/>
                        <a:ext cx="3403840" cy="2552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68735" y="3365669"/>
            <a:ext cx="5618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Indicateurs AIS et IR en fonction du nombre de fenêtres d’analyse par seconde</a:t>
            </a:r>
          </a:p>
        </p:txBody>
      </p:sp>
    </p:spTree>
    <p:extLst>
      <p:ext uri="{BB962C8B-B14F-4D97-AF65-F5344CB8AC3E}">
        <p14:creationId xmlns:p14="http://schemas.microsoft.com/office/powerpoint/2010/main" val="3843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21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Résultats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2" y="1089561"/>
            <a:ext cx="2284367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115524" y="1089561"/>
            <a:ext cx="2066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Intelligibilité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53" y="1870330"/>
            <a:ext cx="84845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Indicateurs objectifs</a:t>
            </a:r>
          </a:p>
          <a:p>
            <a:r>
              <a:rPr lang="fr-FR" dirty="0"/>
              <a:t>	</a:t>
            </a:r>
            <a:r>
              <a:rPr lang="fr-FR" dirty="0" smtClean="0"/>
              <a:t>→ Faible corrélation avec les résultats du test perceptif</a:t>
            </a:r>
          </a:p>
          <a:p>
            <a:r>
              <a:rPr lang="fr-FR" dirty="0"/>
              <a:t>	</a:t>
            </a:r>
            <a:r>
              <a:rPr lang="fr-FR" dirty="0" smtClean="0"/>
              <a:t>→ Absence de seuil d’intelligibilité</a:t>
            </a:r>
          </a:p>
          <a:p>
            <a:r>
              <a:rPr lang="fr-FR" dirty="0"/>
              <a:t>	</a:t>
            </a:r>
            <a:r>
              <a:rPr lang="fr-FR" dirty="0" smtClean="0"/>
              <a:t>→ Comparaison point par point des spectrogrammes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Distorsions trop importantes pour que ces indicateurs soient efficaces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500185"/>
              </p:ext>
            </p:extLst>
          </p:nvPr>
        </p:nvGraphicFramePr>
        <p:xfrm>
          <a:off x="5878160" y="4025267"/>
          <a:ext cx="3015673" cy="226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7" name="Acrobat Document" r:id="rId6" imgW="4000380" imgH="2999976" progId="AcroExch.Document.DC">
                  <p:embed/>
                </p:oleObj>
              </mc:Choice>
              <mc:Fallback>
                <p:oleObj name="Acrobat Document" r:id="rId6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78160" y="4025267"/>
                        <a:ext cx="3015673" cy="2261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493121"/>
              </p:ext>
            </p:extLst>
          </p:nvPr>
        </p:nvGraphicFramePr>
        <p:xfrm>
          <a:off x="2855343" y="4025267"/>
          <a:ext cx="3022817" cy="22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8" name="Acrobat Document" r:id="rId8" imgW="4000380" imgH="2999976" progId="AcroExch.Document.DC">
                  <p:embed/>
                </p:oleObj>
              </mc:Choice>
              <mc:Fallback>
                <p:oleObj name="Acrobat Document" r:id="rId8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55343" y="4025267"/>
                        <a:ext cx="3022817" cy="226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92435" y="5266001"/>
            <a:ext cx="26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Indicateurs CSII (gauche) et </a:t>
            </a:r>
          </a:p>
          <a:p>
            <a:pPr algn="ctr"/>
            <a:r>
              <a:rPr lang="fr-FR" sz="1200" dirty="0" err="1" smtClean="0"/>
              <a:t>fwSNRseg</a:t>
            </a:r>
            <a:r>
              <a:rPr lang="fr-FR" sz="1200" dirty="0" smtClean="0"/>
              <a:t> (droite) en fonction de la </a:t>
            </a:r>
          </a:p>
          <a:p>
            <a:pPr algn="ctr"/>
            <a:r>
              <a:rPr lang="fr-FR" sz="1200" dirty="0" smtClean="0"/>
              <a:t>résolution temporelle d’analyse.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05890" y="5987816"/>
            <a:ext cx="24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67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22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853" y="1870330"/>
            <a:ext cx="8484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smtClean="0"/>
              <a:t>Le codeur proposé permet de répondre aux problématiques exposées, avec un compromis entre complexité, débit de données et conservation de l’information.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/>
              <a:t>Les paramètres restent à définir lors de l’implémentation sur les capteurs</a:t>
            </a:r>
            <a:r>
              <a:rPr lang="fr-FR" sz="2000" b="1" dirty="0" smtClean="0"/>
              <a:t>. Le développement futur </a:t>
            </a:r>
            <a:r>
              <a:rPr lang="fr-FR" sz="2000" b="1" dirty="0"/>
              <a:t>de cette partie du projet sera </a:t>
            </a:r>
            <a:r>
              <a:rPr lang="fr-FR" sz="2000" b="1" dirty="0" smtClean="0"/>
              <a:t>suivi avec intérêt.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smtClean="0"/>
              <a:t>Un article scientifique a été écrit et sera proposé à la publication dans les prochains mois, ainsi que les ressources nécessaires à la reproduction.</a:t>
            </a:r>
          </a:p>
        </p:txBody>
      </p:sp>
    </p:spTree>
    <p:extLst>
      <p:ext uri="{BB962C8B-B14F-4D97-AF65-F5344CB8AC3E}">
        <p14:creationId xmlns:p14="http://schemas.microsoft.com/office/powerpoint/2010/main" val="29156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23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Références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853" y="1326348"/>
            <a:ext cx="848457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ANSI S1.1-1986, (ASA </a:t>
            </a:r>
            <a:r>
              <a:rPr lang="en-US" sz="1400" dirty="0" smtClean="0"/>
              <a:t>65-1986), Specifications </a:t>
            </a:r>
            <a:r>
              <a:rPr lang="en-US" sz="1400" dirty="0"/>
              <a:t>for Octave-Band </a:t>
            </a:r>
            <a:r>
              <a:rPr lang="en-US" sz="1400" dirty="0" smtClean="0"/>
              <a:t>and Fractional-Octave-Band </a:t>
            </a:r>
            <a:r>
              <a:rPr lang="en-US" sz="1400" dirty="0"/>
              <a:t>Analog and Digital Filters, 1993</a:t>
            </a:r>
            <a:r>
              <a:rPr lang="en-US" sz="1400" dirty="0" smtClean="0"/>
              <a:t>.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J. </a:t>
            </a:r>
            <a:r>
              <a:rPr lang="en-US" sz="1400" dirty="0" err="1"/>
              <a:t>Antoni</a:t>
            </a:r>
            <a:r>
              <a:rPr lang="en-US" sz="1400" dirty="0"/>
              <a:t>. Orthogonal-like fractional-octave-band </a:t>
            </a:r>
            <a:r>
              <a:rPr lang="en-US" sz="1400" dirty="0" smtClean="0"/>
              <a:t>filters</a:t>
            </a:r>
            <a:r>
              <a:rPr lang="en-US" sz="1400" dirty="0"/>
              <a:t>. J. Ac. Soc. Am</a:t>
            </a:r>
            <a:r>
              <a:rPr lang="en-US" sz="1400" dirty="0" smtClean="0"/>
              <a:t>., </a:t>
            </a:r>
            <a:r>
              <a:rPr lang="fr-FR" sz="1400" dirty="0" smtClean="0"/>
              <a:t>127(2</a:t>
            </a:r>
            <a:r>
              <a:rPr lang="fr-FR" sz="1400" dirty="0"/>
              <a:t>):</a:t>
            </a:r>
            <a:r>
              <a:rPr lang="fr-FR" sz="1400" dirty="0" smtClean="0"/>
              <a:t>884-895</a:t>
            </a:r>
            <a:r>
              <a:rPr lang="fr-FR" sz="1400" dirty="0"/>
              <a:t>, 2010</a:t>
            </a:r>
            <a:r>
              <a:rPr lang="fr-F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M. </a:t>
            </a:r>
            <a:r>
              <a:rPr lang="fr-FR" sz="1400" dirty="0" err="1"/>
              <a:t>Berzborn</a:t>
            </a:r>
            <a:r>
              <a:rPr lang="fr-FR" sz="1400" dirty="0"/>
              <a:t>, </a:t>
            </a:r>
            <a:r>
              <a:rPr lang="fr-FR" sz="1400" dirty="0" smtClean="0"/>
              <a:t>R. </a:t>
            </a:r>
            <a:r>
              <a:rPr lang="fr-FR" sz="1400" dirty="0" err="1"/>
              <a:t>Bomhardt</a:t>
            </a:r>
            <a:r>
              <a:rPr lang="fr-FR" sz="1400" dirty="0"/>
              <a:t>, </a:t>
            </a:r>
            <a:r>
              <a:rPr lang="fr-FR" sz="1400" dirty="0" smtClean="0"/>
              <a:t>J. </a:t>
            </a:r>
            <a:r>
              <a:rPr lang="fr-FR" sz="1400" dirty="0"/>
              <a:t>Klein, </a:t>
            </a:r>
            <a:r>
              <a:rPr lang="fr-FR" sz="1400" dirty="0" smtClean="0"/>
              <a:t>J.-G. </a:t>
            </a:r>
            <a:r>
              <a:rPr lang="fr-FR" sz="1400" dirty="0"/>
              <a:t>Richter, </a:t>
            </a:r>
            <a:r>
              <a:rPr lang="fr-FR" sz="1400" dirty="0" smtClean="0"/>
              <a:t>and </a:t>
            </a:r>
            <a:r>
              <a:rPr lang="en-US" sz="1400" dirty="0" smtClean="0"/>
              <a:t>M. </a:t>
            </a:r>
            <a:r>
              <a:rPr lang="en-US" sz="1400" dirty="0" err="1"/>
              <a:t>Vorlnder</a:t>
            </a:r>
            <a:r>
              <a:rPr lang="en-US" sz="1400" dirty="0"/>
              <a:t>. The ITA-Toolbox: An Open Source MATLAB Toolbox </a:t>
            </a:r>
            <a:r>
              <a:rPr lang="en-US" sz="1400" dirty="0" smtClean="0"/>
              <a:t>for Acoustic </a:t>
            </a:r>
            <a:r>
              <a:rPr lang="en-US" sz="1400" dirty="0"/>
              <a:t>Measurements and Signal Processing. 43th Annual German </a:t>
            </a:r>
            <a:r>
              <a:rPr lang="en-US" sz="1400" dirty="0" smtClean="0"/>
              <a:t>Congress </a:t>
            </a:r>
            <a:r>
              <a:rPr lang="fr-FR" sz="1400" dirty="0" smtClean="0"/>
              <a:t>on </a:t>
            </a:r>
            <a:r>
              <a:rPr lang="fr-FR" sz="1400" dirty="0" err="1"/>
              <a:t>Acoustics</a:t>
            </a:r>
            <a:r>
              <a:rPr lang="fr-FR" sz="1400" dirty="0"/>
              <a:t>, Kiel (Germany), 6 Mar 2017 - 9 Mar 2017, Mar 2017</a:t>
            </a:r>
            <a:r>
              <a:rPr lang="fr-F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S. Davis. Octave and fractional-octave band digital </a:t>
            </a:r>
            <a:r>
              <a:rPr lang="en-US" sz="1400" dirty="0" smtClean="0"/>
              <a:t>filtering </a:t>
            </a:r>
            <a:r>
              <a:rPr lang="en-US" sz="1400" dirty="0"/>
              <a:t>based on </a:t>
            </a:r>
            <a:r>
              <a:rPr lang="en-US" sz="1400" dirty="0" smtClean="0"/>
              <a:t>the proposed ANSI standard</a:t>
            </a:r>
            <a:r>
              <a:rPr lang="en-US" sz="1400" dirty="0"/>
              <a:t>. In 1986 IEEE International Conference on </a:t>
            </a:r>
            <a:r>
              <a:rPr lang="en-US" sz="1400" dirty="0" smtClean="0"/>
              <a:t>Acoustics, Speech </a:t>
            </a:r>
            <a:r>
              <a:rPr lang="en-US" sz="1400" dirty="0"/>
              <a:t>and Signal Processing, 1986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D. Grin and J. Lim. Signal estimation from </a:t>
            </a:r>
            <a:r>
              <a:rPr lang="en-US" sz="1400" dirty="0" smtClean="0"/>
              <a:t>modified </a:t>
            </a:r>
            <a:r>
              <a:rPr lang="en-US" sz="1400" dirty="0"/>
              <a:t>short-time </a:t>
            </a:r>
            <a:r>
              <a:rPr lang="en-US" sz="1400" dirty="0"/>
              <a:t>F</a:t>
            </a:r>
            <a:r>
              <a:rPr lang="en-US" sz="1400" dirty="0" smtClean="0"/>
              <a:t>ourier transform</a:t>
            </a:r>
            <a:r>
              <a:rPr lang="en-US" sz="1400" dirty="0"/>
              <a:t>. IEEE Transactions on Acoustics, Speech, and Signal </a:t>
            </a:r>
            <a:r>
              <a:rPr lang="en-US" sz="1400" dirty="0" smtClean="0"/>
              <a:t>Processing, </a:t>
            </a:r>
            <a:r>
              <a:rPr lang="fr-FR" sz="1400" dirty="0" smtClean="0"/>
              <a:t>32(2</a:t>
            </a:r>
            <a:r>
              <a:rPr lang="fr-FR" sz="1400" dirty="0"/>
              <a:t>):</a:t>
            </a:r>
            <a:r>
              <a:rPr lang="fr-FR" sz="1400" dirty="0" smtClean="0"/>
              <a:t>236-243</a:t>
            </a:r>
            <a:r>
              <a:rPr lang="fr-FR" sz="1400" dirty="0"/>
              <a:t>, 1984</a:t>
            </a:r>
            <a:r>
              <a:rPr lang="fr-F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Y. Hu and P. </a:t>
            </a:r>
            <a:r>
              <a:rPr lang="en-US" sz="1400" dirty="0" err="1"/>
              <a:t>Loizou</a:t>
            </a:r>
            <a:r>
              <a:rPr lang="en-US" sz="1400" dirty="0"/>
              <a:t>. Evaluation of objective quality measures for speech </a:t>
            </a:r>
            <a:r>
              <a:rPr lang="en-US" sz="1400" dirty="0" smtClean="0"/>
              <a:t>enhancement. IEEE </a:t>
            </a:r>
            <a:r>
              <a:rPr lang="en-US" sz="1400" dirty="0"/>
              <a:t>Transactions on Audio, Speech, and Language </a:t>
            </a:r>
            <a:r>
              <a:rPr lang="en-US" sz="1400" dirty="0" smtClean="0"/>
              <a:t>Processing, </a:t>
            </a:r>
            <a:r>
              <a:rPr lang="fr-FR" sz="1400" dirty="0" smtClean="0"/>
              <a:t>16(1</a:t>
            </a:r>
            <a:r>
              <a:rPr lang="fr-FR" sz="1400" dirty="0"/>
              <a:t>):</a:t>
            </a:r>
            <a:r>
              <a:rPr lang="fr-FR" sz="1400" dirty="0" smtClean="0"/>
              <a:t>229-238</a:t>
            </a:r>
            <a:r>
              <a:rPr lang="fr-FR" sz="1400" dirty="0"/>
              <a:t>, 2008</a:t>
            </a:r>
            <a:r>
              <a:rPr lang="fr-F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J. </a:t>
            </a:r>
            <a:r>
              <a:rPr lang="en-US" sz="1400" dirty="0" err="1"/>
              <a:t>Kates</a:t>
            </a:r>
            <a:r>
              <a:rPr lang="en-US" sz="1400" dirty="0"/>
              <a:t> and K. </a:t>
            </a:r>
            <a:r>
              <a:rPr lang="en-US" sz="1400" dirty="0" err="1"/>
              <a:t>Arehart</a:t>
            </a:r>
            <a:r>
              <a:rPr lang="en-US" sz="1400" dirty="0"/>
              <a:t>. Coherence and the speech intelligibility index. </a:t>
            </a:r>
            <a:r>
              <a:rPr lang="en-US" sz="1400" dirty="0" smtClean="0"/>
              <a:t>J. Ac</a:t>
            </a:r>
            <a:r>
              <a:rPr lang="en-US" sz="1400" dirty="0"/>
              <a:t>. Soc. Am., 115(5):</a:t>
            </a:r>
            <a:r>
              <a:rPr lang="en-US" sz="1400" dirty="0" smtClean="0"/>
              <a:t>2224-2237</a:t>
            </a:r>
            <a:r>
              <a:rPr lang="en-US" sz="1400" dirty="0"/>
              <a:t>, 2005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J. </a:t>
            </a:r>
            <a:r>
              <a:rPr lang="en-US" sz="1400" dirty="0" err="1"/>
              <a:t>Salamon</a:t>
            </a:r>
            <a:r>
              <a:rPr lang="en-US" sz="1400" dirty="0"/>
              <a:t>, C. Jacoby, and J. Bello. A dataset and taxonomy for urban </a:t>
            </a:r>
            <a:r>
              <a:rPr lang="en-US" sz="1400" dirty="0" smtClean="0"/>
              <a:t>sound research</a:t>
            </a:r>
            <a:r>
              <a:rPr lang="en-US" sz="1400" dirty="0"/>
              <a:t>. In 22nd ACM international conference on Multimedia, 2014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137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Contexte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1410707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206666" y="1098622"/>
            <a:ext cx="100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LS2N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886" y="2053087"/>
            <a:ext cx="779464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 smtClean="0"/>
              <a:t>Fusion IRCCYN – LINA en Janvier 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 smtClean="0"/>
              <a:t>Unité Mixte de Recherche CNRS (UMR6004)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 smtClean="0"/>
              <a:t>Supervision: CNRS, Université de Nantes, IMT Atlantique, École Centrale de Nantes.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 smtClean="0"/>
              <a:t>Installé à Nantes sur cinq sites différents (direction à l’ECN)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 smtClean="0"/>
              <a:t>5 pôles de compétence, 5 thèmes transverses, 22 équipes rassemblant plus de 450 personnes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39" y="1631444"/>
            <a:ext cx="843285" cy="84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Contexte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3" y="1089561"/>
            <a:ext cx="2494492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0" y="1093146"/>
            <a:ext cx="2496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Projet CENSE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24" y="4080772"/>
            <a:ext cx="6711351" cy="2155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2298" y="3798283"/>
            <a:ext cx="2499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Schéma organisationnel du projet</a:t>
            </a:r>
            <a:endParaRPr lang="fr-FR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853" y="1689508"/>
            <a:ext cx="84845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Objectif : Comprendre les scènes sonores urbaines</a:t>
            </a:r>
          </a:p>
          <a:p>
            <a:r>
              <a:rPr lang="fr-FR" dirty="0" smtClean="0"/>
              <a:t>	→ Réseau de capteurs acoustiques</a:t>
            </a:r>
          </a:p>
          <a:p>
            <a:r>
              <a:rPr lang="fr-FR" dirty="0"/>
              <a:t>	</a:t>
            </a:r>
            <a:r>
              <a:rPr lang="fr-FR" dirty="0" smtClean="0"/>
              <a:t>→ Association à des modèles de prédiction</a:t>
            </a:r>
          </a:p>
          <a:p>
            <a:r>
              <a:rPr lang="fr-FR" dirty="0"/>
              <a:t>	</a:t>
            </a:r>
            <a:r>
              <a:rPr lang="fr-FR" dirty="0" smtClean="0"/>
              <a:t>→ Création de cartes de bruit précises</a:t>
            </a:r>
          </a:p>
          <a:p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Nombreux domaines d’expertises et entités engagés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790" y="1902780"/>
            <a:ext cx="1226428" cy="8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Problématique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3172889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229417" y="1089561"/>
            <a:ext cx="2794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Réseau de capteurs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53" y="1982328"/>
            <a:ext cx="84845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Sujet</a:t>
            </a:r>
          </a:p>
          <a:p>
            <a:r>
              <a:rPr lang="fr-FR" sz="2000" b="1" dirty="0" smtClean="0"/>
              <a:t>	</a:t>
            </a:r>
            <a:r>
              <a:rPr lang="fr-FR" dirty="0" smtClean="0"/>
              <a:t>Coder des enregistrements sonores urbains pour en permettre la 	transmission dans un réseau à large échelle en conservant l’information.</a:t>
            </a:r>
          </a:p>
          <a:p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Contraintes multiples</a:t>
            </a:r>
            <a:endParaRPr lang="fr-FR" b="1" dirty="0"/>
          </a:p>
          <a:p>
            <a:r>
              <a:rPr lang="fr-FR" dirty="0" smtClean="0"/>
              <a:t>	Enregistrements simultanés à large échelle</a:t>
            </a:r>
          </a:p>
          <a:p>
            <a:r>
              <a:rPr lang="fr-FR" dirty="0" smtClean="0"/>
              <a:t>		→ Faible débit de données (1.4 kbps)</a:t>
            </a:r>
          </a:p>
          <a:p>
            <a:r>
              <a:rPr lang="fr-FR" dirty="0"/>
              <a:t>	</a:t>
            </a:r>
            <a:r>
              <a:rPr lang="fr-FR" dirty="0" smtClean="0"/>
              <a:t>Réseau de capteurs bas coût</a:t>
            </a:r>
          </a:p>
          <a:p>
            <a:r>
              <a:rPr lang="fr-FR" dirty="0"/>
              <a:t>	</a:t>
            </a:r>
            <a:r>
              <a:rPr lang="fr-FR" dirty="0" smtClean="0"/>
              <a:t>	→ Faible complexité en mémoire/calcul</a:t>
            </a:r>
          </a:p>
          <a:p>
            <a:r>
              <a:rPr lang="fr-FR" dirty="0"/>
              <a:t>	</a:t>
            </a:r>
            <a:r>
              <a:rPr lang="fr-FR" dirty="0" smtClean="0"/>
              <a:t>Traitement des données acquises</a:t>
            </a:r>
          </a:p>
          <a:p>
            <a:r>
              <a:rPr lang="fr-FR" dirty="0"/>
              <a:t>	</a:t>
            </a:r>
            <a:r>
              <a:rPr lang="fr-FR" dirty="0" smtClean="0"/>
              <a:t>	→ Calcul d’indicateurs acoustiques</a:t>
            </a:r>
          </a:p>
          <a:p>
            <a:r>
              <a:rPr lang="fr-FR" dirty="0"/>
              <a:t>	</a:t>
            </a:r>
            <a:r>
              <a:rPr lang="fr-FR" dirty="0" smtClean="0"/>
              <a:t>	→ Reconnaissance d’évènements</a:t>
            </a:r>
          </a:p>
          <a:p>
            <a:r>
              <a:rPr lang="fr-FR" dirty="0"/>
              <a:t>	</a:t>
            </a:r>
            <a:r>
              <a:rPr lang="fr-FR" dirty="0" smtClean="0"/>
              <a:t>Respect de la vie privée</a:t>
            </a:r>
          </a:p>
          <a:p>
            <a:r>
              <a:rPr lang="fr-FR" dirty="0"/>
              <a:t>	</a:t>
            </a:r>
            <a:r>
              <a:rPr lang="fr-FR" dirty="0" smtClean="0"/>
              <a:t>	→ Intelligibilité réduite des extraits de voix</a:t>
            </a:r>
          </a:p>
        </p:txBody>
      </p:sp>
    </p:spTree>
    <p:extLst>
      <p:ext uri="{BB962C8B-B14F-4D97-AF65-F5344CB8AC3E}">
        <p14:creationId xmlns:p14="http://schemas.microsoft.com/office/powerpoint/2010/main" val="26991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Problématique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3431681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4" y="1089561"/>
            <a:ext cx="3248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Information nécessaire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59422" y="2207092"/>
                <a:ext cx="8484578" cy="266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2000" b="1" dirty="0" smtClean="0"/>
                  <a:t>Monitoring acoustique des scènes sonores</a:t>
                </a:r>
              </a:p>
              <a:p>
                <a:r>
                  <a:rPr lang="fr-FR" dirty="0" smtClean="0"/>
                  <a:t>	→ </a:t>
                </a:r>
                <a:r>
                  <a:rPr lang="fr-FR" dirty="0"/>
                  <a:t>Calcul d’indicateurs spécifiques (énergétiques, </a:t>
                </a:r>
                <a:r>
                  <a:rPr lang="fr-FR" dirty="0" err="1"/>
                  <a:t>psychoacoustiques</a:t>
                </a:r>
                <a:r>
                  <a:rPr lang="fr-FR" dirty="0" smtClean="0"/>
                  <a:t>)</a:t>
                </a:r>
              </a:p>
              <a:p>
                <a:r>
                  <a:rPr lang="fr-FR" dirty="0"/>
                  <a:t>	</a:t>
                </a:r>
                <a:r>
                  <a:rPr lang="fr-FR" dirty="0" smtClean="0"/>
                  <a:t>→ Mesure rapide du niveau sonore équivalent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fr-FR" dirty="0" smtClean="0"/>
                  <a:t> suffisante pour 	obtenir la plupart des indicateurs</a:t>
                </a:r>
              </a:p>
              <a:p>
                <a:endParaRPr lang="fr-F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2000" b="1" dirty="0"/>
                  <a:t>Reconnaissance d’évènements</a:t>
                </a:r>
              </a:p>
              <a:p>
                <a:r>
                  <a:rPr lang="fr-FR" b="1" dirty="0" smtClean="0"/>
                  <a:t>	</a:t>
                </a:r>
                <a:r>
                  <a:rPr lang="fr-FR" dirty="0" smtClean="0"/>
                  <a:t>→ Extraction de descripteurs de dimensions réduites différenciant au 	mieux les classes de données</a:t>
                </a:r>
              </a:p>
              <a:p>
                <a:r>
                  <a:rPr lang="fr-FR" b="1" dirty="0"/>
                  <a:t>	</a:t>
                </a:r>
                <a:r>
                  <a:rPr lang="fr-FR" dirty="0" smtClean="0"/>
                  <a:t>→ Utilisation courante de spectrogrammes et bandes Mel</a:t>
                </a:r>
                <a:endParaRPr lang="fr-FR" b="1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22" y="2207092"/>
                <a:ext cx="8484578" cy="2668295"/>
              </a:xfrm>
              <a:prstGeom prst="rect">
                <a:avLst/>
              </a:prstGeom>
              <a:blipFill rotWithShape="0">
                <a:blip r:embed="rId5"/>
                <a:stretch>
                  <a:fillRect l="-647" t="-1142" b="-27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29711" y="5371876"/>
                <a:ext cx="848457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fr-FR" b="1" dirty="0" smtClean="0"/>
                  <a:t>Choix 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fr-FR" b="1" dirty="0" smtClean="0"/>
                  <a:t> par tiers d’octave pour permettre les deux applications</a:t>
                </a:r>
                <a:endParaRPr lang="fr-FR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11" y="5371876"/>
                <a:ext cx="8484578" cy="390748"/>
              </a:xfrm>
              <a:prstGeom prst="rect">
                <a:avLst/>
              </a:prstGeom>
              <a:blipFill rotWithShape="0">
                <a:blip r:embed="rId6"/>
                <a:stretch>
                  <a:fillRect l="-431" t="-9375" b="-171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2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Méthode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2663930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4" y="1089561"/>
            <a:ext cx="2472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Représentation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045793"/>
              </p:ext>
            </p:extLst>
          </p:nvPr>
        </p:nvGraphicFramePr>
        <p:xfrm>
          <a:off x="5926346" y="4023466"/>
          <a:ext cx="3027872" cy="227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Acrobat Document" r:id="rId6" imgW="4000380" imgH="2999976" progId="AcroExch.Document.DC">
                  <p:embed/>
                </p:oleObj>
              </mc:Choice>
              <mc:Fallback>
                <p:oleObj name="Acrobat Document" r:id="rId6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26346" y="4023466"/>
                        <a:ext cx="3027872" cy="2270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9422" y="1807383"/>
            <a:ext cx="848457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Méthode courante: filtrage temporel et décimations successives</a:t>
            </a:r>
          </a:p>
          <a:p>
            <a:r>
              <a:rPr lang="fr-FR" dirty="0" smtClean="0"/>
              <a:t>	→ Limitée par la conception de filtres dans le domaine temporel</a:t>
            </a:r>
          </a:p>
          <a:p>
            <a:r>
              <a:rPr lang="fr-FR" dirty="0"/>
              <a:t>	</a:t>
            </a:r>
            <a:r>
              <a:rPr lang="fr-FR" dirty="0" smtClean="0"/>
              <a:t>→ S’apparente à une transformée en ondelettes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Alternative: transformation du spectre de magnitude</a:t>
            </a:r>
            <a:endParaRPr lang="fr-FR" b="1" dirty="0"/>
          </a:p>
          <a:p>
            <a:r>
              <a:rPr lang="fr-FR" dirty="0" smtClean="0"/>
              <a:t>	→ Transformation linéaire dans le domaine fréquentiel</a:t>
            </a:r>
          </a:p>
          <a:p>
            <a:r>
              <a:rPr lang="fr-FR" dirty="0" smtClean="0"/>
              <a:t>	→ Permet des gains en fréquence plus précis</a:t>
            </a:r>
          </a:p>
          <a:p>
            <a:r>
              <a:rPr lang="fr-FR" dirty="0"/>
              <a:t>	</a:t>
            </a:r>
            <a:r>
              <a:rPr lang="fr-FR" dirty="0" smtClean="0"/>
              <a:t>→ Apporte des erreurs causées par la transformée de Fourier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Algorithme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Transformée de Fourier à court-terme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Analyse en tiers d’octave (multiplication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atricielle)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3196986" y="5482037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Comparaison des gains en fréquence </a:t>
            </a:r>
          </a:p>
          <a:p>
            <a:pPr algn="ctr"/>
            <a:r>
              <a:rPr lang="fr-FR" sz="1200" dirty="0" smtClean="0"/>
              <a:t>des filtres pour une implémentation </a:t>
            </a:r>
          </a:p>
          <a:p>
            <a:pPr algn="ctr"/>
            <a:r>
              <a:rPr lang="fr-FR" sz="1200" dirty="0" smtClean="0"/>
              <a:t>temporelle et l’alternative proposée</a:t>
            </a:r>
            <a:endParaRPr lang="fr-FR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50302" y="6128368"/>
            <a:ext cx="24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4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Méthode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2060081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5" y="1089561"/>
            <a:ext cx="18340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Encodage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422" y="2146706"/>
            <a:ext cx="848457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Codage entropique: </a:t>
            </a:r>
            <a:r>
              <a:rPr lang="fr-FR" sz="2000" b="1" dirty="0" err="1" smtClean="0"/>
              <a:t>Huffman</a:t>
            </a:r>
            <a:endParaRPr lang="fr-FR" sz="2000" b="1" dirty="0" smtClean="0"/>
          </a:p>
          <a:p>
            <a:r>
              <a:rPr lang="fr-FR" dirty="0" smtClean="0"/>
              <a:t>	→ Étude de la distribution des données</a:t>
            </a:r>
          </a:p>
          <a:p>
            <a:r>
              <a:rPr lang="fr-FR" dirty="0"/>
              <a:t>	</a:t>
            </a:r>
            <a:r>
              <a:rPr lang="fr-FR" dirty="0" smtClean="0"/>
              <a:t>→ Nombre et probabilité des symboles comme double </a:t>
            </a:r>
            <a:r>
              <a:rPr lang="fr-FR" dirty="0"/>
              <a:t>facteur </a:t>
            </a:r>
            <a:r>
              <a:rPr lang="fr-FR" dirty="0" smtClean="0"/>
              <a:t>		d’efficacité</a:t>
            </a:r>
          </a:p>
          <a:p>
            <a:r>
              <a:rPr lang="fr-FR" dirty="0"/>
              <a:t>	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Algorithme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Échelle logarithmique (dB)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Quantification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Compression </a:t>
            </a:r>
            <a:r>
              <a:rPr lang="el-GR" dirty="0" smtClean="0"/>
              <a:t>Δ</a:t>
            </a:r>
            <a:endParaRPr lang="fr-FR" dirty="0" smtClean="0"/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Codage de </a:t>
            </a:r>
            <a:r>
              <a:rPr lang="fr-FR" dirty="0" err="1" smtClean="0"/>
              <a:t>Huffman</a:t>
            </a:r>
            <a:endParaRPr lang="fr-FR" b="1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727263"/>
              </p:ext>
            </p:extLst>
          </p:nvPr>
        </p:nvGraphicFramePr>
        <p:xfrm>
          <a:off x="5187967" y="3539362"/>
          <a:ext cx="3832463" cy="2874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5" name="Acrobat Document" r:id="rId6" imgW="4000380" imgH="2999976" progId="AcroExch.Document.DC">
                  <p:embed/>
                </p:oleObj>
              </mc:Choice>
              <mc:Fallback>
                <p:oleObj name="Acrobat Document" r:id="rId6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87967" y="3539362"/>
                        <a:ext cx="3832463" cy="2874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26376" y="5404989"/>
            <a:ext cx="3086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Densités de probabilité au cours de</a:t>
            </a:r>
          </a:p>
          <a:p>
            <a:pPr algn="ctr"/>
            <a:r>
              <a:rPr lang="fr-FR" sz="1200" dirty="0" smtClean="0"/>
              <a:t>l’algorithme: (gauche) à l’issu de l’analyse,</a:t>
            </a:r>
          </a:p>
          <a:p>
            <a:pPr algn="ctr"/>
            <a:r>
              <a:rPr lang="fr-FR" sz="1200" dirty="0" smtClean="0"/>
              <a:t>(milieu) après application du logarithme,</a:t>
            </a:r>
          </a:p>
          <a:p>
            <a:pPr algn="ctr"/>
            <a:r>
              <a:rPr lang="fr-FR" sz="1200" dirty="0" smtClean="0"/>
              <a:t> (droite) après compression </a:t>
            </a:r>
            <a:r>
              <a:rPr lang="el-GR" sz="1200" dirty="0" smtClean="0"/>
              <a:t>Δ</a:t>
            </a:r>
            <a:r>
              <a:rPr lang="fr-FR" sz="1200" dirty="0" smtClean="0"/>
              <a:t>.</a:t>
            </a:r>
            <a:endParaRPr lang="fr-FR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58012" y="6235986"/>
            <a:ext cx="24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90000"/>
              </a:schemeClr>
            </a:gs>
            <a:gs pos="55500">
              <a:srgbClr val="F0F0F0"/>
            </a:gs>
            <a:gs pos="1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" y="79873"/>
            <a:ext cx="1285179" cy="92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8" y="79872"/>
            <a:ext cx="1183013" cy="929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9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Méthode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3" y="1089561"/>
            <a:ext cx="2681182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4" y="1089561"/>
            <a:ext cx="2463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Reconstruction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422" y="1956254"/>
            <a:ext cx="8484578" cy="291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Récupération du spectrogramme linéaire</a:t>
            </a:r>
          </a:p>
          <a:p>
            <a:r>
              <a:rPr lang="fr-FR" dirty="0" smtClean="0"/>
              <a:t>	→ Décodages </a:t>
            </a:r>
            <a:r>
              <a:rPr lang="el-GR" dirty="0" smtClean="0"/>
              <a:t>Δ</a:t>
            </a:r>
            <a:r>
              <a:rPr lang="fr-FR" dirty="0" smtClean="0"/>
              <a:t> et </a:t>
            </a:r>
            <a:r>
              <a:rPr lang="fr-FR" dirty="0" err="1" smtClean="0"/>
              <a:t>Huffman</a:t>
            </a:r>
            <a:r>
              <a:rPr lang="fr-FR" dirty="0" smtClean="0"/>
              <a:t> triviaux</a:t>
            </a:r>
          </a:p>
          <a:p>
            <a:r>
              <a:rPr lang="fr-FR" dirty="0"/>
              <a:t>	→ Opération </a:t>
            </a:r>
            <a:r>
              <a:rPr lang="fr-FR" dirty="0" smtClean="0"/>
              <a:t>directe d’analyse en tiers d’octave </a:t>
            </a:r>
            <a:r>
              <a:rPr lang="fr-FR" dirty="0"/>
              <a:t>non </a:t>
            </a:r>
            <a:r>
              <a:rPr lang="fr-FR" dirty="0" smtClean="0"/>
              <a:t>réversible</a:t>
            </a:r>
          </a:p>
          <a:p>
            <a:r>
              <a:rPr lang="fr-FR" dirty="0"/>
              <a:t>	</a:t>
            </a:r>
            <a:r>
              <a:rPr lang="fr-FR" dirty="0" smtClean="0"/>
              <a:t>→ Approximation: transposée de la matrice de transformation</a:t>
            </a:r>
          </a:p>
          <a:p>
            <a:r>
              <a:rPr lang="fr-FR" dirty="0" smtClean="0"/>
              <a:t>	→ Effet </a:t>
            </a:r>
            <a:r>
              <a:rPr lang="fr-FR" dirty="0"/>
              <a:t>de perte de résolution </a:t>
            </a:r>
            <a:r>
              <a:rPr lang="fr-FR" dirty="0" smtClean="0"/>
              <a:t>dans les hautes fréquences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Reconstruction de phase</a:t>
            </a:r>
          </a:p>
          <a:p>
            <a:r>
              <a:rPr lang="fr-FR" b="1" dirty="0" smtClean="0"/>
              <a:t>	</a:t>
            </a:r>
            <a:r>
              <a:rPr lang="fr-FR" dirty="0" smtClean="0"/>
              <a:t>→ Algorithme de </a:t>
            </a:r>
            <a:r>
              <a:rPr lang="fr-FR" dirty="0" err="1" smtClean="0"/>
              <a:t>Griffin&amp;Lim</a:t>
            </a:r>
            <a:endParaRPr lang="fr-FR" dirty="0" smtClean="0"/>
          </a:p>
          <a:p>
            <a:r>
              <a:rPr lang="fr-FR" b="1" dirty="0"/>
              <a:t>	</a:t>
            </a:r>
            <a:r>
              <a:rPr lang="fr-FR" dirty="0" smtClean="0"/>
              <a:t>→ Spectrogramme de bruit</a:t>
            </a:r>
            <a:endParaRPr lang="fr-FR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119" y="3597587"/>
            <a:ext cx="3667390" cy="27505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30958" y="5551052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Transformation liant le spectrogramme</a:t>
            </a:r>
          </a:p>
          <a:p>
            <a:pPr algn="ctr"/>
            <a:r>
              <a:rPr lang="fr-FR" sz="1200" dirty="0" smtClean="0"/>
              <a:t>d’origine au spectrogramme reconstruit.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61292" y="6018207"/>
            <a:ext cx="24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HelveticaNeueLT Pro 55 Roman"/>
        <a:ea typeface=""/>
        <a:cs typeface=""/>
      </a:majorFont>
      <a:minorFont>
        <a:latin typeface="HelveticaNeueLT Pro 55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1854</TotalTime>
  <Words>1107</Words>
  <Application>Microsoft Office PowerPoint</Application>
  <PresentationFormat>On-screen Show (4:3)</PresentationFormat>
  <Paragraphs>320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CMU Serif</vt:lpstr>
      <vt:lpstr>HelveticaNeueLT Pro 55 Roman</vt:lpstr>
      <vt:lpstr>Wingdings</vt:lpstr>
      <vt:lpstr>Office Theme</vt:lpstr>
      <vt:lpstr>Adobe 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GONTIER</dc:creator>
  <cp:lastModifiedBy>Félix GONTIER</cp:lastModifiedBy>
  <cp:revision>307</cp:revision>
  <dcterms:created xsi:type="dcterms:W3CDTF">2017-04-14T10:21:13Z</dcterms:created>
  <dcterms:modified xsi:type="dcterms:W3CDTF">2017-08-31T09:37:21Z</dcterms:modified>
</cp:coreProperties>
</file>