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9" r:id="rId2"/>
    <p:sldId id="275" r:id="rId3"/>
    <p:sldId id="276" r:id="rId4"/>
    <p:sldId id="277" r:id="rId5"/>
    <p:sldId id="278" r:id="rId6"/>
    <p:sldId id="298" r:id="rId7"/>
    <p:sldId id="279" r:id="rId8"/>
    <p:sldId id="280" r:id="rId9"/>
    <p:sldId id="281" r:id="rId10"/>
    <p:sldId id="293" r:id="rId11"/>
    <p:sldId id="283" r:id="rId12"/>
    <p:sldId id="287" r:id="rId13"/>
    <p:sldId id="286" r:id="rId14"/>
    <p:sldId id="294" r:id="rId15"/>
    <p:sldId id="295" r:id="rId16"/>
    <p:sldId id="284" r:id="rId17"/>
    <p:sldId id="288" r:id="rId18"/>
    <p:sldId id="289" r:id="rId19"/>
    <p:sldId id="285" r:id="rId20"/>
    <p:sldId id="290" r:id="rId21"/>
    <p:sldId id="296" r:id="rId22"/>
    <p:sldId id="291" r:id="rId23"/>
    <p:sldId id="29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92FF3-816A-4BDD-A9DC-F1115A8D6CC7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8A50F-72B1-418C-B4E4-506DAF40B9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76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396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5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48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89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45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2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08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25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44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26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2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4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0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32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59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8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29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39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66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13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8A50F-72B1-418C-B4E4-506DAF40B9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26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83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9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53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2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69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66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5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2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1319-0F98-41DD-A2ED-E89E50328095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4B29-1962-4D46-8530-9A307610BD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18" y="136986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</a:t>
            </a:r>
            <a:r>
              <a:rPr lang="fr-FR" sz="2400" b="1" dirty="0" smtClean="0"/>
              <a:t>ystème efficace de codage audio pour </a:t>
            </a:r>
            <a:r>
              <a:rPr lang="fr-FR" sz="2400" b="1" dirty="0" smtClean="0"/>
              <a:t>la surveillance </a:t>
            </a:r>
            <a:r>
              <a:rPr lang="fr-FR" sz="2400" b="1" dirty="0" smtClean="0"/>
              <a:t>acoustique quantitative et qualitative utilisant l’approche par grille de capteurs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6559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Félix GONTIER – Étudiant Master ESEO-LS2N</a:t>
            </a:r>
          </a:p>
          <a:p>
            <a:pPr algn="ctr"/>
            <a:r>
              <a:rPr lang="fr-FR" sz="1600" b="1" dirty="0" smtClean="0"/>
              <a:t>felix.gontier@reseau.eseo.fr</a:t>
            </a:r>
            <a:endParaRPr lang="fr-FR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06" y="3777997"/>
            <a:ext cx="2321859" cy="670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5" y="3330046"/>
            <a:ext cx="2164119" cy="15572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94" y="2914587"/>
            <a:ext cx="3170212" cy="24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711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Méthode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3" y="1089561"/>
            <a:ext cx="2379258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5" y="1089561"/>
            <a:ext cx="2179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Paramétrage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422" y="3436190"/>
            <a:ext cx="8484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Analyse</a:t>
            </a:r>
            <a:endParaRPr lang="fr-FR" sz="2000" b="1" dirty="0" smtClean="0"/>
          </a:p>
          <a:p>
            <a:r>
              <a:rPr lang="fr-FR" dirty="0"/>
              <a:t>	→ Résolution temporelle (durée, recouvrement)</a:t>
            </a:r>
          </a:p>
          <a:p>
            <a:r>
              <a:rPr lang="fr-FR" dirty="0"/>
              <a:t>	→ Fonction de </a:t>
            </a:r>
            <a:r>
              <a:rPr lang="fr-FR" dirty="0" smtClean="0"/>
              <a:t>fenêtrage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Encodage</a:t>
            </a:r>
            <a:endParaRPr lang="fr-FR" sz="2000" b="1" dirty="0"/>
          </a:p>
          <a:p>
            <a:r>
              <a:rPr lang="fr-FR" dirty="0"/>
              <a:t>	→ Quantification</a:t>
            </a:r>
          </a:p>
          <a:p>
            <a:endParaRPr lang="fr-F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9711" y="5371876"/>
            <a:ext cx="84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Faible nombre de facteurs permettant un compromis entre les contraintes</a:t>
            </a:r>
            <a:endParaRPr lang="fr-FR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5" y="1752224"/>
            <a:ext cx="8814289" cy="13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220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422" y="2707424"/>
            <a:ext cx="8484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Surveillance acoustique</a:t>
            </a:r>
          </a:p>
          <a:p>
            <a:r>
              <a:rPr lang="fr-FR" sz="2000" dirty="0" smtClean="0"/>
              <a:t>	→ Erreur de mesure des niveaux sonores par tiers d’octave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Reconnaissance d’évènements</a:t>
            </a:r>
          </a:p>
          <a:p>
            <a:r>
              <a:rPr lang="fr-FR" sz="2000" b="1" dirty="0" smtClean="0"/>
              <a:t>	</a:t>
            </a:r>
            <a:r>
              <a:rPr lang="fr-FR" sz="2000" dirty="0" smtClean="0"/>
              <a:t>→ Performance de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Contraintes de transmission des données</a:t>
            </a:r>
          </a:p>
          <a:p>
            <a:r>
              <a:rPr lang="fr-FR" sz="2000" b="1" dirty="0"/>
              <a:t>	</a:t>
            </a:r>
            <a:r>
              <a:rPr lang="fr-FR" sz="2000" dirty="0" smtClean="0"/>
              <a:t>→ Débit en sortie du codeur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Respect de la vie privée</a:t>
            </a:r>
          </a:p>
          <a:p>
            <a:r>
              <a:rPr lang="fr-FR" sz="2000" b="1" dirty="0"/>
              <a:t>	</a:t>
            </a:r>
            <a:r>
              <a:rPr lang="fr-FR" sz="2000" dirty="0" smtClean="0"/>
              <a:t>→ Indicateurs objectifs, </a:t>
            </a:r>
            <a:r>
              <a:rPr lang="fr-FR" sz="2000" smtClean="0"/>
              <a:t>test perceptif</a:t>
            </a:r>
            <a:endParaRPr lang="fr-FR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9711" y="1388387"/>
            <a:ext cx="848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 smtClean="0"/>
              <a:t>Objectif: Valider la capacité de l’algorithme proposé à répondre à la problématique et ses contraintes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708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3" y="1089561"/>
            <a:ext cx="2974480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2722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Erreur de mesure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2120827"/>
            <a:ext cx="84845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Erreur d’analyse</a:t>
            </a:r>
          </a:p>
          <a:p>
            <a:r>
              <a:rPr lang="fr-FR" dirty="0" smtClean="0"/>
              <a:t>	→ Implémentation </a:t>
            </a:r>
            <a:r>
              <a:rPr lang="fr-FR" dirty="0"/>
              <a:t>de référence: </a:t>
            </a:r>
            <a:r>
              <a:rPr lang="fr-FR" i="1" dirty="0" err="1"/>
              <a:t>ita_toolbox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smtClean="0"/>
              <a:t>→ Calcul </a:t>
            </a:r>
            <a:r>
              <a:rPr lang="fr-FR" dirty="0"/>
              <a:t>des indicateurs sur plusieurs secondes de signal</a:t>
            </a:r>
          </a:p>
          <a:p>
            <a:r>
              <a:rPr lang="fr-FR" i="1" dirty="0"/>
              <a:t>	</a:t>
            </a:r>
            <a:r>
              <a:rPr lang="fr-FR" dirty="0" smtClean="0"/>
              <a:t>→ Évaluation double: par rapport à une analyse complète ou suivant les 	même paramètres</a:t>
            </a:r>
          </a:p>
          <a:p>
            <a:r>
              <a:rPr lang="fr-FR" i="1" dirty="0"/>
              <a:t>	</a:t>
            </a:r>
            <a:r>
              <a:rPr lang="fr-FR" dirty="0" smtClean="0"/>
              <a:t>→</a:t>
            </a:r>
            <a:r>
              <a:rPr lang="fr-FR" i="1" dirty="0" smtClean="0"/>
              <a:t> </a:t>
            </a:r>
            <a:r>
              <a:rPr lang="fr-FR" dirty="0" smtClean="0"/>
              <a:t>Estimation sur bruit blanc et enregistrements urbains</a:t>
            </a:r>
            <a:endParaRPr lang="fr-FR" sz="2000" b="1" dirty="0" smtClean="0"/>
          </a:p>
          <a:p>
            <a:r>
              <a:rPr lang="fr-FR" sz="2000" b="1" dirty="0" smtClean="0"/>
              <a:t>	</a:t>
            </a:r>
            <a:r>
              <a:rPr lang="fr-F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Erreur d’encodage</a:t>
            </a:r>
          </a:p>
          <a:p>
            <a:r>
              <a:rPr lang="fr-FR" dirty="0"/>
              <a:t>	</a:t>
            </a:r>
            <a:r>
              <a:rPr lang="fr-FR" dirty="0" smtClean="0"/>
              <a:t>→ Seule opération avec pertes: processus de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25271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965855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3" y="1089561"/>
            <a:ext cx="2713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Erreur de mesure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33615"/>
              </p:ext>
            </p:extLst>
          </p:nvPr>
        </p:nvGraphicFramePr>
        <p:xfrm>
          <a:off x="5546785" y="3680410"/>
          <a:ext cx="3407434" cy="255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" name="Acrobat Document" r:id="rId4" imgW="4000380" imgH="2999976" progId="AcroExch.Document.DC">
                  <p:embed/>
                </p:oleObj>
              </mc:Choice>
              <mc:Fallback>
                <p:oleObj name="Acrobat Document" r:id="rId4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6785" y="3680410"/>
                        <a:ext cx="3407434" cy="255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5853" y="1870330"/>
            <a:ext cx="848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Bruit blanc</a:t>
            </a:r>
          </a:p>
          <a:p>
            <a:r>
              <a:rPr lang="fr-FR" dirty="0"/>
              <a:t>	</a:t>
            </a:r>
            <a:r>
              <a:rPr lang="fr-FR" dirty="0" smtClean="0"/>
              <a:t>→ Erreur centrée sur zéro: biais d’estimation faible</a:t>
            </a:r>
          </a:p>
          <a:p>
            <a:r>
              <a:rPr lang="fr-FR" dirty="0"/>
              <a:t>	</a:t>
            </a:r>
            <a:r>
              <a:rPr lang="fr-FR" dirty="0" smtClean="0"/>
              <a:t>→ Variance décroissant en fonction de la fréquence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711" y="3150638"/>
            <a:ext cx="848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Erreurs liées à la résolution d’analyse lors de la transformée de Fourier (périodicité, effets de fuite)</a:t>
            </a:r>
            <a:endParaRPr lang="fr-F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91719" y="5325980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Erreur d’analyse en fonction de la fréquence pour des signaux</a:t>
            </a:r>
          </a:p>
          <a:p>
            <a:pPr algn="ctr"/>
            <a:r>
              <a:rPr lang="fr-FR" sz="1200" dirty="0" smtClean="0"/>
              <a:t>de bruit blanc. Les bandes tiers d’octave sont calculées</a:t>
            </a:r>
          </a:p>
          <a:p>
            <a:pPr algn="ctr"/>
            <a:r>
              <a:rPr lang="fr-FR" sz="1200" dirty="0" smtClean="0"/>
              <a:t>pour un fenêtrage rectangulaire et aucun recouvrement.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27273" y="5977801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965855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3" y="1089561"/>
            <a:ext cx="2713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Erreur de mesure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853" y="1870330"/>
            <a:ext cx="8484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Enregistrements sonores urbains</a:t>
            </a:r>
          </a:p>
          <a:p>
            <a:r>
              <a:rPr lang="fr-FR" dirty="0"/>
              <a:t>	</a:t>
            </a:r>
            <a:r>
              <a:rPr lang="fr-FR" dirty="0" smtClean="0"/>
              <a:t>→ Erreur faible dans les fréquences moyennes, importante dans les 	premières bandes</a:t>
            </a:r>
          </a:p>
          <a:p>
            <a:r>
              <a:rPr lang="fr-FR" dirty="0"/>
              <a:t>	</a:t>
            </a:r>
            <a:r>
              <a:rPr lang="fr-FR" dirty="0" smtClean="0"/>
              <a:t>→ Corrélation entre les deux implémentations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67842"/>
              </p:ext>
            </p:extLst>
          </p:nvPr>
        </p:nvGraphicFramePr>
        <p:xfrm>
          <a:off x="1145042" y="3781691"/>
          <a:ext cx="3403349" cy="25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" name="Acrobat Document" r:id="rId4" imgW="4000380" imgH="2999976" progId="AcroExch.Document.DC">
                  <p:embed/>
                </p:oleObj>
              </mc:Choice>
              <mc:Fallback>
                <p:oleObj name="Acrobat Document" r:id="rId4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5042" y="3781691"/>
                        <a:ext cx="3403349" cy="25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4489"/>
              </p:ext>
            </p:extLst>
          </p:nvPr>
        </p:nvGraphicFramePr>
        <p:xfrm>
          <a:off x="4548391" y="3775882"/>
          <a:ext cx="3407434" cy="255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9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48391" y="3775882"/>
                        <a:ext cx="3407434" cy="255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339" y="3339625"/>
            <a:ext cx="843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Erreur d’analyse pour des enregistrements sonores urbains. </a:t>
            </a:r>
          </a:p>
          <a:p>
            <a:pPr algn="ctr"/>
            <a:r>
              <a:rPr lang="fr-FR" sz="1200" dirty="0" smtClean="0"/>
              <a:t>(gauche) Fenêtre rectangulaire de 125 ms, pas de recouvrement. (droite) Fenêtre de </a:t>
            </a:r>
            <a:r>
              <a:rPr lang="fr-FR" sz="1200" dirty="0" err="1" smtClean="0"/>
              <a:t>Hann</a:t>
            </a:r>
            <a:r>
              <a:rPr lang="fr-FR" sz="1200" dirty="0" smtClean="0"/>
              <a:t> de 1 s, recouvrement de 66%.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965855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3" y="1089561"/>
            <a:ext cx="2713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Erreur de mesure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853" y="1870330"/>
            <a:ext cx="8484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Erreur d’encodage</a:t>
            </a:r>
          </a:p>
          <a:p>
            <a:r>
              <a:rPr lang="fr-FR" dirty="0"/>
              <a:t>	</a:t>
            </a:r>
            <a:r>
              <a:rPr lang="fr-FR" dirty="0" smtClean="0"/>
              <a:t>→ Fonction de la distribution des données</a:t>
            </a:r>
          </a:p>
          <a:p>
            <a:r>
              <a:rPr lang="fr-FR" dirty="0"/>
              <a:t>	</a:t>
            </a:r>
            <a:r>
              <a:rPr lang="fr-FR" dirty="0" smtClean="0"/>
              <a:t>→ Proche de l’</a:t>
            </a:r>
            <a:r>
              <a:rPr lang="fr-FR" dirty="0"/>
              <a:t>a</a:t>
            </a:r>
            <a:r>
              <a:rPr lang="fr-FR" dirty="0" smtClean="0"/>
              <a:t>pproximation théorique (décroissance exponentielle)</a:t>
            </a:r>
          </a:p>
          <a:p>
            <a:r>
              <a:rPr lang="fr-FR" dirty="0"/>
              <a:t>	</a:t>
            </a:r>
            <a:r>
              <a:rPr lang="fr-FR" dirty="0" smtClean="0"/>
              <a:t>→ Négligeable pour des pas de quantification faibles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13429"/>
              </p:ext>
            </p:extLst>
          </p:nvPr>
        </p:nvGraphicFramePr>
        <p:xfrm>
          <a:off x="2872155" y="3686219"/>
          <a:ext cx="3399689" cy="254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Acrobat Document" r:id="rId4" imgW="4000380" imgH="2999976" progId="AcroExch.Document.DC">
                  <p:embed/>
                </p:oleObj>
              </mc:Choice>
              <mc:Fallback>
                <p:oleObj name="Acrobat Document" r:id="rId4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2155" y="3686219"/>
                        <a:ext cx="3399689" cy="2549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18392" y="3400007"/>
            <a:ext cx="410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Erreur d’encodage en fonction de la taille de mot utilisée.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471701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3" y="1089561"/>
            <a:ext cx="4499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Reconnaissance d’évènements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1715386"/>
            <a:ext cx="84845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Réplication d’un papier du projet SONYC*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Descripteurs</a:t>
            </a:r>
          </a:p>
          <a:p>
            <a:r>
              <a:rPr lang="fr-FR" dirty="0"/>
              <a:t>	</a:t>
            </a:r>
            <a:r>
              <a:rPr lang="fr-FR" dirty="0" smtClean="0"/>
              <a:t>→ Comparaison bandes </a:t>
            </a:r>
            <a:r>
              <a:rPr lang="fr-FR" dirty="0" err="1" smtClean="0"/>
              <a:t>tiers-d’octave</a:t>
            </a:r>
            <a:r>
              <a:rPr lang="fr-FR" dirty="0"/>
              <a:t> </a:t>
            </a:r>
            <a:r>
              <a:rPr lang="fr-FR" dirty="0" smtClean="0"/>
              <a:t>– bandes Mel</a:t>
            </a:r>
          </a:p>
          <a:p>
            <a:r>
              <a:rPr lang="fr-FR" dirty="0"/>
              <a:t>	</a:t>
            </a:r>
            <a:r>
              <a:rPr lang="fr-FR" dirty="0" smtClean="0"/>
              <a:t>→ </a:t>
            </a:r>
            <a:r>
              <a:rPr lang="fr-FR" dirty="0" err="1" smtClean="0"/>
              <a:t>Cepstrogrammes</a:t>
            </a:r>
            <a:r>
              <a:rPr lang="fr-FR" dirty="0" smtClean="0"/>
              <a:t> (25 coefficients DCT)</a:t>
            </a:r>
          </a:p>
          <a:p>
            <a:r>
              <a:rPr lang="fr-FR" dirty="0"/>
              <a:t>	</a:t>
            </a:r>
            <a:r>
              <a:rPr lang="fr-FR" dirty="0" smtClean="0"/>
              <a:t>→ Statistiques sur le temps (11 opérateurs)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 smtClean="0"/>
              <a:t>Classifieurs</a:t>
            </a:r>
            <a:endParaRPr lang="fr-FR" sz="2000" b="1" dirty="0" smtClean="0"/>
          </a:p>
          <a:p>
            <a:r>
              <a:rPr lang="fr-FR" sz="2000" b="1" dirty="0" smtClean="0"/>
              <a:t>	</a:t>
            </a:r>
            <a:r>
              <a:rPr lang="fr-FR" dirty="0"/>
              <a:t>→ Support </a:t>
            </a:r>
            <a:r>
              <a:rPr lang="fr-FR" dirty="0" err="1"/>
              <a:t>Vector</a:t>
            </a:r>
            <a:r>
              <a:rPr lang="fr-FR" dirty="0"/>
              <a:t> Machine (C-SVM, noyau RBF)</a:t>
            </a:r>
          </a:p>
          <a:p>
            <a:r>
              <a:rPr lang="fr-FR" dirty="0"/>
              <a:t>	→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	→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r>
              <a:rPr lang="fr-FR" dirty="0"/>
              <a:t> (500 arbres)</a:t>
            </a:r>
          </a:p>
          <a:p>
            <a:r>
              <a:rPr lang="fr-FR" dirty="0"/>
              <a:t>	→ K-</a:t>
            </a:r>
            <a:r>
              <a:rPr lang="fr-FR" dirty="0" err="1"/>
              <a:t>Nearest</a:t>
            </a:r>
            <a:r>
              <a:rPr lang="fr-FR" dirty="0"/>
              <a:t> Neighbors (k = 5)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Base de données : UrbanSound8k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683" y="5966589"/>
            <a:ext cx="6404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*</a:t>
            </a:r>
            <a:r>
              <a:rPr lang="en-US" sz="1200" dirty="0" smtClean="0"/>
              <a:t>J</a:t>
            </a:r>
            <a:r>
              <a:rPr lang="en-US" sz="1200" dirty="0"/>
              <a:t>. </a:t>
            </a:r>
            <a:r>
              <a:rPr lang="en-US" sz="1200" dirty="0" err="1"/>
              <a:t>Salamon</a:t>
            </a:r>
            <a:r>
              <a:rPr lang="en-US" sz="1200" dirty="0"/>
              <a:t>, C. Jacoby, and J. Bello. A dataset and taxonomy for urban sound research. </a:t>
            </a:r>
            <a:endParaRPr lang="en-US" sz="1200" dirty="0" smtClean="0"/>
          </a:p>
          <a:p>
            <a:pPr algn="r"/>
            <a:r>
              <a:rPr lang="en-US" sz="1200" dirty="0" smtClean="0"/>
              <a:t>In </a:t>
            </a:r>
            <a:r>
              <a:rPr lang="en-US" sz="1200" i="1" dirty="0"/>
              <a:t>22nd ACM international conference on Multimedia</a:t>
            </a:r>
            <a:r>
              <a:rPr lang="en-US" sz="1200" dirty="0"/>
              <a:t>, 2014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6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2" y="1089561"/>
            <a:ext cx="471701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15523" y="1089561"/>
            <a:ext cx="4499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Reconnaissance d’évènements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853" y="1870330"/>
            <a:ext cx="84845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Impact de la quantification </a:t>
            </a:r>
            <a:r>
              <a:rPr lang="fr-FR" sz="2000" dirty="0" smtClean="0"/>
              <a:t>négligeable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Efficacité des Mel et tiers d’octave </a:t>
            </a:r>
            <a:r>
              <a:rPr lang="fr-FR" sz="2000" dirty="0" smtClean="0"/>
              <a:t>similaires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de réduire la résolution </a:t>
            </a:r>
            <a:r>
              <a:rPr lang="fr-FR" sz="2000" dirty="0" smtClean="0"/>
              <a:t>temporelle</a:t>
            </a:r>
            <a:endParaRPr lang="fr-FR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3" y="4922832"/>
            <a:ext cx="5029200" cy="1095375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69937"/>
              </p:ext>
            </p:extLst>
          </p:nvPr>
        </p:nvGraphicFramePr>
        <p:xfrm>
          <a:off x="5622064" y="3701917"/>
          <a:ext cx="3398367" cy="254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Acrobat Document" r:id="rId5" imgW="4000380" imgH="2999976" progId="AcroExch.Document.DC">
                  <p:embed/>
                </p:oleObj>
              </mc:Choice>
              <mc:Fallback>
                <p:oleObj name="Acrobat Document" r:id="rId5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2064" y="3701917"/>
                        <a:ext cx="3398367" cy="254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53803" y="4457861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Performances de classification pour des MFCC </a:t>
            </a:r>
          </a:p>
          <a:p>
            <a:pPr algn="ctr"/>
            <a:r>
              <a:rPr lang="fr-FR" sz="1200" dirty="0" smtClean="0"/>
              <a:t>en fonction de la résolution d’analyse.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4099" y="3742122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Performances de classification pour des coefficients </a:t>
            </a:r>
            <a:r>
              <a:rPr lang="fr-FR" sz="1200" dirty="0" err="1" smtClean="0"/>
              <a:t>cepstraux</a:t>
            </a:r>
            <a:endParaRPr lang="fr-FR" sz="1200" dirty="0"/>
          </a:p>
          <a:p>
            <a:pPr algn="ctr"/>
            <a:r>
              <a:rPr lang="fr-FR" sz="1200" dirty="0" smtClean="0"/>
              <a:t>à base tiers d’octave, en fonction du pas de quantification.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38119" y="4189756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3" y="1089561"/>
            <a:ext cx="3052118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15523" y="1089561"/>
            <a:ext cx="282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Débit de données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99585"/>
              </p:ext>
            </p:extLst>
          </p:nvPr>
        </p:nvGraphicFramePr>
        <p:xfrm>
          <a:off x="754532" y="3733780"/>
          <a:ext cx="3398368" cy="254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" name="Acrobat Document" r:id="rId4" imgW="4000380" imgH="2999976" progId="AcroExch.Document.DC">
                  <p:embed/>
                </p:oleObj>
              </mc:Choice>
              <mc:Fallback>
                <p:oleObj name="Acrobat Document" r:id="rId4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532" y="3733780"/>
                        <a:ext cx="3398368" cy="2548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864260"/>
              </p:ext>
            </p:extLst>
          </p:nvPr>
        </p:nvGraphicFramePr>
        <p:xfrm>
          <a:off x="5023849" y="3728750"/>
          <a:ext cx="3405075" cy="2553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3849" y="3728750"/>
                        <a:ext cx="3405075" cy="2553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5853" y="1870330"/>
            <a:ext cx="848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Relation simple entre débit et dimensions de </a:t>
            </a:r>
            <a:r>
              <a:rPr lang="fr-FR" sz="2000" dirty="0" smtClean="0"/>
              <a:t>l’analyse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Débit acceptable (&lt;1.5 kbps) jusqu’à 8 fenêtres par seconde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901" y="3451291"/>
            <a:ext cx="4541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Débit de sortie en fonction des dimensions de la représentation.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51520" y="3448354"/>
            <a:ext cx="3749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Débit de sortie en fonction du pas de quantification.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28436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206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Intelligibilité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2120827"/>
            <a:ext cx="84845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Indicateurs objectifs: CSII et </a:t>
            </a:r>
            <a:r>
              <a:rPr lang="fr-FR" sz="2000" b="1" dirty="0" err="1" smtClean="0"/>
              <a:t>fwSNRseg</a:t>
            </a:r>
            <a:endParaRPr lang="fr-FR" sz="2000" b="1" dirty="0" smtClean="0"/>
          </a:p>
          <a:p>
            <a:r>
              <a:rPr lang="fr-FR" dirty="0"/>
              <a:t>	</a:t>
            </a:r>
            <a:r>
              <a:rPr lang="fr-FR" dirty="0" smtClean="0"/>
              <a:t>→ Comparaison signal original – signal décodé</a:t>
            </a:r>
          </a:p>
          <a:p>
            <a:r>
              <a:rPr lang="fr-FR" dirty="0"/>
              <a:t>	</a:t>
            </a:r>
            <a:r>
              <a:rPr lang="fr-FR" dirty="0" smtClean="0"/>
              <a:t>→ Utilisation des spectrogrammes</a:t>
            </a:r>
          </a:p>
          <a:p>
            <a:r>
              <a:rPr lang="fr-FR" dirty="0"/>
              <a:t>	</a:t>
            </a:r>
            <a:r>
              <a:rPr lang="fr-FR" dirty="0" smtClean="0"/>
              <a:t>→ Corrélation démontrée avec l’intelligibilité subjective</a:t>
            </a:r>
          </a:p>
          <a:p>
            <a:r>
              <a:rPr lang="fr-FR" dirty="0"/>
              <a:t>	</a:t>
            </a:r>
            <a:r>
              <a:rPr lang="fr-FR" dirty="0" smtClean="0"/>
              <a:t>→ Uniquement testé pour de faibles distorsions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Test perceptif</a:t>
            </a:r>
          </a:p>
          <a:p>
            <a:r>
              <a:rPr lang="fr-FR" sz="2000" b="1" dirty="0" smtClean="0"/>
              <a:t>	</a:t>
            </a:r>
            <a:r>
              <a:rPr lang="fr-FR" dirty="0" smtClean="0"/>
              <a:t>→ 12 participants, 18 phrases avec différents paramètres d’encodage</a:t>
            </a:r>
          </a:p>
          <a:p>
            <a:r>
              <a:rPr lang="fr-FR" dirty="0"/>
              <a:t>	</a:t>
            </a:r>
            <a:r>
              <a:rPr lang="fr-FR" dirty="0" smtClean="0"/>
              <a:t>→ </a:t>
            </a:r>
            <a:r>
              <a:rPr lang="fr-FR" dirty="0" err="1" smtClean="0"/>
              <a:t>Intelligibility</a:t>
            </a:r>
            <a:r>
              <a:rPr lang="fr-FR" dirty="0" smtClean="0"/>
              <a:t> Ratio (IR)</a:t>
            </a:r>
          </a:p>
          <a:p>
            <a:r>
              <a:rPr lang="fr-FR" dirty="0"/>
              <a:t>	</a:t>
            </a:r>
            <a:r>
              <a:rPr lang="fr-FR" dirty="0" smtClean="0"/>
              <a:t>→ </a:t>
            </a: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Intelligibility</a:t>
            </a:r>
            <a:r>
              <a:rPr lang="fr-FR" dirty="0" smtClean="0"/>
              <a:t> Score (AIS)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Base de données de voix</a:t>
            </a:r>
          </a:p>
        </p:txBody>
      </p:sp>
    </p:spTree>
    <p:extLst>
      <p:ext uri="{BB962C8B-B14F-4D97-AF65-F5344CB8AC3E}">
        <p14:creationId xmlns:p14="http://schemas.microsoft.com/office/powerpoint/2010/main" val="1067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429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Plan de la présentation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44234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Contexte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Problématique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Méthode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Validation</a:t>
            </a:r>
          </a:p>
          <a:p>
            <a:pPr marL="2286000" lvl="4" indent="-457200">
              <a:buFont typeface="+mj-lt"/>
              <a:buAutoNum type="arabicPeriod"/>
            </a:pPr>
            <a:r>
              <a:rPr lang="fr-FR" sz="28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104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2" y="1089561"/>
            <a:ext cx="228436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15524" y="1089561"/>
            <a:ext cx="206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Intelligibilité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1870330"/>
            <a:ext cx="8484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Test perceptif</a:t>
            </a:r>
          </a:p>
          <a:p>
            <a:r>
              <a:rPr lang="fr-FR" dirty="0"/>
              <a:t>	</a:t>
            </a:r>
            <a:r>
              <a:rPr lang="fr-FR" dirty="0" smtClean="0"/>
              <a:t>→ Nombre moyen de phonèmes par seconde</a:t>
            </a:r>
          </a:p>
          <a:p>
            <a:r>
              <a:rPr lang="fr-FR" dirty="0"/>
              <a:t>	</a:t>
            </a:r>
            <a:r>
              <a:rPr lang="fr-FR" dirty="0" smtClean="0"/>
              <a:t>→ Corrélation des deux métriques</a:t>
            </a:r>
          </a:p>
          <a:p>
            <a:r>
              <a:rPr lang="fr-FR" dirty="0"/>
              <a:t>	</a:t>
            </a:r>
            <a:r>
              <a:rPr lang="fr-FR" dirty="0" smtClean="0"/>
              <a:t>→ Intelligibilité faible pour </a:t>
            </a:r>
            <a:r>
              <a:rPr lang="fr-FR" dirty="0" smtClean="0"/>
              <a:t>les paramètres envisagés</a:t>
            </a:r>
            <a:endParaRPr lang="fr-FR" dirty="0" smtClean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71355"/>
              </p:ext>
            </p:extLst>
          </p:nvPr>
        </p:nvGraphicFramePr>
        <p:xfrm>
          <a:off x="2870080" y="3654366"/>
          <a:ext cx="3403840" cy="25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Acrobat Document" r:id="rId4" imgW="4000380" imgH="2999976" progId="AcroExch.Document.DC">
                  <p:embed/>
                </p:oleObj>
              </mc:Choice>
              <mc:Fallback>
                <p:oleObj name="Acrobat Document" r:id="rId4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0080" y="3654366"/>
                        <a:ext cx="3403840" cy="255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68735" y="3365669"/>
            <a:ext cx="561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Indicateurs AIS et IR en fonction du nombre de fenêtres d’analyse par seconde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2" y="1089561"/>
            <a:ext cx="228436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15524" y="1089561"/>
            <a:ext cx="206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Intelligibilité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1870330"/>
            <a:ext cx="84845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Indicateurs objectifs</a:t>
            </a:r>
          </a:p>
          <a:p>
            <a:r>
              <a:rPr lang="fr-FR" dirty="0"/>
              <a:t>	</a:t>
            </a:r>
            <a:r>
              <a:rPr lang="fr-FR" dirty="0" smtClean="0"/>
              <a:t>→ Faible corrélation avec les résultats du test perceptif</a:t>
            </a:r>
          </a:p>
          <a:p>
            <a:r>
              <a:rPr lang="fr-FR" dirty="0"/>
              <a:t>	</a:t>
            </a:r>
            <a:r>
              <a:rPr lang="fr-FR" dirty="0" smtClean="0"/>
              <a:t>→ Absence de seuil d’intelligibilité</a:t>
            </a:r>
          </a:p>
          <a:p>
            <a:r>
              <a:rPr lang="fr-FR" dirty="0" smtClean="0"/>
              <a:t>	→ Comparaison point par point des spectrogrammes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Distorsions trop importantes pour que ces indicateurs soient pertinents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00185"/>
              </p:ext>
            </p:extLst>
          </p:nvPr>
        </p:nvGraphicFramePr>
        <p:xfrm>
          <a:off x="5878160" y="4025267"/>
          <a:ext cx="3015673" cy="226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9" name="Acrobat Document" r:id="rId4" imgW="4000380" imgH="2999976" progId="AcroExch.Document.DC">
                  <p:embed/>
                </p:oleObj>
              </mc:Choice>
              <mc:Fallback>
                <p:oleObj name="Acrobat Document" r:id="rId4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8160" y="4025267"/>
                        <a:ext cx="3015673" cy="226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493121"/>
              </p:ext>
            </p:extLst>
          </p:nvPr>
        </p:nvGraphicFramePr>
        <p:xfrm>
          <a:off x="2855343" y="4025267"/>
          <a:ext cx="3022817" cy="22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0" name="Acrobat Document" r:id="rId6" imgW="4000380" imgH="2999976" progId="AcroExch.Document.DC">
                  <p:embed/>
                </p:oleObj>
              </mc:Choice>
              <mc:Fallback>
                <p:oleObj name="Acrobat Document" r:id="rId6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5343" y="4025267"/>
                        <a:ext cx="3022817" cy="22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2435" y="5266001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Indicateurs CSII (gauche) et </a:t>
            </a:r>
          </a:p>
          <a:p>
            <a:pPr algn="ctr"/>
            <a:r>
              <a:rPr lang="fr-FR" sz="1200" dirty="0" err="1" smtClean="0"/>
              <a:t>fwSNRseg</a:t>
            </a:r>
            <a:r>
              <a:rPr lang="fr-FR" sz="1200" dirty="0" smtClean="0"/>
              <a:t> (droite) en fonction de la </a:t>
            </a:r>
          </a:p>
          <a:p>
            <a:pPr algn="ctr"/>
            <a:r>
              <a:rPr lang="fr-FR" sz="1200" dirty="0" smtClean="0"/>
              <a:t>résolution temporelle d’analyse.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05890" y="5987816"/>
            <a:ext cx="24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4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Validation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285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853" y="1870330"/>
            <a:ext cx="84845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smtClean="0"/>
              <a:t>Le codeur proposé permet de répondre aux problématiques exposées, avec un bon compromis entre complexité, débit de données et conservation de l’information d’intérêt.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1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/>
              <a:t>Les paramètres restent à définir lors de l’implémentation sur les capteurs</a:t>
            </a:r>
            <a:r>
              <a:rPr lang="fr-FR" sz="2000" b="1" dirty="0" smtClean="0"/>
              <a:t>. Le développement futur </a:t>
            </a:r>
            <a:r>
              <a:rPr lang="fr-FR" sz="2000" b="1" dirty="0"/>
              <a:t>de cette partie du projet sera </a:t>
            </a:r>
            <a:r>
              <a:rPr lang="fr-FR" sz="2000" b="1" dirty="0" smtClean="0"/>
              <a:t>suivi avec intérêt.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1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smtClean="0"/>
              <a:t>Un article scientifique a été écrit et sera proposé à la publication dans </a:t>
            </a:r>
            <a:r>
              <a:rPr lang="fr-FR" sz="2000" b="1" dirty="0"/>
              <a:t>l'édition spéciale "Smart Communication </a:t>
            </a:r>
            <a:r>
              <a:rPr lang="fr-FR" sz="2000" b="1" dirty="0" err="1"/>
              <a:t>Protocols</a:t>
            </a:r>
            <a:r>
              <a:rPr lang="fr-FR" sz="2000" b="1" dirty="0"/>
              <a:t> and </a:t>
            </a:r>
            <a:r>
              <a:rPr lang="fr-FR" sz="2000" b="1" dirty="0" err="1"/>
              <a:t>Algorithms</a:t>
            </a:r>
            <a:r>
              <a:rPr lang="fr-FR" sz="2000" b="1" dirty="0"/>
              <a:t> for </a:t>
            </a:r>
            <a:r>
              <a:rPr lang="fr-FR" sz="2000" b="1" dirty="0" err="1"/>
              <a:t>Sensor</a:t>
            </a:r>
            <a:r>
              <a:rPr lang="fr-FR" sz="2000" b="1" dirty="0"/>
              <a:t> Networks" du journal MDPI </a:t>
            </a:r>
            <a:r>
              <a:rPr lang="fr-FR" sz="2000" b="1" dirty="0" err="1" smtClean="0"/>
              <a:t>Sensors</a:t>
            </a:r>
            <a:r>
              <a:rPr lang="fr-FR" sz="2000" b="1" dirty="0"/>
              <a:t>.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156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285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Références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853" y="1326348"/>
            <a:ext cx="84845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ANSI S1.1-1986, (ASA </a:t>
            </a:r>
            <a:r>
              <a:rPr lang="en-US" sz="1400" dirty="0" smtClean="0"/>
              <a:t>65-1986), Specifications </a:t>
            </a:r>
            <a:r>
              <a:rPr lang="en-US" sz="1400" dirty="0"/>
              <a:t>for Octave-Band </a:t>
            </a:r>
            <a:r>
              <a:rPr lang="en-US" sz="1400" dirty="0" smtClean="0"/>
              <a:t>and Fractional-Octave-Band </a:t>
            </a:r>
            <a:r>
              <a:rPr lang="en-US" sz="1400" dirty="0"/>
              <a:t>Analog and Digital Filters, 1993</a:t>
            </a:r>
            <a:r>
              <a:rPr lang="en-US" sz="1400" dirty="0" smtClean="0"/>
              <a:t>.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J. </a:t>
            </a:r>
            <a:r>
              <a:rPr lang="en-US" sz="1400" dirty="0" err="1"/>
              <a:t>Antoni</a:t>
            </a:r>
            <a:r>
              <a:rPr lang="en-US" sz="1400" dirty="0"/>
              <a:t>. Orthogonal-like fractional-octave-band </a:t>
            </a:r>
            <a:r>
              <a:rPr lang="en-US" sz="1400" dirty="0" smtClean="0"/>
              <a:t>filters</a:t>
            </a:r>
            <a:r>
              <a:rPr lang="en-US" sz="1400" dirty="0"/>
              <a:t>. J. Ac. Soc. Am</a:t>
            </a:r>
            <a:r>
              <a:rPr lang="en-US" sz="1400" dirty="0" smtClean="0"/>
              <a:t>., </a:t>
            </a:r>
            <a:r>
              <a:rPr lang="fr-FR" sz="1400" dirty="0" smtClean="0"/>
              <a:t>127(2</a:t>
            </a:r>
            <a:r>
              <a:rPr lang="fr-FR" sz="1400" dirty="0"/>
              <a:t>):</a:t>
            </a:r>
            <a:r>
              <a:rPr lang="fr-FR" sz="1400" dirty="0" smtClean="0"/>
              <a:t>884-895</a:t>
            </a:r>
            <a:r>
              <a:rPr lang="fr-FR" sz="1400" dirty="0"/>
              <a:t>, 2010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M. </a:t>
            </a:r>
            <a:r>
              <a:rPr lang="fr-FR" sz="1400" dirty="0" err="1"/>
              <a:t>Berzborn</a:t>
            </a:r>
            <a:r>
              <a:rPr lang="fr-FR" sz="1400" dirty="0"/>
              <a:t>, </a:t>
            </a:r>
            <a:r>
              <a:rPr lang="fr-FR" sz="1400" dirty="0" smtClean="0"/>
              <a:t>R. </a:t>
            </a:r>
            <a:r>
              <a:rPr lang="fr-FR" sz="1400" dirty="0" err="1"/>
              <a:t>Bomhardt</a:t>
            </a:r>
            <a:r>
              <a:rPr lang="fr-FR" sz="1400" dirty="0"/>
              <a:t>, </a:t>
            </a:r>
            <a:r>
              <a:rPr lang="fr-FR" sz="1400" dirty="0" smtClean="0"/>
              <a:t>J. </a:t>
            </a:r>
            <a:r>
              <a:rPr lang="fr-FR" sz="1400" dirty="0"/>
              <a:t>Klein, </a:t>
            </a:r>
            <a:r>
              <a:rPr lang="fr-FR" sz="1400" dirty="0" smtClean="0"/>
              <a:t>J.-G. </a:t>
            </a:r>
            <a:r>
              <a:rPr lang="fr-FR" sz="1400" dirty="0"/>
              <a:t>Richter, </a:t>
            </a:r>
            <a:r>
              <a:rPr lang="fr-FR" sz="1400" dirty="0" smtClean="0"/>
              <a:t>and </a:t>
            </a:r>
            <a:r>
              <a:rPr lang="en-US" sz="1400" dirty="0" smtClean="0"/>
              <a:t>M. </a:t>
            </a:r>
            <a:r>
              <a:rPr lang="en-US" sz="1400" dirty="0" err="1"/>
              <a:t>Vorlnder</a:t>
            </a:r>
            <a:r>
              <a:rPr lang="en-US" sz="1400" dirty="0"/>
              <a:t>. The ITA-Toolbox: An Open Source MATLAB Toolbox </a:t>
            </a:r>
            <a:r>
              <a:rPr lang="en-US" sz="1400" dirty="0" smtClean="0"/>
              <a:t>for Acoustic </a:t>
            </a:r>
            <a:r>
              <a:rPr lang="en-US" sz="1400" dirty="0"/>
              <a:t>Measurements and Signal Processing. 43th Annual German </a:t>
            </a:r>
            <a:r>
              <a:rPr lang="en-US" sz="1400" dirty="0" smtClean="0"/>
              <a:t>Congress </a:t>
            </a:r>
            <a:r>
              <a:rPr lang="fr-FR" sz="1400" dirty="0" smtClean="0"/>
              <a:t>on </a:t>
            </a:r>
            <a:r>
              <a:rPr lang="fr-FR" sz="1400" dirty="0" err="1"/>
              <a:t>Acoustics</a:t>
            </a:r>
            <a:r>
              <a:rPr lang="fr-FR" sz="1400" dirty="0"/>
              <a:t>, Kiel (Germany), 6 Mar 2017 - 9 Mar 2017, Mar 2017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S. Davis. Octave and fractional-octave band digital </a:t>
            </a:r>
            <a:r>
              <a:rPr lang="en-US" sz="1400" dirty="0" smtClean="0"/>
              <a:t>filtering </a:t>
            </a:r>
            <a:r>
              <a:rPr lang="en-US" sz="1400" dirty="0"/>
              <a:t>based on </a:t>
            </a:r>
            <a:r>
              <a:rPr lang="en-US" sz="1400" dirty="0" smtClean="0"/>
              <a:t>the proposed ANSI standard</a:t>
            </a:r>
            <a:r>
              <a:rPr lang="en-US" sz="1400" dirty="0"/>
              <a:t>. In 1986 IEEE International Conference on </a:t>
            </a:r>
            <a:r>
              <a:rPr lang="en-US" sz="1400" dirty="0" smtClean="0"/>
              <a:t>Acoustics, Speech </a:t>
            </a:r>
            <a:r>
              <a:rPr lang="en-US" sz="1400" dirty="0"/>
              <a:t>and Signal Processing, 1986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D. Grin and J. Lim. Signal estimation from </a:t>
            </a:r>
            <a:r>
              <a:rPr lang="en-US" sz="1400" dirty="0" smtClean="0"/>
              <a:t>modified </a:t>
            </a:r>
            <a:r>
              <a:rPr lang="en-US" sz="1400" dirty="0"/>
              <a:t>short-time F</a:t>
            </a:r>
            <a:r>
              <a:rPr lang="en-US" sz="1400" dirty="0" smtClean="0"/>
              <a:t>ourier transform</a:t>
            </a:r>
            <a:r>
              <a:rPr lang="en-US" sz="1400" dirty="0"/>
              <a:t>. IEEE Transactions on Acoustics, Speech, and Signal </a:t>
            </a:r>
            <a:r>
              <a:rPr lang="en-US" sz="1400" dirty="0" smtClean="0"/>
              <a:t>Processing, </a:t>
            </a:r>
            <a:r>
              <a:rPr lang="fr-FR" sz="1400" dirty="0" smtClean="0"/>
              <a:t>32(2</a:t>
            </a:r>
            <a:r>
              <a:rPr lang="fr-FR" sz="1400" dirty="0"/>
              <a:t>):</a:t>
            </a:r>
            <a:r>
              <a:rPr lang="fr-FR" sz="1400" dirty="0" smtClean="0"/>
              <a:t>236-243</a:t>
            </a:r>
            <a:r>
              <a:rPr lang="fr-FR" sz="1400" dirty="0"/>
              <a:t>, 1984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Y. Hu and P. </a:t>
            </a:r>
            <a:r>
              <a:rPr lang="en-US" sz="1400" dirty="0" err="1"/>
              <a:t>Loizou</a:t>
            </a:r>
            <a:r>
              <a:rPr lang="en-US" sz="1400" dirty="0"/>
              <a:t>. Evaluation of objective quality measures for speech </a:t>
            </a:r>
            <a:r>
              <a:rPr lang="en-US" sz="1400" dirty="0" smtClean="0"/>
              <a:t>enhancement. IEEE </a:t>
            </a:r>
            <a:r>
              <a:rPr lang="en-US" sz="1400" dirty="0"/>
              <a:t>Transactions on Audio, Speech, and Language </a:t>
            </a:r>
            <a:r>
              <a:rPr lang="en-US" sz="1400" dirty="0" smtClean="0"/>
              <a:t>Processing, </a:t>
            </a:r>
            <a:r>
              <a:rPr lang="fr-FR" sz="1400" dirty="0" smtClean="0"/>
              <a:t>16(1</a:t>
            </a:r>
            <a:r>
              <a:rPr lang="fr-FR" sz="1400" dirty="0"/>
              <a:t>):</a:t>
            </a:r>
            <a:r>
              <a:rPr lang="fr-FR" sz="1400" dirty="0" smtClean="0"/>
              <a:t>229-238</a:t>
            </a:r>
            <a:r>
              <a:rPr lang="fr-FR" sz="1400" dirty="0"/>
              <a:t>, 2008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J. </a:t>
            </a:r>
            <a:r>
              <a:rPr lang="en-US" sz="1400" dirty="0" err="1"/>
              <a:t>Kates</a:t>
            </a:r>
            <a:r>
              <a:rPr lang="en-US" sz="1400" dirty="0"/>
              <a:t> and K. </a:t>
            </a:r>
            <a:r>
              <a:rPr lang="en-US" sz="1400" dirty="0" err="1"/>
              <a:t>Arehart</a:t>
            </a:r>
            <a:r>
              <a:rPr lang="en-US" sz="1400" dirty="0"/>
              <a:t>. Coherence and the speech intelligibility index. </a:t>
            </a:r>
            <a:r>
              <a:rPr lang="en-US" sz="1400" dirty="0" smtClean="0"/>
              <a:t>J. Ac</a:t>
            </a:r>
            <a:r>
              <a:rPr lang="en-US" sz="1400" dirty="0"/>
              <a:t>. Soc. Am., 115(5):</a:t>
            </a:r>
            <a:r>
              <a:rPr lang="en-US" sz="1400" dirty="0" smtClean="0"/>
              <a:t>2224-2237</a:t>
            </a:r>
            <a:r>
              <a:rPr lang="en-US" sz="1400" dirty="0"/>
              <a:t>, 2005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J. </a:t>
            </a:r>
            <a:r>
              <a:rPr lang="en-US" sz="1400" dirty="0" err="1"/>
              <a:t>Salamon</a:t>
            </a:r>
            <a:r>
              <a:rPr lang="en-US" sz="1400" dirty="0"/>
              <a:t>, C. Jacoby, and J. Bello. A dataset and taxonomy for urban </a:t>
            </a:r>
            <a:r>
              <a:rPr lang="en-US" sz="1400" dirty="0" smtClean="0"/>
              <a:t>sound research</a:t>
            </a:r>
            <a:r>
              <a:rPr lang="en-US" sz="1400" dirty="0"/>
              <a:t>. In 22nd ACM international conference on Multimedia, 2014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137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987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Contexte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1410707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206666" y="1098622"/>
            <a:ext cx="100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LS2N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886" y="2053087"/>
            <a:ext cx="77946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Fusion IRCCYN – LINA en Janvier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Unité Mixte de Recherche CNRS (UMR6004)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Tutelles : CNRS, Université de Nantes, IMT Atlantique, École Centrale de Nantes.</a:t>
            </a:r>
          </a:p>
          <a:p>
            <a:endParaRPr lang="fr-FR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 smtClean="0"/>
              <a:t>5 pôles de compétence, 5 thèmes transverses, 22 équipes rassemblant plus de 450 personnes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39" y="1631444"/>
            <a:ext cx="843285" cy="8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285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Contexte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3" y="1089561"/>
            <a:ext cx="2494492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0" y="1093146"/>
            <a:ext cx="2496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Projet CENSE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24" y="4080772"/>
            <a:ext cx="6711351" cy="2155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2298" y="3798283"/>
            <a:ext cx="2499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Schéma organisationnel du projet</a:t>
            </a:r>
            <a:endParaRPr lang="fr-F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853" y="1689508"/>
            <a:ext cx="8484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Objectif : Comprendre les scènes sonores urbaines</a:t>
            </a:r>
          </a:p>
          <a:p>
            <a:r>
              <a:rPr lang="fr-FR" dirty="0" smtClean="0"/>
              <a:t>	→ Réseau de capteurs acoustiques</a:t>
            </a:r>
          </a:p>
          <a:p>
            <a:r>
              <a:rPr lang="fr-FR" dirty="0"/>
              <a:t>	</a:t>
            </a:r>
            <a:r>
              <a:rPr lang="fr-FR" dirty="0" smtClean="0"/>
              <a:t>→ Association à des modèles de prédiction</a:t>
            </a:r>
          </a:p>
          <a:p>
            <a:r>
              <a:rPr lang="fr-FR" dirty="0"/>
              <a:t>	</a:t>
            </a:r>
            <a:r>
              <a:rPr lang="fr-FR" dirty="0" smtClean="0"/>
              <a:t>→ Création de cartes de bruit précises</a:t>
            </a:r>
          </a:p>
          <a:p>
            <a:endParaRPr lang="fr-F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Nombreux domaines d’expertises et entités engagés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65" y="2978937"/>
            <a:ext cx="1226428" cy="8737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39" y="2221806"/>
            <a:ext cx="2171997" cy="6471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27" y="1290587"/>
            <a:ext cx="1670904" cy="6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911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3172889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229417" y="1089561"/>
            <a:ext cx="2794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Réseau de capteurs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1982328"/>
            <a:ext cx="84845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Problème</a:t>
            </a:r>
          </a:p>
          <a:p>
            <a:r>
              <a:rPr lang="fr-FR" b="1" dirty="0" smtClean="0"/>
              <a:t>	</a:t>
            </a:r>
            <a:r>
              <a:rPr lang="fr-FR" dirty="0" smtClean="0"/>
              <a:t>→ Nature et nombre des capteurs acoustiques</a:t>
            </a:r>
            <a:endParaRPr lang="fr-FR" dirty="0"/>
          </a:p>
          <a:p>
            <a:r>
              <a:rPr lang="fr-FR" b="1" dirty="0" smtClean="0"/>
              <a:t>	</a:t>
            </a:r>
            <a:r>
              <a:rPr lang="fr-FR" dirty="0" smtClean="0"/>
              <a:t>→ Transmission directe de l’audio impossible</a:t>
            </a:r>
          </a:p>
          <a:p>
            <a:r>
              <a:rPr lang="fr-FR" b="1" dirty="0"/>
              <a:t>	</a:t>
            </a:r>
            <a:r>
              <a:rPr lang="fr-FR" dirty="0" smtClean="0"/>
              <a:t>→ </a:t>
            </a:r>
            <a:r>
              <a:rPr lang="fr-FR" dirty="0"/>
              <a:t>Besoin </a:t>
            </a:r>
            <a:r>
              <a:rPr lang="fr-FR" dirty="0" smtClean="0"/>
              <a:t>d’information pour le traitement</a:t>
            </a:r>
          </a:p>
          <a:p>
            <a:endParaRPr lang="fr-FR" b="1" dirty="0"/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Sujet</a:t>
            </a:r>
            <a:endParaRPr lang="fr-FR" sz="2000" b="1" dirty="0" smtClean="0"/>
          </a:p>
          <a:p>
            <a:r>
              <a:rPr lang="fr-FR" sz="2000" b="1" dirty="0" smtClean="0"/>
              <a:t>	</a:t>
            </a:r>
            <a:r>
              <a:rPr lang="fr-FR" dirty="0" smtClean="0"/>
              <a:t>Coder des enregistrements sonores urbains pour en permettre la 	transmission dans un réseau à large échelle en conservant l’information.</a:t>
            </a:r>
          </a:p>
        </p:txBody>
      </p:sp>
    </p:spTree>
    <p:extLst>
      <p:ext uri="{BB962C8B-B14F-4D97-AF65-F5344CB8AC3E}">
        <p14:creationId xmlns:p14="http://schemas.microsoft.com/office/powerpoint/2010/main" val="26991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911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3" y="1089561"/>
            <a:ext cx="2129092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229418" y="1089561"/>
            <a:ext cx="1694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Contraintes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53" y="1982328"/>
            <a:ext cx="84845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Objectif principal</a:t>
            </a:r>
          </a:p>
          <a:p>
            <a:r>
              <a:rPr lang="fr-FR" sz="2000" b="1" dirty="0"/>
              <a:t>	</a:t>
            </a:r>
            <a:r>
              <a:rPr lang="fr-FR" dirty="0" smtClean="0"/>
              <a:t>Surveillance acoustique</a:t>
            </a:r>
          </a:p>
          <a:p>
            <a:r>
              <a:rPr lang="fr-FR" dirty="0"/>
              <a:t>		→ Calcul d’indicateurs acoustiques</a:t>
            </a:r>
          </a:p>
          <a:p>
            <a:r>
              <a:rPr lang="fr-FR" b="1" dirty="0" smtClean="0"/>
              <a:t>	</a:t>
            </a:r>
            <a:r>
              <a:rPr lang="fr-FR" dirty="0" smtClean="0"/>
              <a:t>Identification de sources sonores</a:t>
            </a:r>
          </a:p>
          <a:p>
            <a:r>
              <a:rPr lang="fr-FR" dirty="0"/>
              <a:t>		→ Reconnaissance </a:t>
            </a:r>
            <a:r>
              <a:rPr lang="fr-FR" dirty="0" smtClean="0"/>
              <a:t>d’évènements</a:t>
            </a:r>
          </a:p>
          <a:p>
            <a:endParaRPr lang="fr-F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Contraintes additionnelles</a:t>
            </a:r>
            <a:endParaRPr lang="fr-FR" b="1" dirty="0"/>
          </a:p>
          <a:p>
            <a:r>
              <a:rPr lang="fr-FR" dirty="0" smtClean="0"/>
              <a:t>	Enregistrements simultanés à large échelle</a:t>
            </a:r>
          </a:p>
          <a:p>
            <a:r>
              <a:rPr lang="fr-FR" dirty="0" smtClean="0"/>
              <a:t>		→ Faible débit de données (1.4 kbps)</a:t>
            </a:r>
          </a:p>
          <a:p>
            <a:r>
              <a:rPr lang="fr-FR" dirty="0"/>
              <a:t>	</a:t>
            </a:r>
            <a:r>
              <a:rPr lang="fr-FR" dirty="0" smtClean="0"/>
              <a:t>Réseau de capteurs bas coût</a:t>
            </a:r>
          </a:p>
          <a:p>
            <a:r>
              <a:rPr lang="fr-FR" dirty="0"/>
              <a:t>	</a:t>
            </a:r>
            <a:r>
              <a:rPr lang="fr-FR" dirty="0" smtClean="0"/>
              <a:t>	→ Faible complexité en mémoire/calcul</a:t>
            </a:r>
          </a:p>
          <a:p>
            <a:r>
              <a:rPr lang="fr-FR" dirty="0"/>
              <a:t>	</a:t>
            </a:r>
            <a:r>
              <a:rPr lang="fr-FR" dirty="0" smtClean="0"/>
              <a:t>Respect de la vie privée</a:t>
            </a:r>
          </a:p>
          <a:p>
            <a:r>
              <a:rPr lang="fr-FR" dirty="0"/>
              <a:t>	</a:t>
            </a:r>
            <a:r>
              <a:rPr lang="fr-FR" dirty="0" smtClean="0"/>
              <a:t>	→ Intelligibilité réduite des extraits de voix</a:t>
            </a:r>
          </a:p>
        </p:txBody>
      </p:sp>
    </p:spTree>
    <p:extLst>
      <p:ext uri="{BB962C8B-B14F-4D97-AF65-F5344CB8AC3E}">
        <p14:creationId xmlns:p14="http://schemas.microsoft.com/office/powerpoint/2010/main" val="6127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711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3431681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3248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Information nécessaire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422" y="2207092"/>
                <a:ext cx="8484578" cy="266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b="1" dirty="0" smtClean="0"/>
                  <a:t>Monitoring acoustique des scènes sonores</a:t>
                </a:r>
              </a:p>
              <a:p>
                <a:r>
                  <a:rPr lang="fr-FR" dirty="0" smtClean="0"/>
                  <a:t>	→ </a:t>
                </a:r>
                <a:r>
                  <a:rPr lang="fr-FR" dirty="0"/>
                  <a:t>Calcul d’indicateurs spécifiques (énergétiques, </a:t>
                </a:r>
                <a:r>
                  <a:rPr lang="fr-FR" dirty="0" err="1"/>
                  <a:t>psychoacoustiques</a:t>
                </a:r>
                <a:r>
                  <a:rPr lang="fr-FR" dirty="0" smtClean="0"/>
                  <a:t>)</a:t>
                </a:r>
              </a:p>
              <a:p>
                <a:r>
                  <a:rPr lang="fr-FR" dirty="0"/>
                  <a:t>	</a:t>
                </a:r>
                <a:r>
                  <a:rPr lang="fr-FR" dirty="0" smtClean="0"/>
                  <a:t>→ Mesure rapide du niveau sonore équivalent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r-FR" dirty="0" smtClean="0"/>
                  <a:t> suffisante pour 	obtenir la plupart des indicateurs</a:t>
                </a:r>
              </a:p>
              <a:p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b="1" dirty="0"/>
                  <a:t>Reconnaissance d’évènements</a:t>
                </a:r>
              </a:p>
              <a:p>
                <a:r>
                  <a:rPr lang="fr-FR" b="1" dirty="0" smtClean="0"/>
                  <a:t>	</a:t>
                </a:r>
                <a:r>
                  <a:rPr lang="fr-FR" dirty="0" smtClean="0"/>
                  <a:t>→ Extraction de descripteurs de dimensions réduites différenciant au 	mieux les classes de données</a:t>
                </a:r>
              </a:p>
              <a:p>
                <a:r>
                  <a:rPr lang="fr-FR" b="1" dirty="0"/>
                  <a:t>	</a:t>
                </a:r>
                <a:r>
                  <a:rPr lang="fr-FR" dirty="0" smtClean="0"/>
                  <a:t>→ Utilisation courante de spectrogrammes et bandes Mel</a:t>
                </a:r>
                <a:endParaRPr lang="fr-FR" b="1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2" y="2207092"/>
                <a:ext cx="8484578" cy="2668295"/>
              </a:xfrm>
              <a:prstGeom prst="rect">
                <a:avLst/>
              </a:prstGeom>
              <a:blipFill rotWithShape="0">
                <a:blip r:embed="rId5"/>
                <a:stretch>
                  <a:fillRect l="-647" t="-1142" b="-27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9711" y="5371876"/>
                <a:ext cx="848457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fr-FR" b="1" dirty="0" smtClean="0"/>
                  <a:t>Choix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r-FR" b="1" dirty="0" smtClean="0"/>
                  <a:t> par tiers d’octave pour permettre les deux applications</a:t>
                </a:r>
                <a:endParaRPr lang="fr-FR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1" y="5371876"/>
                <a:ext cx="8484578" cy="390748"/>
              </a:xfrm>
              <a:prstGeom prst="rect">
                <a:avLst/>
              </a:prstGeom>
              <a:blipFill rotWithShape="0">
                <a:blip r:embed="rId6"/>
                <a:stretch>
                  <a:fillRect l="-431" t="-9375" b="-171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2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2118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Méthode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663930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4" y="1089561"/>
            <a:ext cx="2472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Représentation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422" y="1807383"/>
            <a:ext cx="848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Algorithme</a:t>
            </a:r>
            <a:endParaRPr lang="fr-FR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Transformée de Fourier à court-terme (STFT)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Analyse en tiers d’octave 20 Hz – 20 kHz</a:t>
            </a:r>
            <a:endParaRPr lang="fr-FR" dirty="0"/>
          </a:p>
        </p:txBody>
      </p:sp>
      <p:pic>
        <p:nvPicPr>
          <p:cNvPr id="14" name="42117-8-0-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78325" y="431753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40" y="3186213"/>
            <a:ext cx="4305686" cy="32292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23440" y="2887680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Représentation en tiers d’octave d’un enregistrement.</a:t>
            </a:r>
          </a:p>
          <a:p>
            <a:pPr algn="ctr"/>
            <a:r>
              <a:rPr lang="fr-FR" sz="1200" dirty="0" smtClean="0"/>
              <a:t>(Fenêtres d’analyse de 125 ms sans recouvrement)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340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7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483178"/>
            <a:ext cx="9144000" cy="374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6483178"/>
            <a:ext cx="41529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Stage de Fin d’Études ESEO - LS2N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14009" y="6483178"/>
            <a:ext cx="22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15 septembre 2017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881" y="6483178"/>
            <a:ext cx="153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146" y="247191"/>
            <a:ext cx="445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Méthode</a:t>
            </a:r>
            <a:endParaRPr lang="fr-FR" sz="3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2" y="1089561"/>
            <a:ext cx="2060081" cy="454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5525" y="1089561"/>
            <a:ext cx="1834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bg1"/>
                </a:solidFill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Encodage</a:t>
            </a:r>
            <a:endParaRPr lang="fr-FR" sz="2200" dirty="0">
              <a:solidFill>
                <a:schemeClr val="bg1"/>
              </a:solidFill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422" y="2146706"/>
            <a:ext cx="84845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Codage entropique : </a:t>
            </a:r>
            <a:r>
              <a:rPr lang="fr-FR" sz="2000" b="1" dirty="0" err="1" smtClean="0"/>
              <a:t>Huffman</a:t>
            </a:r>
            <a:endParaRPr lang="fr-FR" sz="2000" b="1" dirty="0" smtClean="0"/>
          </a:p>
          <a:p>
            <a:r>
              <a:rPr lang="fr-FR" dirty="0" smtClean="0"/>
              <a:t>	→ Symboles, Dictionnaire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smtClean="0"/>
              <a:t>→ Distribution </a:t>
            </a:r>
            <a:r>
              <a:rPr lang="fr-FR" dirty="0"/>
              <a:t>des données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Algorithme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Échelle logarithmique (dB SPL)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Quantification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Compression </a:t>
            </a:r>
            <a:r>
              <a:rPr lang="el-GR" dirty="0" smtClean="0"/>
              <a:t>Δ</a:t>
            </a:r>
            <a:endParaRPr lang="fr-FR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Codage de </a:t>
            </a:r>
            <a:r>
              <a:rPr lang="fr-FR" dirty="0" err="1" smtClean="0"/>
              <a:t>Huffman</a:t>
            </a:r>
            <a:endParaRPr lang="fr-F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376337" y="1792787"/>
            <a:ext cx="2935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Densités de probabilité des données</a:t>
            </a:r>
          </a:p>
          <a:p>
            <a:pPr algn="ctr"/>
            <a:r>
              <a:rPr lang="fr-FR" sz="1200" dirty="0" smtClean="0"/>
              <a:t>Gauche : à l’issu de l’analyse,</a:t>
            </a:r>
          </a:p>
          <a:p>
            <a:pPr algn="ctr"/>
            <a:r>
              <a:rPr lang="fr-FR" sz="1200" dirty="0" smtClean="0"/>
              <a:t>Milieu : après application du logarithme,</a:t>
            </a:r>
          </a:p>
          <a:p>
            <a:pPr algn="ctr"/>
            <a:r>
              <a:rPr lang="fr-FR" sz="1200" dirty="0" smtClean="0"/>
              <a:t> Droite : après compression </a:t>
            </a:r>
            <a:r>
              <a:rPr lang="el-GR" sz="1200" dirty="0" smtClean="0"/>
              <a:t>Δ</a:t>
            </a:r>
            <a:r>
              <a:rPr lang="fr-FR" sz="1200" dirty="0" smtClean="0"/>
              <a:t>.</a:t>
            </a:r>
            <a:endParaRPr lang="fr-FR" sz="12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85846"/>
              </p:ext>
            </p:extLst>
          </p:nvPr>
        </p:nvGraphicFramePr>
        <p:xfrm>
          <a:off x="4745480" y="2621617"/>
          <a:ext cx="4337057" cy="325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Acrobat Document" r:id="rId4" imgW="4000380" imgH="2999976" progId="AcroExch.Document.DC">
                  <p:embed/>
                </p:oleObj>
              </mc:Choice>
              <mc:Fallback>
                <p:oleObj name="Acrobat Document" r:id="rId4" imgW="4000380" imgH="299997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5480" y="2621617"/>
                        <a:ext cx="4337057" cy="3252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7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veticaNeueLT Pro 55 Roman"/>
        <a:ea typeface=""/>
        <a:cs typeface=""/>
      </a:majorFont>
      <a:minorFont>
        <a:latin typeface="HelveticaNeueLT Pro 55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2080</TotalTime>
  <Words>1142</Words>
  <Application>Microsoft Office PowerPoint</Application>
  <PresentationFormat>On-screen Show (4:3)</PresentationFormat>
  <Paragraphs>310</Paragraphs>
  <Slides>23</Slides>
  <Notes>23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CMU Serif</vt:lpstr>
      <vt:lpstr>HelveticaNeueLT Pro 55 Roman</vt:lpstr>
      <vt:lpstr>Wingdings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GONTIER</dc:creator>
  <cp:lastModifiedBy>Félix GONTIER</cp:lastModifiedBy>
  <cp:revision>378</cp:revision>
  <dcterms:created xsi:type="dcterms:W3CDTF">2017-04-14T10:21:13Z</dcterms:created>
  <dcterms:modified xsi:type="dcterms:W3CDTF">2017-09-04T07:46:26Z</dcterms:modified>
</cp:coreProperties>
</file>