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8419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210" algn="l" defTabSz="4388419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8419" algn="l" defTabSz="4388419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2629" algn="l" defTabSz="4388419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6834" algn="l" defTabSz="4388419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1043" algn="l" defTabSz="4388419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5253" algn="l" defTabSz="4388419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59462" algn="l" defTabSz="4388419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3672" algn="l" defTabSz="4388419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695" autoAdjust="0"/>
    <p:restoredTop sz="94660"/>
  </p:normalViewPr>
  <p:slideViewPr>
    <p:cSldViewPr>
      <p:cViewPr>
        <p:scale>
          <a:sx n="20" d="100"/>
          <a:sy n="20" d="100"/>
        </p:scale>
        <p:origin x="-1038" y="-78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D174F-E9B8-4295-B822-EB57E80C3937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0648A-3FD9-4BE7-9F5D-B7E0745BF2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4100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841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210" algn="l" defTabSz="438841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8419" algn="l" defTabSz="438841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2629" algn="l" defTabSz="438841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6834" algn="l" defTabSz="438841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1043" algn="l" defTabSz="438841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5253" algn="l" defTabSz="438841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59462" algn="l" defTabSz="438841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3672" algn="l" defTabSz="438841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0648A-3FD9-4BE7-9F5D-B7E0745BF2D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0592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84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6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1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5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59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3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7009-4474-4307-A4CB-0D7F66699C35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B920-5982-42D4-8663-0D0D5DD95C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075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7009-4474-4307-A4CB-0D7F66699C35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B920-5982-42D4-8663-0D0D5DD95C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6235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9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7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7009-4474-4307-A4CB-0D7F66699C35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B920-5982-42D4-8663-0D0D5DD95C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53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7009-4474-4307-A4CB-0D7F66699C35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B920-5982-42D4-8663-0D0D5DD95C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018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9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21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8419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2629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6834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104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525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5946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367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7009-4474-4307-A4CB-0D7F66699C35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B920-5982-42D4-8663-0D0D5DD95C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8564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7009-4474-4307-A4CB-0D7F66699C35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B920-5982-42D4-8663-0D0D5DD95C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521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210" indent="0">
              <a:buNone/>
              <a:defRPr sz="9600" b="1"/>
            </a:lvl2pPr>
            <a:lvl3pPr marL="4388419" indent="0">
              <a:buNone/>
              <a:defRPr sz="8600" b="1"/>
            </a:lvl3pPr>
            <a:lvl4pPr marL="6582629" indent="0">
              <a:buNone/>
              <a:defRPr sz="7700" b="1"/>
            </a:lvl4pPr>
            <a:lvl5pPr marL="8776834" indent="0">
              <a:buNone/>
              <a:defRPr sz="7700" b="1"/>
            </a:lvl5pPr>
            <a:lvl6pPr marL="10971043" indent="0">
              <a:buNone/>
              <a:defRPr sz="7700" b="1"/>
            </a:lvl6pPr>
            <a:lvl7pPr marL="13165253" indent="0">
              <a:buNone/>
              <a:defRPr sz="7700" b="1"/>
            </a:lvl7pPr>
            <a:lvl8pPr marL="15359462" indent="0">
              <a:buNone/>
              <a:defRPr sz="7700" b="1"/>
            </a:lvl8pPr>
            <a:lvl9pPr marL="17553672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210" indent="0">
              <a:buNone/>
              <a:defRPr sz="9600" b="1"/>
            </a:lvl2pPr>
            <a:lvl3pPr marL="4388419" indent="0">
              <a:buNone/>
              <a:defRPr sz="8600" b="1"/>
            </a:lvl3pPr>
            <a:lvl4pPr marL="6582629" indent="0">
              <a:buNone/>
              <a:defRPr sz="7700" b="1"/>
            </a:lvl4pPr>
            <a:lvl5pPr marL="8776834" indent="0">
              <a:buNone/>
              <a:defRPr sz="7700" b="1"/>
            </a:lvl5pPr>
            <a:lvl6pPr marL="10971043" indent="0">
              <a:buNone/>
              <a:defRPr sz="7700" b="1"/>
            </a:lvl6pPr>
            <a:lvl7pPr marL="13165253" indent="0">
              <a:buNone/>
              <a:defRPr sz="7700" b="1"/>
            </a:lvl7pPr>
            <a:lvl8pPr marL="15359462" indent="0">
              <a:buNone/>
              <a:defRPr sz="7700" b="1"/>
            </a:lvl8pPr>
            <a:lvl9pPr marL="17553672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7009-4474-4307-A4CB-0D7F66699C35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B920-5982-42D4-8663-0D0D5DD95C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528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7009-4474-4307-A4CB-0D7F66699C35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B920-5982-42D4-8663-0D0D5DD95C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146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7009-4474-4307-A4CB-0D7F66699C35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B920-5982-42D4-8663-0D0D5DD95C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926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7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7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7" y="6888487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210" indent="0">
              <a:buNone/>
              <a:defRPr sz="5800"/>
            </a:lvl2pPr>
            <a:lvl3pPr marL="4388419" indent="0">
              <a:buNone/>
              <a:defRPr sz="4800"/>
            </a:lvl3pPr>
            <a:lvl4pPr marL="6582629" indent="0">
              <a:buNone/>
              <a:defRPr sz="4300"/>
            </a:lvl4pPr>
            <a:lvl5pPr marL="8776834" indent="0">
              <a:buNone/>
              <a:defRPr sz="4300"/>
            </a:lvl5pPr>
            <a:lvl6pPr marL="10971043" indent="0">
              <a:buNone/>
              <a:defRPr sz="4300"/>
            </a:lvl6pPr>
            <a:lvl7pPr marL="13165253" indent="0">
              <a:buNone/>
              <a:defRPr sz="4300"/>
            </a:lvl7pPr>
            <a:lvl8pPr marL="15359462" indent="0">
              <a:buNone/>
              <a:defRPr sz="4300"/>
            </a:lvl8pPr>
            <a:lvl9pPr marL="17553672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7009-4474-4307-A4CB-0D7F66699C35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B920-5982-42D4-8663-0D0D5DD95C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7689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210" indent="0">
              <a:buNone/>
              <a:defRPr sz="13400"/>
            </a:lvl2pPr>
            <a:lvl3pPr marL="4388419" indent="0">
              <a:buNone/>
              <a:defRPr sz="11500"/>
            </a:lvl3pPr>
            <a:lvl4pPr marL="6582629" indent="0">
              <a:buNone/>
              <a:defRPr sz="9600"/>
            </a:lvl4pPr>
            <a:lvl5pPr marL="8776834" indent="0">
              <a:buNone/>
              <a:defRPr sz="9600"/>
            </a:lvl5pPr>
            <a:lvl6pPr marL="10971043" indent="0">
              <a:buNone/>
              <a:defRPr sz="9600"/>
            </a:lvl6pPr>
            <a:lvl7pPr marL="13165253" indent="0">
              <a:buNone/>
              <a:defRPr sz="9600"/>
            </a:lvl7pPr>
            <a:lvl8pPr marL="15359462" indent="0">
              <a:buNone/>
              <a:defRPr sz="9600"/>
            </a:lvl8pPr>
            <a:lvl9pPr marL="17553672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210" indent="0">
              <a:buNone/>
              <a:defRPr sz="5800"/>
            </a:lvl2pPr>
            <a:lvl3pPr marL="4388419" indent="0">
              <a:buNone/>
              <a:defRPr sz="4800"/>
            </a:lvl3pPr>
            <a:lvl4pPr marL="6582629" indent="0">
              <a:buNone/>
              <a:defRPr sz="4300"/>
            </a:lvl4pPr>
            <a:lvl5pPr marL="8776834" indent="0">
              <a:buNone/>
              <a:defRPr sz="4300"/>
            </a:lvl5pPr>
            <a:lvl6pPr marL="10971043" indent="0">
              <a:buNone/>
              <a:defRPr sz="4300"/>
            </a:lvl6pPr>
            <a:lvl7pPr marL="13165253" indent="0">
              <a:buNone/>
              <a:defRPr sz="4300"/>
            </a:lvl7pPr>
            <a:lvl8pPr marL="15359462" indent="0">
              <a:buNone/>
              <a:defRPr sz="4300"/>
            </a:lvl8pPr>
            <a:lvl9pPr marL="17553672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7009-4474-4307-A4CB-0D7F66699C35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B920-5982-42D4-8663-0D0D5DD95C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716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840" tIns="219422" rIns="438840" bIns="21942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7"/>
            <a:ext cx="39502080" cy="21724622"/>
          </a:xfrm>
          <a:prstGeom prst="rect">
            <a:avLst/>
          </a:prstGeom>
        </p:spPr>
        <p:txBody>
          <a:bodyPr vert="horz" lIns="438840" tIns="219422" rIns="438840" bIns="2194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840" tIns="219422" rIns="438840" bIns="219422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D7009-4474-4307-A4CB-0D7F66699C35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840" tIns="219422" rIns="438840" bIns="219422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840" tIns="219422" rIns="438840" bIns="219422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4B920-5982-42D4-8663-0D0D5DD95C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1517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8419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656" indent="-1645656" algn="l" defTabSz="4388419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589" indent="-1371379" algn="l" defTabSz="4388419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522" indent="-1097102" algn="l" defTabSz="4388419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79731" indent="-1097102" algn="l" defTabSz="4388419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3941" indent="-1097102" algn="l" defTabSz="4388419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8150" indent="-1097102" algn="l" defTabSz="4388419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2360" indent="-1097102" algn="l" defTabSz="4388419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6565" indent="-1097102" algn="l" defTabSz="4388419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0774" indent="-1097102" algn="l" defTabSz="4388419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210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419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629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6834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1043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5253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9462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3672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prevent-ip.org/images/illustrations/PR-05000-ILU-050221-v20-ERT-Function%20illustration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" y="-11537"/>
            <a:ext cx="43853100" cy="305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ounded Rectangle 39"/>
          <p:cNvSpPr/>
          <p:nvPr/>
        </p:nvSpPr>
        <p:spPr bwMode="auto">
          <a:xfrm>
            <a:off x="609600" y="5471354"/>
            <a:ext cx="41376600" cy="24066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Rectangle 2"/>
          <p:cNvSpPr>
            <a:spLocks noChangeArrowheads="1"/>
          </p:cNvSpPr>
          <p:nvPr/>
        </p:nvSpPr>
        <p:spPr bwMode="auto">
          <a:xfrm>
            <a:off x="-1066800" y="838200"/>
            <a:ext cx="46177200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8500" dirty="0">
                <a:latin typeface="Arial" pitchFamily="34" charset="0"/>
                <a:cs typeface="Arial" pitchFamily="34" charset="0"/>
              </a:rPr>
              <a:t>Position and Vector Detection of Blind Spot </a:t>
            </a:r>
            <a:r>
              <a:rPr lang="en-US" sz="8500" dirty="0" smtClean="0">
                <a:latin typeface="Arial" pitchFamily="34" charset="0"/>
                <a:cs typeface="Arial" pitchFamily="34" charset="0"/>
              </a:rPr>
              <a:t>Motion </a:t>
            </a:r>
            <a:r>
              <a:rPr lang="en-US" sz="8500" dirty="0">
                <a:latin typeface="Arial" pitchFamily="34" charset="0"/>
                <a:cs typeface="Arial" pitchFamily="34" charset="0"/>
              </a:rPr>
              <a:t>with Horn-</a:t>
            </a:r>
            <a:r>
              <a:rPr lang="en-US" sz="8500" dirty="0" err="1">
                <a:latin typeface="Arial" pitchFamily="34" charset="0"/>
                <a:cs typeface="Arial" pitchFamily="34" charset="0"/>
              </a:rPr>
              <a:t>Schunck</a:t>
            </a:r>
            <a:r>
              <a:rPr lang="en-US" sz="8500" dirty="0">
                <a:latin typeface="Arial" pitchFamily="34" charset="0"/>
                <a:cs typeface="Arial" pitchFamily="34" charset="0"/>
              </a:rPr>
              <a:t> Optical Flow</a:t>
            </a:r>
          </a:p>
          <a:p>
            <a:pPr eaLnBrk="0" hangingPunct="0"/>
            <a:endParaRPr lang="en-US" altLang="ja-JP" sz="2000" dirty="0">
              <a:ea typeface="MS PGothic" pitchFamily="34" charset="-128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1254317" y="3352800"/>
            <a:ext cx="21234400" cy="12041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48" name="Group 9"/>
          <p:cNvGrpSpPr>
            <a:grpSpLocks/>
          </p:cNvGrpSpPr>
          <p:nvPr/>
        </p:nvGrpSpPr>
        <p:grpSpPr bwMode="auto">
          <a:xfrm>
            <a:off x="11501379" y="3649825"/>
            <a:ext cx="20750271" cy="11627101"/>
            <a:chOff x="11323638" y="35828288"/>
            <a:chExt cx="10266544" cy="7705725"/>
          </a:xfrm>
        </p:grpSpPr>
        <p:sp>
          <p:nvSpPr>
            <p:cNvPr id="49" name="Rectangle 1383"/>
            <p:cNvSpPr>
              <a:spLocks noChangeArrowheads="1"/>
            </p:cNvSpPr>
            <p:nvPr/>
          </p:nvSpPr>
          <p:spPr bwMode="auto">
            <a:xfrm>
              <a:off x="11323638" y="35828288"/>
              <a:ext cx="10266544" cy="793750"/>
            </a:xfrm>
            <a:prstGeom prst="rect">
              <a:avLst/>
            </a:prstGeom>
            <a:solidFill>
              <a:srgbClr val="5B00B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3200" b="1" dirty="0">
                  <a:solidFill>
                    <a:schemeClr val="bg1"/>
                  </a:solidFill>
                  <a:latin typeface="Arial" pitchFamily="34" charset="0"/>
                </a:rPr>
                <a:t> </a:t>
              </a:r>
              <a:r>
                <a:rPr lang="en-US" sz="3600" b="1" dirty="0">
                  <a:solidFill>
                    <a:schemeClr val="bg1"/>
                  </a:solidFill>
                  <a:latin typeface="Arial" pitchFamily="34" charset="0"/>
                </a:rPr>
                <a:t>Project Overview: Detailed Holistic Schematic of Coding Process </a:t>
              </a:r>
            </a:p>
          </p:txBody>
        </p:sp>
        <p:pic>
          <p:nvPicPr>
            <p:cNvPr id="50" name="Picture 11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09319" y="36739513"/>
              <a:ext cx="9532127" cy="6794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2" name="Rectangle 51"/>
          <p:cNvSpPr/>
          <p:nvPr/>
        </p:nvSpPr>
        <p:spPr bwMode="auto">
          <a:xfrm>
            <a:off x="11201400" y="15925800"/>
            <a:ext cx="21234400" cy="143574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" name="Rounded Rectangle 52"/>
          <p:cNvSpPr/>
          <p:nvPr/>
        </p:nvSpPr>
        <p:spPr bwMode="auto">
          <a:xfrm>
            <a:off x="26300641" y="26967763"/>
            <a:ext cx="5843612" cy="18950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" name="Rectangle 1058"/>
          <p:cNvSpPr>
            <a:spLocks noChangeArrowheads="1"/>
          </p:cNvSpPr>
          <p:nvPr/>
        </p:nvSpPr>
        <p:spPr bwMode="auto">
          <a:xfrm>
            <a:off x="11553744" y="16346255"/>
            <a:ext cx="20686210" cy="1080669"/>
          </a:xfrm>
          <a:prstGeom prst="rect">
            <a:avLst/>
          </a:prstGeom>
          <a:solidFill>
            <a:srgbClr val="5B00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3600" b="1" dirty="0">
                <a:solidFill>
                  <a:schemeClr val="bg1"/>
                </a:solidFill>
                <a:latin typeface="Arial" pitchFamily="34" charset="0"/>
              </a:rPr>
              <a:t>Data format: Vector Visual Representation with Optical Flow </a:t>
            </a:r>
          </a:p>
        </p:txBody>
      </p:sp>
      <p:grpSp>
        <p:nvGrpSpPr>
          <p:cNvPr id="55" name="Group 3"/>
          <p:cNvGrpSpPr>
            <a:grpSpLocks/>
          </p:cNvGrpSpPr>
          <p:nvPr/>
        </p:nvGrpSpPr>
        <p:grpSpPr bwMode="auto">
          <a:xfrm>
            <a:off x="11734800" y="17754601"/>
            <a:ext cx="20430072" cy="4629574"/>
            <a:chOff x="11564689" y="4241246"/>
            <a:chExt cx="10047024" cy="2556724"/>
          </a:xfrm>
        </p:grpSpPr>
        <p:sp>
          <p:nvSpPr>
            <p:cNvPr id="60" name="TextBox 59"/>
            <p:cNvSpPr txBox="1"/>
            <p:nvPr/>
          </p:nvSpPr>
          <p:spPr>
            <a:xfrm>
              <a:off x="11564689" y="4325410"/>
              <a:ext cx="4609222" cy="9688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3000" b="1" dirty="0" smtClean="0">
                  <a:solidFill>
                    <a:schemeClr val="accent2"/>
                  </a:solidFill>
                  <a:latin typeface="Arial" pitchFamily="34" charset="0"/>
                </a:rPr>
                <a:t>Quiver Plot:</a:t>
              </a:r>
            </a:p>
            <a:p>
              <a:pPr marL="342900" indent="-342900">
                <a:buFont typeface="Wingdings" pitchFamily="2" charset="2"/>
                <a:buChar char="v"/>
                <a:defRPr/>
              </a:pPr>
              <a:r>
                <a:rPr lang="en-US" sz="2600" dirty="0" smtClean="0">
                  <a:latin typeface="Arial" pitchFamily="34" charset="0"/>
                  <a:cs typeface="Arial" pitchFamily="34" charset="0"/>
                </a:rPr>
                <a:t>Graphs </a:t>
              </a:r>
              <a:r>
                <a:rPr lang="en-US" sz="2600" dirty="0">
                  <a:latin typeface="Arial" pitchFamily="34" charset="0"/>
                  <a:cs typeface="Arial" pitchFamily="34" charset="0"/>
                </a:rPr>
                <a:t>the vector arrows  against the actual frame image</a:t>
              </a:r>
            </a:p>
            <a:p>
              <a:pPr marL="342900" indent="-342900">
                <a:buFont typeface="Wingdings" pitchFamily="2" charset="2"/>
                <a:buChar char="v"/>
                <a:defRPr/>
              </a:pPr>
              <a:r>
                <a:rPr lang="en-US" sz="2600" dirty="0">
                  <a:latin typeface="Arial" pitchFamily="34" charset="0"/>
                  <a:cs typeface="Arial" pitchFamily="34" charset="0"/>
                </a:rPr>
                <a:t>Most of the Optical Flow Calculations are based off of the </a:t>
              </a:r>
            </a:p>
            <a:p>
              <a:pPr>
                <a:defRPr/>
              </a:pPr>
              <a:r>
                <a:rPr lang="en-US" sz="2600" dirty="0" smtClean="0">
                  <a:latin typeface="Arial" pitchFamily="34" charset="0"/>
                  <a:cs typeface="Arial" pitchFamily="34" charset="0"/>
                </a:rPr>
                <a:t>    Quiver </a:t>
              </a:r>
              <a:r>
                <a:rPr lang="en-US" sz="2600" dirty="0">
                  <a:latin typeface="Arial" pitchFamily="34" charset="0"/>
                  <a:cs typeface="Arial" pitchFamily="34" charset="0"/>
                </a:rPr>
                <a:t>Plot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5579544" y="5682229"/>
              <a:ext cx="6032169" cy="96884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3000" b="1" dirty="0" smtClean="0">
                  <a:solidFill>
                    <a:schemeClr val="accent2"/>
                  </a:solidFill>
                  <a:latin typeface="Arial" pitchFamily="34" charset="0"/>
                </a:rPr>
                <a:t>Rose Plot (Circular Histogram):</a:t>
              </a:r>
            </a:p>
            <a:p>
              <a:pPr marL="342900" indent="-342900">
                <a:buFont typeface="Wingdings" pitchFamily="2" charset="2"/>
                <a:buChar char="v"/>
                <a:defRPr/>
              </a:pPr>
              <a:r>
                <a:rPr lang="en-US" sz="2600" dirty="0">
                  <a:latin typeface="Arial" pitchFamily="34" charset="0"/>
                  <a:cs typeface="Arial" pitchFamily="34" charset="0"/>
                </a:rPr>
                <a:t>Graphs the vector arrows based on direction. The height of the bars correlates to </a:t>
              </a:r>
              <a:r>
                <a:rPr lang="en-US" sz="2600" dirty="0" smtClean="0">
                  <a:latin typeface="Arial" pitchFamily="34" charset="0"/>
                  <a:cs typeface="Arial" pitchFamily="34" charset="0"/>
                </a:rPr>
                <a:t>frequency, not magnitude. The green bars represent object vectors, while the red bars symbolize background vectors.</a:t>
              </a:r>
              <a:endParaRPr lang="en-US" sz="2600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62" name="Picture 172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38144" y="5293301"/>
              <a:ext cx="1344538" cy="1504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72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24018" y="4241246"/>
              <a:ext cx="1670529" cy="1166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6" name="TextBox 55"/>
          <p:cNvSpPr txBox="1"/>
          <p:nvPr/>
        </p:nvSpPr>
        <p:spPr bwMode="auto">
          <a:xfrm>
            <a:off x="11889317" y="22322518"/>
            <a:ext cx="19873383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000" b="1" dirty="0">
                <a:solidFill>
                  <a:schemeClr val="accent2"/>
                </a:solidFill>
                <a:latin typeface="Arial" pitchFamily="34" charset="0"/>
              </a:rPr>
              <a:t>Vector Differentiation: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The vector arrows are split into two categories: object (green) and background (red). 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object 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vectors usually designate motion while the background designate the “stationary” posterior </a:t>
            </a:r>
          </a:p>
        </p:txBody>
      </p:sp>
      <p:sp>
        <p:nvSpPr>
          <p:cNvPr id="57" name="TextBox 56"/>
          <p:cNvSpPr txBox="1"/>
          <p:nvPr/>
        </p:nvSpPr>
        <p:spPr bwMode="auto">
          <a:xfrm>
            <a:off x="11916834" y="24133362"/>
            <a:ext cx="20375034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000" b="1" dirty="0" smtClean="0">
                <a:solidFill>
                  <a:schemeClr val="accent2"/>
                </a:solidFill>
                <a:latin typeface="Arial" pitchFamily="34" charset="0"/>
              </a:rPr>
              <a:t>Angle Threshold Filter: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object 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vectors were assumed to be within an angle range of </a:t>
            </a:r>
            <a:r>
              <a:rPr lang="el-GR" sz="2600" dirty="0">
                <a:latin typeface="Arial" pitchFamily="34" charset="0"/>
                <a:cs typeface="Arial" pitchFamily="34" charset="0"/>
              </a:rPr>
              <a:t>π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/4, 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W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e 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use the Standard Deviation Filter (See Box Capture Overview) to remove outlier vectors and recalculate the angle range</a:t>
            </a:r>
          </a:p>
        </p:txBody>
      </p:sp>
      <p:pic>
        <p:nvPicPr>
          <p:cNvPr id="58" name="Picture 8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431000" y="26149149"/>
            <a:ext cx="5926196" cy="2811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6"/>
          <p:cNvSpPr txBox="1">
            <a:spLocks noChangeArrowheads="1"/>
          </p:cNvSpPr>
          <p:nvPr/>
        </p:nvSpPr>
        <p:spPr bwMode="auto">
          <a:xfrm>
            <a:off x="26549275" y="27069311"/>
            <a:ext cx="540782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600" dirty="0">
                <a:latin typeface="Arial" pitchFamily="34" charset="0"/>
                <a:cs typeface="Arial" pitchFamily="34" charset="0"/>
              </a:rPr>
              <a:t>The black boxes locate the purple vectors </a:t>
            </a:r>
            <a:r>
              <a:rPr lang="en-US" sz="2600" dirty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the outliers that were taken out with the Angle Threshold</a:t>
            </a:r>
          </a:p>
        </p:txBody>
      </p:sp>
      <p:pic>
        <p:nvPicPr>
          <p:cNvPr id="64" name="Picture 13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612600" y="17744080"/>
            <a:ext cx="3600451" cy="2081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Rectangle 64"/>
          <p:cNvSpPr/>
          <p:nvPr/>
        </p:nvSpPr>
        <p:spPr>
          <a:xfrm>
            <a:off x="28498800" y="17608858"/>
            <a:ext cx="3752850" cy="22376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28498800" y="17801571"/>
            <a:ext cx="383751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Notice that the simulated image has no background, because the posterior is a consistent gray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7" name="Picture 16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342732" y="26149149"/>
            <a:ext cx="5721874" cy="2638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13720233" y="29465677"/>
            <a:ext cx="4262967" cy="597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Before</a:t>
            </a:r>
            <a:endParaRPr lang="en-US" sz="2400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0905166" y="29564226"/>
            <a:ext cx="368364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u="sng" dirty="0" smtClean="0">
                <a:latin typeface="Arial" pitchFamily="34" charset="0"/>
                <a:cs typeface="Arial" pitchFamily="34" charset="0"/>
              </a:rPr>
              <a:t>After</a:t>
            </a:r>
            <a:endParaRPr lang="en-US" sz="2600" u="sng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14782800" y="20111319"/>
            <a:ext cx="1981200" cy="8397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14782801" y="20887394"/>
            <a:ext cx="3509433" cy="9588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13451"/>
          <p:cNvSpPr txBox="1">
            <a:spLocks noChangeArrowheads="1"/>
          </p:cNvSpPr>
          <p:nvPr/>
        </p:nvSpPr>
        <p:spPr bwMode="auto">
          <a:xfrm>
            <a:off x="11887201" y="19912166"/>
            <a:ext cx="3221567" cy="597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latin typeface="Arial" pitchFamily="34" charset="0"/>
                <a:cs typeface="Arial" pitchFamily="34" charset="0"/>
              </a:rPr>
              <a:t>Object Vectors</a:t>
            </a:r>
          </a:p>
        </p:txBody>
      </p:sp>
      <p:sp>
        <p:nvSpPr>
          <p:cNvPr id="73" name="TextBox 153"/>
          <p:cNvSpPr txBox="1">
            <a:spLocks noChangeArrowheads="1"/>
          </p:cNvSpPr>
          <p:nvPr/>
        </p:nvSpPr>
        <p:spPr bwMode="auto">
          <a:xfrm>
            <a:off x="12395201" y="21203573"/>
            <a:ext cx="3221567" cy="597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latin typeface="Arial" pitchFamily="34" charset="0"/>
                <a:cs typeface="Arial" pitchFamily="34" charset="0"/>
              </a:rPr>
              <a:t>Background Vectors</a:t>
            </a:r>
          </a:p>
        </p:txBody>
      </p:sp>
      <p:sp>
        <p:nvSpPr>
          <p:cNvPr id="75" name="Rectangle 74"/>
          <p:cNvSpPr/>
          <p:nvPr/>
        </p:nvSpPr>
        <p:spPr bwMode="auto">
          <a:xfrm>
            <a:off x="11254317" y="30701270"/>
            <a:ext cx="21234400" cy="2217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6" name="Rectangle 1383"/>
          <p:cNvSpPr>
            <a:spLocks noChangeArrowheads="1"/>
          </p:cNvSpPr>
          <p:nvPr/>
        </p:nvSpPr>
        <p:spPr bwMode="auto">
          <a:xfrm>
            <a:off x="11685253" y="31079559"/>
            <a:ext cx="20599713" cy="1371600"/>
          </a:xfrm>
          <a:prstGeom prst="rect">
            <a:avLst/>
          </a:prstGeom>
          <a:solidFill>
            <a:srgbClr val="5B00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Arial" pitchFamily="34" charset="0"/>
              </a:rPr>
              <a:t>System Capability 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Arial" pitchFamily="34" charset="0"/>
              </a:rPr>
              <a:t>(Designated Situational Assessment)</a:t>
            </a:r>
          </a:p>
        </p:txBody>
      </p:sp>
      <p:sp>
        <p:nvSpPr>
          <p:cNvPr id="99" name="Rectangle 98"/>
          <p:cNvSpPr/>
          <p:nvPr/>
        </p:nvSpPr>
        <p:spPr bwMode="auto">
          <a:xfrm>
            <a:off x="381000" y="16992600"/>
            <a:ext cx="10287000" cy="1592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00" name="Group 6"/>
          <p:cNvGrpSpPr>
            <a:grpSpLocks/>
          </p:cNvGrpSpPr>
          <p:nvPr/>
        </p:nvGrpSpPr>
        <p:grpSpPr bwMode="auto">
          <a:xfrm>
            <a:off x="381000" y="17221200"/>
            <a:ext cx="9982202" cy="1820062"/>
            <a:chOff x="571500" y="11091333"/>
            <a:chExt cx="7486650" cy="1533561"/>
          </a:xfrm>
        </p:grpSpPr>
        <p:sp>
          <p:nvSpPr>
            <p:cNvPr id="109" name="Rectangle 1045"/>
            <p:cNvSpPr>
              <a:spLocks noChangeArrowheads="1"/>
            </p:cNvSpPr>
            <p:nvPr/>
          </p:nvSpPr>
          <p:spPr bwMode="auto">
            <a:xfrm>
              <a:off x="571500" y="11091333"/>
              <a:ext cx="7486650" cy="1181707"/>
            </a:xfrm>
            <a:prstGeom prst="rect">
              <a:avLst/>
            </a:prstGeom>
            <a:solidFill>
              <a:srgbClr val="5B00B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Text Box 919"/>
            <p:cNvSpPr txBox="1">
              <a:spLocks noChangeArrowheads="1"/>
            </p:cNvSpPr>
            <p:nvPr/>
          </p:nvSpPr>
          <p:spPr bwMode="auto">
            <a:xfrm>
              <a:off x="795338" y="11198587"/>
              <a:ext cx="7034212" cy="1426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3600" b="1" dirty="0">
                  <a:solidFill>
                    <a:schemeClr val="bg1"/>
                  </a:solidFill>
                  <a:latin typeface="Arial" pitchFamily="34" charset="0"/>
                </a:rPr>
                <a:t>Horn-</a:t>
              </a:r>
              <a:r>
                <a:rPr lang="en-US" sz="3600" b="1" dirty="0" err="1">
                  <a:solidFill>
                    <a:schemeClr val="bg1"/>
                  </a:solidFill>
                  <a:latin typeface="Arial" pitchFamily="34" charset="0"/>
                </a:rPr>
                <a:t>Schunck</a:t>
              </a:r>
              <a:r>
                <a:rPr lang="en-US" sz="3600" b="1" dirty="0">
                  <a:solidFill>
                    <a:schemeClr val="bg1"/>
                  </a:solidFill>
                  <a:latin typeface="Arial" pitchFamily="34" charset="0"/>
                </a:rPr>
                <a:t> Optical Flow and Vector Magnitude Plot Generation</a:t>
              </a:r>
            </a:p>
            <a:p>
              <a:pPr eaLnBrk="1" hangingPunct="1"/>
              <a:endParaRPr lang="en-US" sz="3200" b="1" dirty="0">
                <a:latin typeface="Arial" pitchFamily="34" charset="0"/>
              </a:endParaRPr>
            </a:p>
          </p:txBody>
        </p:sp>
      </p:grpSp>
      <p:grpSp>
        <p:nvGrpSpPr>
          <p:cNvPr id="101" name="Group 7"/>
          <p:cNvGrpSpPr>
            <a:grpSpLocks/>
          </p:cNvGrpSpPr>
          <p:nvPr/>
        </p:nvGrpSpPr>
        <p:grpSpPr bwMode="auto">
          <a:xfrm>
            <a:off x="381000" y="19397661"/>
            <a:ext cx="10263717" cy="12875045"/>
            <a:chOff x="438151" y="12576386"/>
            <a:chExt cx="7697786" cy="8848778"/>
          </a:xfrm>
        </p:grpSpPr>
        <p:sp>
          <p:nvSpPr>
            <p:cNvPr id="102" name="Text Box 1340"/>
            <p:cNvSpPr txBox="1">
              <a:spLocks noChangeArrowheads="1"/>
            </p:cNvSpPr>
            <p:nvPr/>
          </p:nvSpPr>
          <p:spPr bwMode="auto">
            <a:xfrm>
              <a:off x="438151" y="16833699"/>
              <a:ext cx="7669211" cy="16879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6000"/>
                </a:lnSpc>
                <a:defRPr/>
              </a:pPr>
              <a:r>
                <a:rPr lang="en-US" sz="3000" b="1" dirty="0">
                  <a:solidFill>
                    <a:schemeClr val="accent2"/>
                  </a:solidFill>
                  <a:latin typeface="Arial" pitchFamily="34" charset="0"/>
                </a:rPr>
                <a:t>Horn-</a:t>
              </a:r>
              <a:r>
                <a:rPr lang="en-US" sz="3000" b="1" dirty="0" err="1">
                  <a:solidFill>
                    <a:schemeClr val="accent2"/>
                  </a:solidFill>
                  <a:latin typeface="Arial" pitchFamily="34" charset="0"/>
                </a:rPr>
                <a:t>Schunck</a:t>
              </a:r>
              <a:r>
                <a:rPr lang="en-US" sz="3000" b="1" dirty="0">
                  <a:solidFill>
                    <a:schemeClr val="accent2"/>
                  </a:solidFill>
                  <a:latin typeface="Arial" pitchFamily="34" charset="0"/>
                </a:rPr>
                <a:t> Optical Flow A</a:t>
              </a:r>
              <a:r>
                <a:rPr lang="en-US" sz="3000" b="1" dirty="0" smtClean="0">
                  <a:solidFill>
                    <a:schemeClr val="accent2"/>
                  </a:solidFill>
                  <a:latin typeface="Arial" pitchFamily="34" charset="0"/>
                </a:rPr>
                <a:t>dvantages</a:t>
              </a:r>
              <a:r>
                <a:rPr lang="en-US" sz="3000" b="1" dirty="0">
                  <a:solidFill>
                    <a:schemeClr val="accent2"/>
                  </a:solidFill>
                  <a:latin typeface="Arial" pitchFamily="34" charset="0"/>
                </a:rPr>
                <a:t>:</a:t>
              </a:r>
              <a:endParaRPr lang="en-US" sz="3000" dirty="0">
                <a:latin typeface="Arial" pitchFamily="34" charset="0"/>
                <a:cs typeface="Arial" pitchFamily="34" charset="0"/>
              </a:endParaRPr>
            </a:p>
            <a:p>
              <a:pPr marL="342900" indent="-342900">
                <a:lnSpc>
                  <a:spcPct val="96000"/>
                </a:lnSpc>
                <a:buFont typeface="Wingdings" pitchFamily="2" charset="2"/>
                <a:buChar char="v"/>
                <a:defRPr/>
              </a:pPr>
              <a:r>
                <a:rPr lang="en-US" sz="2600" dirty="0">
                  <a:latin typeface="Arial" pitchFamily="34" charset="0"/>
                  <a:cs typeface="Arial" pitchFamily="34" charset="0"/>
                </a:rPr>
                <a:t>Yields a high density of flow vectors </a:t>
              </a:r>
              <a:r>
                <a:rPr lang="en-US" sz="2600" dirty="0">
                  <a:latin typeface="Arial" pitchFamily="34" charset="0"/>
                  <a:cs typeface="Arial" pitchFamily="34" charset="0"/>
                  <a:sym typeface="Wingdings" pitchFamily="2" charset="2"/>
                </a:rPr>
                <a:t> </a:t>
              </a:r>
              <a:r>
                <a:rPr lang="en-US" sz="2600" dirty="0">
                  <a:latin typeface="Arial" pitchFamily="34" charset="0"/>
                  <a:cs typeface="Arial" pitchFamily="34" charset="0"/>
                </a:rPr>
                <a:t>any missing vectors in homogeneous objects are made up for by its surrounding pixels</a:t>
              </a:r>
            </a:p>
            <a:p>
              <a:pPr marL="342900" indent="-342900">
                <a:lnSpc>
                  <a:spcPct val="96000"/>
                </a:lnSpc>
                <a:buFont typeface="Wingdings" pitchFamily="2" charset="2"/>
                <a:buChar char="v"/>
                <a:defRPr/>
              </a:pPr>
              <a:r>
                <a:rPr lang="en-US" sz="2600" dirty="0">
                  <a:latin typeface="Arial" pitchFamily="34" charset="0"/>
                  <a:cs typeface="Arial" pitchFamily="34" charset="0"/>
                </a:rPr>
                <a:t>Based off of two flow vectors [</a:t>
              </a:r>
              <a:r>
                <a:rPr lang="en-US" sz="2600" dirty="0" err="1">
                  <a:latin typeface="Arial" pitchFamily="34" charset="0"/>
                  <a:cs typeface="Arial" pitchFamily="34" charset="0"/>
                </a:rPr>
                <a:t>u,v</a:t>
              </a:r>
              <a:r>
                <a:rPr lang="en-US" sz="2600" dirty="0">
                  <a:latin typeface="Arial" pitchFamily="34" charset="0"/>
                  <a:cs typeface="Arial" pitchFamily="34" charset="0"/>
                </a:rPr>
                <a:t>]. The result is minimized distortions in flow because it prefers solutions</a:t>
              </a:r>
              <a:r>
                <a:rPr lang="en-US" sz="26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600" dirty="0">
                  <a:latin typeface="Arial" pitchFamily="34" charset="0"/>
                  <a:cs typeface="Arial" pitchFamily="34" charset="0"/>
                </a:rPr>
                <a:t>that maximize Alpha</a:t>
              </a:r>
            </a:p>
          </p:txBody>
        </p:sp>
        <p:pic>
          <p:nvPicPr>
            <p:cNvPr id="103" name="Picture 1647" descr="flow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550" y="14347443"/>
              <a:ext cx="3698639" cy="1037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" name="TextBox 103"/>
            <p:cNvSpPr txBox="1"/>
            <p:nvPr/>
          </p:nvSpPr>
          <p:spPr>
            <a:xfrm>
              <a:off x="4246563" y="14566478"/>
              <a:ext cx="3811586" cy="226336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342900" indent="-342900">
                <a:buFont typeface="Wingdings" pitchFamily="2" charset="2"/>
                <a:buChar char="v"/>
                <a:defRPr/>
              </a:pPr>
              <a:r>
                <a:rPr lang="en-US" sz="2600" dirty="0">
                  <a:latin typeface="Arial" pitchFamily="34" charset="0"/>
                  <a:cs typeface="Arial" pitchFamily="34" charset="0"/>
                </a:rPr>
                <a:t>Each pixel has a specific luminescence</a:t>
              </a:r>
            </a:p>
            <a:p>
              <a:pPr>
                <a:defRPr/>
              </a:pPr>
              <a:endParaRPr lang="en-US" sz="2600" dirty="0">
                <a:latin typeface="Arial" pitchFamily="34" charset="0"/>
                <a:cs typeface="Arial" pitchFamily="34" charset="0"/>
              </a:endParaRPr>
            </a:p>
            <a:p>
              <a:pPr marL="342900" indent="-342900">
                <a:buFont typeface="Wingdings" pitchFamily="2" charset="2"/>
                <a:buChar char="v"/>
                <a:defRPr/>
              </a:pPr>
              <a:r>
                <a:rPr lang="en-US" sz="2600" dirty="0">
                  <a:latin typeface="Arial" pitchFamily="34" charset="0"/>
                  <a:cs typeface="Arial" pitchFamily="34" charset="0"/>
                </a:rPr>
                <a:t>Optical Flow operates via convulsion, meaning that blocks of pixels are compared at a time</a:t>
              </a:r>
            </a:p>
            <a:p>
              <a:pPr>
                <a:defRPr/>
              </a:pPr>
              <a:endParaRPr lang="en-US" sz="26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38151" y="12576386"/>
              <a:ext cx="7697786" cy="16922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600" b="1" dirty="0">
                  <a:solidFill>
                    <a:schemeClr val="accent2"/>
                  </a:solidFill>
                  <a:latin typeface="Arial" pitchFamily="34" charset="0"/>
                </a:rPr>
                <a:t>Optical Flow Explanation: </a:t>
              </a:r>
              <a:endParaRPr lang="en-US" sz="2600" dirty="0"/>
            </a:p>
            <a:p>
              <a:pPr marL="342900" indent="-342900">
                <a:buFont typeface="Wingdings" pitchFamily="2" charset="2"/>
                <a:buChar char="v"/>
                <a:defRPr/>
              </a:pPr>
              <a:r>
                <a:rPr lang="en-US" sz="2600" dirty="0">
                  <a:latin typeface="Arial" pitchFamily="34" charset="0"/>
                  <a:cs typeface="Arial" pitchFamily="34" charset="0"/>
                </a:rPr>
                <a:t>A method that can compare subsequent frames of a video to generate a vector plot of motion.</a:t>
              </a:r>
            </a:p>
            <a:p>
              <a:pPr marL="342900" indent="-342900">
                <a:buFont typeface="Wingdings" pitchFamily="2" charset="2"/>
                <a:buChar char="v"/>
                <a:defRPr/>
              </a:pPr>
              <a:r>
                <a:rPr lang="en-US" sz="2600" dirty="0">
                  <a:latin typeface="Arial" pitchFamily="34" charset="0"/>
                  <a:cs typeface="Arial" pitchFamily="34" charset="0"/>
                </a:rPr>
                <a:t>Each pixel of the first frame is pinpointed in the next frame and the movement of the pixel can </a:t>
              </a:r>
              <a:r>
                <a:rPr lang="en-US" sz="2600" dirty="0" smtClean="0">
                  <a:latin typeface="Arial" pitchFamily="34" charset="0"/>
                  <a:cs typeface="Arial" pitchFamily="34" charset="0"/>
                </a:rPr>
                <a:t>be </a:t>
              </a:r>
              <a:r>
                <a:rPr lang="en-US" sz="2600" dirty="0">
                  <a:latin typeface="Arial" pitchFamily="34" charset="0"/>
                  <a:cs typeface="Arial" pitchFamily="34" charset="0"/>
                </a:rPr>
                <a:t>denoted by a vector arrow</a:t>
              </a:r>
            </a:p>
            <a:p>
              <a:pPr>
                <a:defRPr/>
              </a:pPr>
              <a:endParaRPr lang="en-US" sz="2400" dirty="0"/>
            </a:p>
          </p:txBody>
        </p:sp>
        <p:pic>
          <p:nvPicPr>
            <p:cNvPr id="106" name="Picture 1670" descr="Opticflowe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350" y="15490453"/>
              <a:ext cx="3774839" cy="111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7" name="Picture 1682" descr=" E=\iint \left[(I_xu + I_yv + I_t)^2 + \alpha^2(|\nabla u|^2+|\nabla v|^2)\right]{{\rm d}x{\rm d}y} 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869" y="20727784"/>
              <a:ext cx="7010400" cy="69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1" name="Group 11"/>
          <p:cNvGrpSpPr>
            <a:grpSpLocks/>
          </p:cNvGrpSpPr>
          <p:nvPr/>
        </p:nvGrpSpPr>
        <p:grpSpPr bwMode="auto">
          <a:xfrm>
            <a:off x="381000" y="3581400"/>
            <a:ext cx="10339917" cy="13182600"/>
            <a:chOff x="323851" y="3089276"/>
            <a:chExt cx="7754936" cy="10258492"/>
          </a:xfrm>
        </p:grpSpPr>
        <p:sp>
          <p:nvSpPr>
            <p:cNvPr id="112" name="Rectangle 111"/>
            <p:cNvSpPr/>
            <p:nvPr/>
          </p:nvSpPr>
          <p:spPr bwMode="auto">
            <a:xfrm>
              <a:off x="323851" y="3089276"/>
              <a:ext cx="7754936" cy="1025849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3" name="Rectangle 4"/>
            <p:cNvSpPr>
              <a:spLocks noChangeArrowheads="1"/>
            </p:cNvSpPr>
            <p:nvPr/>
          </p:nvSpPr>
          <p:spPr bwMode="auto">
            <a:xfrm>
              <a:off x="379414" y="3124408"/>
              <a:ext cx="7697785" cy="6596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3200" b="1" dirty="0">
                  <a:latin typeface="Arial" pitchFamily="34" charset="0"/>
                  <a:cs typeface="Times New Roman" pitchFamily="18" charset="0"/>
                </a:rPr>
                <a:t>Introduction</a:t>
              </a:r>
            </a:p>
            <a:p>
              <a:pPr algn="ctr">
                <a:defRPr/>
              </a:pPr>
              <a:endParaRPr lang="en-US" sz="2600" b="1" dirty="0">
                <a:latin typeface="Arial" pitchFamily="34" charset="0"/>
                <a:cs typeface="Times New Roman" pitchFamily="18" charset="0"/>
              </a:endParaRPr>
            </a:p>
            <a:p>
              <a:pPr>
                <a:defRPr/>
              </a:pPr>
              <a:r>
                <a:rPr lang="en-US" sz="2600" b="1" dirty="0">
                  <a:solidFill>
                    <a:schemeClr val="accent2"/>
                  </a:solidFill>
                  <a:latin typeface="Arial" pitchFamily="34" charset="0"/>
                </a:rPr>
                <a:t>Accident Statistics:</a:t>
              </a:r>
              <a:r>
                <a:rPr lang="en-US" sz="2600" dirty="0">
                  <a:latin typeface="Arial" pitchFamily="34" charset="0"/>
                </a:rPr>
                <a:t> </a:t>
              </a:r>
            </a:p>
            <a:p>
              <a:pPr marL="342900" indent="-342900">
                <a:buFont typeface="Wingdings" pitchFamily="2" charset="2"/>
                <a:buChar char="v"/>
                <a:defRPr/>
              </a:pPr>
              <a:r>
                <a:rPr lang="en-US" sz="2600" dirty="0">
                  <a:latin typeface="Arial" pitchFamily="34" charset="0"/>
                </a:rPr>
                <a:t>Around 40,000 car accidents per year are due to blind spot negligence. Many drivers make lane changes and turns without safety </a:t>
              </a:r>
              <a:r>
                <a:rPr lang="en-US" sz="2600" dirty="0" smtClean="0">
                  <a:latin typeface="Arial" pitchFamily="34" charset="0"/>
                </a:rPr>
                <a:t>precautions</a:t>
              </a:r>
              <a:endParaRPr lang="en-US" sz="2600" dirty="0">
                <a:latin typeface="Arial" pitchFamily="34" charset="0"/>
              </a:endParaRPr>
            </a:p>
            <a:p>
              <a:pPr>
                <a:defRPr/>
              </a:pPr>
              <a:endParaRPr lang="en-US" sz="2600" b="1" dirty="0">
                <a:latin typeface="Arial" pitchFamily="34" charset="0"/>
              </a:endParaRPr>
            </a:p>
            <a:p>
              <a:pPr>
                <a:defRPr/>
              </a:pPr>
              <a:r>
                <a:rPr lang="en-US" sz="2600" b="1" dirty="0">
                  <a:solidFill>
                    <a:schemeClr val="accent2"/>
                  </a:solidFill>
                  <a:latin typeface="Arial" pitchFamily="34" charset="0"/>
                </a:rPr>
                <a:t>Goals and </a:t>
              </a:r>
              <a:r>
                <a:rPr lang="en-US" sz="2600" b="1" dirty="0" smtClean="0">
                  <a:solidFill>
                    <a:schemeClr val="accent2"/>
                  </a:solidFill>
                  <a:latin typeface="Arial" pitchFamily="34" charset="0"/>
                </a:rPr>
                <a:t>Objectives:</a:t>
              </a:r>
              <a:endParaRPr lang="en-US" sz="2600" b="1" dirty="0">
                <a:latin typeface="Arial" pitchFamily="34" charset="0"/>
              </a:endParaRPr>
            </a:p>
            <a:p>
              <a:pPr marL="342900" indent="-342900">
                <a:buFont typeface="Wingdings" pitchFamily="2" charset="2"/>
                <a:buChar char="v"/>
                <a:defRPr/>
              </a:pPr>
              <a:r>
                <a:rPr lang="en-US" sz="2600" dirty="0">
                  <a:latin typeface="Arial" pitchFamily="34" charset="0"/>
                </a:rPr>
                <a:t>Create a cost effective method of detecting motion in the blind spot</a:t>
              </a:r>
            </a:p>
            <a:p>
              <a:pPr marL="342900" indent="-342900">
                <a:buFont typeface="Wingdings" pitchFamily="2" charset="2"/>
                <a:buChar char="v"/>
                <a:defRPr/>
              </a:pPr>
              <a:r>
                <a:rPr lang="en-US" sz="2600" dirty="0">
                  <a:latin typeface="Arial" pitchFamily="34" charset="0"/>
                  <a:cs typeface="Times New Roman" pitchFamily="18" charset="0"/>
                </a:rPr>
                <a:t>Find the position and velocity of an object of blind spot motion</a:t>
              </a:r>
            </a:p>
            <a:p>
              <a:pPr marL="342900" indent="-342900">
                <a:buFont typeface="Wingdings" pitchFamily="2" charset="2"/>
                <a:buChar char="v"/>
                <a:defRPr/>
              </a:pPr>
              <a:r>
                <a:rPr lang="en-US" sz="2600" dirty="0">
                  <a:latin typeface="Arial" pitchFamily="34" charset="0"/>
                  <a:cs typeface="Times New Roman" pitchFamily="18" charset="0"/>
                </a:rPr>
                <a:t>Increase the efficiency of the code developed to process videos in real time to effectively alert the driver of </a:t>
              </a:r>
              <a:r>
                <a:rPr lang="en-US" sz="2600" u="sng" dirty="0">
                  <a:latin typeface="Arial" pitchFamily="34" charset="0"/>
                  <a:cs typeface="Times New Roman" pitchFamily="18" charset="0"/>
                </a:rPr>
                <a:t>all</a:t>
              </a:r>
              <a:r>
                <a:rPr lang="en-US" sz="2600" dirty="0">
                  <a:latin typeface="Arial" pitchFamily="34" charset="0"/>
                  <a:cs typeface="Times New Roman" pitchFamily="18" charset="0"/>
                </a:rPr>
                <a:t> objects through a beeping system </a:t>
              </a:r>
            </a:p>
            <a:p>
              <a:pPr>
                <a:defRPr/>
              </a:pPr>
              <a:r>
                <a:rPr lang="en-US" sz="2600" dirty="0">
                  <a:latin typeface="Arial" pitchFamily="34" charset="0"/>
                  <a:cs typeface="Times New Roman" pitchFamily="18" charset="0"/>
                </a:rPr>
                <a:t>  </a:t>
              </a:r>
              <a:endParaRPr lang="en-US" sz="3000" dirty="0">
                <a:latin typeface="Arial" pitchFamily="34" charset="0"/>
                <a:cs typeface="Times New Roman" pitchFamily="18" charset="0"/>
              </a:endParaRPr>
            </a:p>
            <a:p>
              <a:pPr>
                <a:defRPr/>
              </a:pPr>
              <a:r>
                <a:rPr lang="en-US" sz="3000" b="1" dirty="0">
                  <a:solidFill>
                    <a:schemeClr val="accent2"/>
                  </a:solidFill>
                  <a:latin typeface="Arial" pitchFamily="34" charset="0"/>
                </a:rPr>
                <a:t>Main Procedural Methods:</a:t>
              </a:r>
              <a:endParaRPr lang="en-US" sz="3000" b="1" dirty="0">
                <a:latin typeface="Arial" pitchFamily="34" charset="0"/>
              </a:endParaRPr>
            </a:p>
            <a:p>
              <a:pPr marL="342900" indent="-342900">
                <a:lnSpc>
                  <a:spcPct val="96000"/>
                </a:lnSpc>
                <a:buFont typeface="Wingdings" pitchFamily="2" charset="2"/>
                <a:buChar char="v"/>
                <a:defRPr/>
              </a:pPr>
              <a:r>
                <a:rPr lang="en-US" sz="2600" dirty="0">
                  <a:latin typeface="Arial" pitchFamily="34" charset="0"/>
                  <a:cs typeface="Arial" pitchFamily="34" charset="0"/>
                </a:rPr>
                <a:t>Obtain video recordings of objects passing the blind spot and run the video sample through a developed coding system like Matlab. The coding procedure will be based off of the Horn-</a:t>
              </a:r>
              <a:r>
                <a:rPr lang="en-US" sz="2600" dirty="0" err="1">
                  <a:latin typeface="Arial" pitchFamily="34" charset="0"/>
                  <a:cs typeface="Arial" pitchFamily="34" charset="0"/>
                </a:rPr>
                <a:t>Schunck</a:t>
              </a:r>
              <a:r>
                <a:rPr lang="en-US" sz="2600" dirty="0">
                  <a:latin typeface="Arial" pitchFamily="34" charset="0"/>
                  <a:cs typeface="Arial" pitchFamily="34" charset="0"/>
                </a:rPr>
                <a:t> optical flow with personal adjustments and advancements</a:t>
              </a:r>
            </a:p>
            <a:p>
              <a:pPr>
                <a:lnSpc>
                  <a:spcPct val="96000"/>
                </a:lnSpc>
                <a:defRPr/>
              </a:pPr>
              <a:r>
                <a:rPr lang="en-US" sz="2400" dirty="0">
                  <a:latin typeface="Arial" pitchFamily="34" charset="0"/>
                  <a:cs typeface="Times New Roman" pitchFamily="18" charset="0"/>
                </a:rPr>
                <a:t>	</a:t>
              </a:r>
            </a:p>
          </p:txBody>
        </p:sp>
        <p:pic>
          <p:nvPicPr>
            <p:cNvPr id="114" name="Picture 110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8650" y="9967802"/>
              <a:ext cx="2843673" cy="18057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5" name="Picture 112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01" y="9967802"/>
              <a:ext cx="3395661" cy="1805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6" name="Rounded Rectangle 115"/>
          <p:cNvSpPr/>
          <p:nvPr/>
        </p:nvSpPr>
        <p:spPr>
          <a:xfrm>
            <a:off x="838200" y="15087600"/>
            <a:ext cx="9347202" cy="12725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990600" y="15163800"/>
            <a:ext cx="930933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Pictures were taken from the Volvo car demonstration. The blue and orange zones represent the right and left blind spot regions of the driving car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33160189" y="3421888"/>
            <a:ext cx="10394950" cy="294965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2" name="Rounded Rectangle 131"/>
          <p:cNvSpPr/>
          <p:nvPr/>
        </p:nvSpPr>
        <p:spPr bwMode="auto">
          <a:xfrm>
            <a:off x="33881481" y="15912337"/>
            <a:ext cx="4573036" cy="14255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" name="Rectangle 1057"/>
          <p:cNvSpPr>
            <a:spLocks noChangeArrowheads="1"/>
          </p:cNvSpPr>
          <p:nvPr/>
        </p:nvSpPr>
        <p:spPr bwMode="auto">
          <a:xfrm>
            <a:off x="33254950" y="3585357"/>
            <a:ext cx="10160003" cy="982786"/>
          </a:xfrm>
          <a:prstGeom prst="rect">
            <a:avLst/>
          </a:prstGeom>
          <a:solidFill>
            <a:srgbClr val="5B00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3600" b="1" dirty="0">
                <a:solidFill>
                  <a:schemeClr val="bg1"/>
                </a:solidFill>
                <a:latin typeface="Arial" pitchFamily="34" charset="0"/>
              </a:rPr>
              <a:t>  Box Capture Overview</a:t>
            </a:r>
            <a:endParaRPr lang="en-US" sz="3600" b="1" baseline="-25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 bwMode="auto">
          <a:xfrm>
            <a:off x="33392534" y="4666486"/>
            <a:ext cx="10193866" cy="58169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000" b="1" dirty="0" smtClean="0">
                <a:solidFill>
                  <a:schemeClr val="accent2"/>
                </a:solidFill>
                <a:latin typeface="Arial" pitchFamily="34" charset="0"/>
              </a:rPr>
              <a:t>General Definition: 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The goal is to create a box that can surround the vehicle when one is present and track the vehicle throughout the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frames</a:t>
            </a:r>
          </a:p>
          <a:p>
            <a:pPr>
              <a:defRPr/>
            </a:pP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3000" b="1" dirty="0">
                <a:solidFill>
                  <a:schemeClr val="accent2"/>
                </a:solidFill>
                <a:latin typeface="Arial" pitchFamily="34" charset="0"/>
              </a:rPr>
              <a:t>Box Center: 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Given all of the vectors plotted on a (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) scale, the average of all the (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) coordinates of the object vectors acts as the initial center</a:t>
            </a:r>
          </a:p>
          <a:p>
            <a:pPr>
              <a:defRPr/>
            </a:pP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3000" b="1" dirty="0">
                <a:solidFill>
                  <a:schemeClr val="accent2"/>
                </a:solidFill>
                <a:latin typeface="Arial" pitchFamily="34" charset="0"/>
              </a:rPr>
              <a:t>Box Size: 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The box size is directly proportional to the ratio of object to background vectors. We want a bigger box to appear as the object gets closer to fully encompass it’s increasing size. 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5" name="Picture 170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722090" y="9942088"/>
            <a:ext cx="7295570" cy="2019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6" name="TextBox 135"/>
          <p:cNvSpPr txBox="1"/>
          <p:nvPr/>
        </p:nvSpPr>
        <p:spPr bwMode="auto">
          <a:xfrm>
            <a:off x="33434867" y="13023087"/>
            <a:ext cx="10151533" cy="29238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3000" b="1" dirty="0">
                <a:solidFill>
                  <a:schemeClr val="accent2"/>
                </a:solidFill>
                <a:latin typeface="Arial" pitchFamily="34" charset="0"/>
              </a:rPr>
              <a:t>Standard Deviation (</a:t>
            </a:r>
            <a:r>
              <a:rPr lang="en-US" sz="3000" b="1" dirty="0" smtClean="0">
                <a:solidFill>
                  <a:schemeClr val="accent2"/>
                </a:solidFill>
                <a:latin typeface="Arial" pitchFamily="34" charset="0"/>
              </a:rPr>
              <a:t>SD) </a:t>
            </a:r>
            <a:r>
              <a:rPr lang="en-US" sz="3000" b="1" dirty="0">
                <a:solidFill>
                  <a:schemeClr val="accent2"/>
                </a:solidFill>
                <a:latin typeface="Arial" pitchFamily="34" charset="0"/>
              </a:rPr>
              <a:t>Filter: 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The initial center is skewed by outlier vectors 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Method: all vectors 3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SD 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away from initial center are removed and the center is recalculated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The method is repeated with 2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SD 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and then 1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SD 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for accuracy</a:t>
            </a:r>
          </a:p>
          <a:p>
            <a:pPr>
              <a:defRPr/>
            </a:pPr>
            <a:endParaRPr lang="en-US" sz="2400" dirty="0"/>
          </a:p>
        </p:txBody>
      </p:sp>
      <p:pic>
        <p:nvPicPr>
          <p:cNvPr id="137" name="Picture 1709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90181" y="15742189"/>
            <a:ext cx="2859568" cy="1709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8" name="TextBox 15"/>
          <p:cNvSpPr txBox="1">
            <a:spLocks noChangeArrowheads="1"/>
          </p:cNvSpPr>
          <p:nvPr/>
        </p:nvSpPr>
        <p:spPr bwMode="auto">
          <a:xfrm>
            <a:off x="34265088" y="16204024"/>
            <a:ext cx="494665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The black boxes locate the computational outliers</a:t>
            </a:r>
          </a:p>
        </p:txBody>
      </p:sp>
      <p:sp>
        <p:nvSpPr>
          <p:cNvPr id="139" name="TextBox 138"/>
          <p:cNvSpPr txBox="1"/>
          <p:nvPr/>
        </p:nvSpPr>
        <p:spPr bwMode="auto">
          <a:xfrm>
            <a:off x="33356550" y="17366486"/>
            <a:ext cx="10024532" cy="1446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3000" b="1" dirty="0">
                <a:solidFill>
                  <a:schemeClr val="accent2"/>
                </a:solidFill>
                <a:latin typeface="Arial" pitchFamily="34" charset="0"/>
              </a:rPr>
              <a:t>Vector Threshold: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At least 33% of all the object vectors must be located inside the box or else the box is nullified</a:t>
            </a:r>
          </a:p>
          <a:p>
            <a:pPr>
              <a:defRPr/>
            </a:pPr>
            <a:endParaRPr lang="en-US" sz="2600" b="1" dirty="0" smtClean="0">
              <a:solidFill>
                <a:schemeClr val="accent2"/>
              </a:solidFill>
              <a:latin typeface="Arial" pitchFamily="34" charset="0"/>
            </a:endParaRPr>
          </a:p>
          <a:p>
            <a:pPr>
              <a:defRPr/>
            </a:pPr>
            <a:r>
              <a:rPr lang="en-US" sz="3000" b="1" dirty="0">
                <a:solidFill>
                  <a:schemeClr val="accent2"/>
                </a:solidFill>
                <a:latin typeface="Arial" pitchFamily="34" charset="0"/>
              </a:rPr>
              <a:t>Movement Threshold: 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Look for a box with the starting point based on the position of the box in the last frame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A box must be stable for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3 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frames before the threshold applies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v"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v"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v"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v"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sz="2400" b="1" dirty="0" smtClean="0">
              <a:solidFill>
                <a:schemeClr val="accent2"/>
              </a:solidFill>
              <a:latin typeface="Arial" pitchFamily="34" charset="0"/>
            </a:endParaRPr>
          </a:p>
          <a:p>
            <a:pPr>
              <a:defRPr/>
            </a:pPr>
            <a:endParaRPr lang="en-US" sz="3000" b="1" dirty="0">
              <a:solidFill>
                <a:schemeClr val="accent2"/>
              </a:solidFill>
              <a:latin typeface="Arial" pitchFamily="34" charset="0"/>
            </a:endParaRPr>
          </a:p>
          <a:p>
            <a:pPr>
              <a:defRPr/>
            </a:pPr>
            <a:r>
              <a:rPr lang="en-US" sz="3000" b="1" dirty="0">
                <a:solidFill>
                  <a:schemeClr val="accent2"/>
                </a:solidFill>
                <a:latin typeface="Arial" pitchFamily="34" charset="0"/>
              </a:rPr>
              <a:t>Box Velocity: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The motion of the center of the box can be used for a speed calculation. The box center should remain relatively constant for the first 50 to 100 frames </a:t>
            </a:r>
            <a:r>
              <a:rPr lang="en-US" sz="2600" dirty="0">
                <a:latin typeface="Arial" pitchFamily="34" charset="0"/>
                <a:cs typeface="Arial" pitchFamily="34" charset="0"/>
                <a:sym typeface="Wingdings" pitchFamily="2" charset="2"/>
              </a:rPr>
              <a:t> good estimation. </a:t>
            </a:r>
            <a:endParaRPr lang="en-US" sz="26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v"/>
              <a:defRPr/>
            </a:pPr>
            <a:endParaRPr lang="en-US" sz="26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defRPr/>
            </a:pPr>
            <a:endParaRPr lang="en-US" sz="3000" b="1" dirty="0">
              <a:solidFill>
                <a:schemeClr val="accent2"/>
              </a:solidFill>
              <a:latin typeface="Arial" pitchFamily="34" charset="0"/>
            </a:endParaRPr>
          </a:p>
          <a:p>
            <a:pPr>
              <a:defRPr/>
            </a:pPr>
            <a:r>
              <a:rPr lang="en-US" sz="3000" b="1" dirty="0">
                <a:solidFill>
                  <a:schemeClr val="accent2"/>
                </a:solidFill>
                <a:latin typeface="Arial" pitchFamily="34" charset="0"/>
              </a:rPr>
              <a:t>Quick detection (via memory system): 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If a box was detected in the last three frames, then we use the box position from the last frame as the starting point for finding the box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center in the current frame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Assumes that car position in current frame does not deviate greatly from the position in the last frame.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Saves output time since the multiple standard deviation step along with the initial box detection step is skipped.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v"/>
              <a:defRPr/>
            </a:pPr>
            <a:endParaRPr lang="en-US" sz="2600" dirty="0" smtClean="0">
              <a:solidFill>
                <a:schemeClr val="accent2"/>
              </a:solidFill>
              <a:latin typeface="Arial" pitchFamily="34" charset="0"/>
            </a:endParaRPr>
          </a:p>
          <a:p>
            <a:pPr marL="342900" indent="-342900">
              <a:defRPr/>
            </a:pPr>
            <a:endParaRPr lang="en-US" sz="26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defRPr/>
            </a:pPr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defRPr/>
            </a:pPr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defRPr/>
            </a:pPr>
            <a:endParaRPr lang="en-US" sz="2400" dirty="0"/>
          </a:p>
        </p:txBody>
      </p:sp>
      <p:pic>
        <p:nvPicPr>
          <p:cNvPr id="140" name="Picture 1716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756600" y="21412200"/>
            <a:ext cx="5892801" cy="1579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1" name="Group 15"/>
          <p:cNvGrpSpPr>
            <a:grpSpLocks/>
          </p:cNvGrpSpPr>
          <p:nvPr/>
        </p:nvGrpSpPr>
        <p:grpSpPr bwMode="auto">
          <a:xfrm>
            <a:off x="40081200" y="21488399"/>
            <a:ext cx="3111500" cy="1666875"/>
            <a:chOff x="27924178" y="19988787"/>
            <a:chExt cx="3249541" cy="1058597"/>
          </a:xfrm>
        </p:grpSpPr>
        <p:sp>
          <p:nvSpPr>
            <p:cNvPr id="142" name="Rounded Rectangle 141"/>
            <p:cNvSpPr/>
            <p:nvPr/>
          </p:nvSpPr>
          <p:spPr>
            <a:xfrm>
              <a:off x="27924178" y="19988787"/>
              <a:ext cx="3249541" cy="105859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3" name="TextBox 18"/>
            <p:cNvSpPr txBox="1">
              <a:spLocks noChangeArrowheads="1"/>
            </p:cNvSpPr>
            <p:nvPr/>
          </p:nvSpPr>
          <p:spPr bwMode="auto">
            <a:xfrm>
              <a:off x="28093859" y="20122827"/>
              <a:ext cx="3079855" cy="8209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2600" dirty="0">
                  <a:latin typeface="Arial" pitchFamily="34" charset="0"/>
                  <a:cs typeface="Arial" pitchFamily="34" charset="0"/>
                </a:rPr>
                <a:t>The threshold fixes a bad box generation.</a:t>
              </a:r>
            </a:p>
          </p:txBody>
        </p:sp>
      </p:grpSp>
      <p:sp>
        <p:nvSpPr>
          <p:cNvPr id="145" name="Rounded Rectangle 144"/>
          <p:cNvSpPr/>
          <p:nvPr/>
        </p:nvSpPr>
        <p:spPr>
          <a:xfrm>
            <a:off x="33805818" y="12258871"/>
            <a:ext cx="8606321" cy="93837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34065636" y="12366248"/>
            <a:ext cx="830363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Notice that the dimensions of the blue box enlarges as car is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moving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closer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09600" y="24841200"/>
            <a:ext cx="88392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33400" y="28194000"/>
            <a:ext cx="8458200" cy="3381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6000"/>
              </a:lnSpc>
              <a:defRPr/>
            </a:pPr>
            <a:r>
              <a:rPr lang="en-US" sz="3000" b="1" dirty="0" smtClean="0">
                <a:solidFill>
                  <a:schemeClr val="accent2"/>
                </a:solidFill>
                <a:latin typeface="Arial" pitchFamily="34" charset="0"/>
              </a:rPr>
              <a:t>Horn-</a:t>
            </a:r>
            <a:r>
              <a:rPr lang="en-US" sz="3000" b="1" dirty="0" err="1" smtClean="0">
                <a:solidFill>
                  <a:schemeClr val="accent2"/>
                </a:solidFill>
                <a:latin typeface="Arial" pitchFamily="34" charset="0"/>
              </a:rPr>
              <a:t>Schunck</a:t>
            </a:r>
            <a:r>
              <a:rPr lang="en-US" sz="3000" b="1" dirty="0" smtClean="0">
                <a:solidFill>
                  <a:schemeClr val="accent2"/>
                </a:solidFill>
                <a:latin typeface="Arial" pitchFamily="34" charset="0"/>
              </a:rPr>
              <a:t> Optical Flow Disadvantages:</a:t>
            </a:r>
            <a:endParaRPr lang="en-US" sz="30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96000"/>
              </a:lnSpc>
              <a:buFont typeface="Wingdings" pitchFamily="2" charset="2"/>
              <a:buChar char="v"/>
              <a:defRPr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Accuracy of computation is easily  decreased by noise in the system.(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ie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. Heat wave, Reflection of sunlight from puddle)</a:t>
            </a:r>
          </a:p>
          <a:p>
            <a:pPr marL="342900" indent="-342900">
              <a:lnSpc>
                <a:spcPct val="96000"/>
              </a:lnSpc>
              <a:buFont typeface="Wingdings" pitchFamily="2" charset="2"/>
              <a:buChar char="v"/>
              <a:defRPr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Significant time lag in computing the vectors.</a:t>
            </a:r>
          </a:p>
          <a:p>
            <a:pPr marL="342900" indent="-342900">
              <a:lnSpc>
                <a:spcPct val="96000"/>
              </a:lnSpc>
              <a:buFont typeface="Wingdings" pitchFamily="2" charset="2"/>
              <a:buChar char="v"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6000"/>
              </a:lnSpc>
              <a:defRPr/>
            </a:pPr>
            <a:endParaRPr lang="en-US" sz="2400" b="1" dirty="0" smtClean="0">
              <a:solidFill>
                <a:schemeClr val="accent2"/>
              </a:solidFill>
              <a:latin typeface="Arial" pitchFamily="34" charset="0"/>
            </a:endParaRPr>
          </a:p>
          <a:p>
            <a:pPr>
              <a:lnSpc>
                <a:spcPct val="96000"/>
              </a:lnSpc>
              <a:defRPr/>
            </a:pPr>
            <a:endParaRPr lang="en-US" sz="2400" dirty="0" smtClean="0">
              <a:latin typeface="Arial" pitchFamily="34" charset="0"/>
            </a:endParaRPr>
          </a:p>
          <a:p>
            <a:endParaRPr lang="en-US" sz="800" dirty="0" smtClean="0"/>
          </a:p>
          <a:p>
            <a:endParaRPr lang="en-US" sz="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838727" y="29489400"/>
            <a:ext cx="9423826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137600" y="32232600"/>
            <a:ext cx="89276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Frame 40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                   Frame 41                         Frame 41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40929" y="533400"/>
            <a:ext cx="41378671" cy="201296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155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891</Words>
  <Application>Microsoft Office PowerPoint</Application>
  <PresentationFormat>Custom</PresentationFormat>
  <Paragraphs>98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grub007</dc:creator>
  <cp:lastModifiedBy>Stephen</cp:lastModifiedBy>
  <cp:revision>45</cp:revision>
  <dcterms:created xsi:type="dcterms:W3CDTF">2011-05-01T18:39:21Z</dcterms:created>
  <dcterms:modified xsi:type="dcterms:W3CDTF">2011-05-07T00:44:03Z</dcterms:modified>
</cp:coreProperties>
</file>