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43891200" cy="32918400"/>
  <p:notesSz cx="6858000" cy="9144000"/>
  <p:defaultTextStyle>
    <a:defPPr>
      <a:defRPr lang="en-US"/>
    </a:defPPr>
    <a:lvl1pPr marL="0" algn="l" defTabSz="4388419" rtl="0" eaLnBrk="1" latinLnBrk="0" hangingPunct="1">
      <a:defRPr sz="8600" kern="1200">
        <a:solidFill>
          <a:schemeClr val="tx1"/>
        </a:solidFill>
        <a:latin typeface="+mn-lt"/>
        <a:ea typeface="+mn-ea"/>
        <a:cs typeface="+mn-cs"/>
      </a:defRPr>
    </a:lvl1pPr>
    <a:lvl2pPr marL="2194210" algn="l" defTabSz="4388419" rtl="0" eaLnBrk="1" latinLnBrk="0" hangingPunct="1">
      <a:defRPr sz="8600" kern="1200">
        <a:solidFill>
          <a:schemeClr val="tx1"/>
        </a:solidFill>
        <a:latin typeface="+mn-lt"/>
        <a:ea typeface="+mn-ea"/>
        <a:cs typeface="+mn-cs"/>
      </a:defRPr>
    </a:lvl2pPr>
    <a:lvl3pPr marL="4388419" algn="l" defTabSz="4388419" rtl="0" eaLnBrk="1" latinLnBrk="0" hangingPunct="1">
      <a:defRPr sz="8600" kern="1200">
        <a:solidFill>
          <a:schemeClr val="tx1"/>
        </a:solidFill>
        <a:latin typeface="+mn-lt"/>
        <a:ea typeface="+mn-ea"/>
        <a:cs typeface="+mn-cs"/>
      </a:defRPr>
    </a:lvl3pPr>
    <a:lvl4pPr marL="6582629" algn="l" defTabSz="4388419" rtl="0" eaLnBrk="1" latinLnBrk="0" hangingPunct="1">
      <a:defRPr sz="8600" kern="1200">
        <a:solidFill>
          <a:schemeClr val="tx1"/>
        </a:solidFill>
        <a:latin typeface="+mn-lt"/>
        <a:ea typeface="+mn-ea"/>
        <a:cs typeface="+mn-cs"/>
      </a:defRPr>
    </a:lvl4pPr>
    <a:lvl5pPr marL="8776834" algn="l" defTabSz="4388419" rtl="0" eaLnBrk="1" latinLnBrk="0" hangingPunct="1">
      <a:defRPr sz="8600" kern="1200">
        <a:solidFill>
          <a:schemeClr val="tx1"/>
        </a:solidFill>
        <a:latin typeface="+mn-lt"/>
        <a:ea typeface="+mn-ea"/>
        <a:cs typeface="+mn-cs"/>
      </a:defRPr>
    </a:lvl5pPr>
    <a:lvl6pPr marL="10971043" algn="l" defTabSz="4388419" rtl="0" eaLnBrk="1" latinLnBrk="0" hangingPunct="1">
      <a:defRPr sz="8600" kern="1200">
        <a:solidFill>
          <a:schemeClr val="tx1"/>
        </a:solidFill>
        <a:latin typeface="+mn-lt"/>
        <a:ea typeface="+mn-ea"/>
        <a:cs typeface="+mn-cs"/>
      </a:defRPr>
    </a:lvl6pPr>
    <a:lvl7pPr marL="13165253" algn="l" defTabSz="4388419" rtl="0" eaLnBrk="1" latinLnBrk="0" hangingPunct="1">
      <a:defRPr sz="8600" kern="1200">
        <a:solidFill>
          <a:schemeClr val="tx1"/>
        </a:solidFill>
        <a:latin typeface="+mn-lt"/>
        <a:ea typeface="+mn-ea"/>
        <a:cs typeface="+mn-cs"/>
      </a:defRPr>
    </a:lvl7pPr>
    <a:lvl8pPr marL="15359462" algn="l" defTabSz="4388419" rtl="0" eaLnBrk="1" latinLnBrk="0" hangingPunct="1">
      <a:defRPr sz="8600" kern="1200">
        <a:solidFill>
          <a:schemeClr val="tx1"/>
        </a:solidFill>
        <a:latin typeface="+mn-lt"/>
        <a:ea typeface="+mn-ea"/>
        <a:cs typeface="+mn-cs"/>
      </a:defRPr>
    </a:lvl8pPr>
    <a:lvl9pPr marL="17553672" algn="l" defTabSz="4388419"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695" autoAdjust="0"/>
    <p:restoredTop sz="94660"/>
  </p:normalViewPr>
  <p:slideViewPr>
    <p:cSldViewPr>
      <p:cViewPr>
        <p:scale>
          <a:sx n="25" d="100"/>
          <a:sy n="25" d="100"/>
        </p:scale>
        <p:origin x="-318" y="-78"/>
      </p:cViewPr>
      <p:guideLst>
        <p:guide orient="horz" pos="10368"/>
        <p:guide pos="1382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2D174F-E9B8-4295-B822-EB57E80C3937}" type="datetimeFigureOut">
              <a:rPr lang="en-US" smtClean="0"/>
              <a:pPr/>
              <a:t>5/5/2011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00648A-3FD9-4BE7-9F5D-B7E0745BF2DB}" type="slidenum">
              <a:rPr lang="en-US" smtClean="0"/>
              <a:pPr/>
              <a:t>‹#›</a:t>
            </a:fld>
            <a:endParaRPr lang="en-US"/>
          </a:p>
        </p:txBody>
      </p:sp>
    </p:spTree>
    <p:extLst>
      <p:ext uri="{BB962C8B-B14F-4D97-AF65-F5344CB8AC3E}">
        <p14:creationId xmlns:p14="http://schemas.microsoft.com/office/powerpoint/2010/main" xmlns="" val="3314100203"/>
      </p:ext>
    </p:extLst>
  </p:cSld>
  <p:clrMap bg1="lt1" tx1="dk1" bg2="lt2" tx2="dk2" accent1="accent1" accent2="accent2" accent3="accent3" accent4="accent4" accent5="accent5" accent6="accent6" hlink="hlink" folHlink="folHlink"/>
  <p:notesStyle>
    <a:lvl1pPr marL="0" algn="l" defTabSz="4388419" rtl="0" eaLnBrk="1" latinLnBrk="0" hangingPunct="1">
      <a:defRPr sz="5800" kern="1200">
        <a:solidFill>
          <a:schemeClr val="tx1"/>
        </a:solidFill>
        <a:latin typeface="+mn-lt"/>
        <a:ea typeface="+mn-ea"/>
        <a:cs typeface="+mn-cs"/>
      </a:defRPr>
    </a:lvl1pPr>
    <a:lvl2pPr marL="2194210" algn="l" defTabSz="4388419" rtl="0" eaLnBrk="1" latinLnBrk="0" hangingPunct="1">
      <a:defRPr sz="5800" kern="1200">
        <a:solidFill>
          <a:schemeClr val="tx1"/>
        </a:solidFill>
        <a:latin typeface="+mn-lt"/>
        <a:ea typeface="+mn-ea"/>
        <a:cs typeface="+mn-cs"/>
      </a:defRPr>
    </a:lvl2pPr>
    <a:lvl3pPr marL="4388419" algn="l" defTabSz="4388419" rtl="0" eaLnBrk="1" latinLnBrk="0" hangingPunct="1">
      <a:defRPr sz="5800" kern="1200">
        <a:solidFill>
          <a:schemeClr val="tx1"/>
        </a:solidFill>
        <a:latin typeface="+mn-lt"/>
        <a:ea typeface="+mn-ea"/>
        <a:cs typeface="+mn-cs"/>
      </a:defRPr>
    </a:lvl3pPr>
    <a:lvl4pPr marL="6582629" algn="l" defTabSz="4388419" rtl="0" eaLnBrk="1" latinLnBrk="0" hangingPunct="1">
      <a:defRPr sz="5800" kern="1200">
        <a:solidFill>
          <a:schemeClr val="tx1"/>
        </a:solidFill>
        <a:latin typeface="+mn-lt"/>
        <a:ea typeface="+mn-ea"/>
        <a:cs typeface="+mn-cs"/>
      </a:defRPr>
    </a:lvl4pPr>
    <a:lvl5pPr marL="8776834" algn="l" defTabSz="4388419" rtl="0" eaLnBrk="1" latinLnBrk="0" hangingPunct="1">
      <a:defRPr sz="5800" kern="1200">
        <a:solidFill>
          <a:schemeClr val="tx1"/>
        </a:solidFill>
        <a:latin typeface="+mn-lt"/>
        <a:ea typeface="+mn-ea"/>
        <a:cs typeface="+mn-cs"/>
      </a:defRPr>
    </a:lvl5pPr>
    <a:lvl6pPr marL="10971043" algn="l" defTabSz="4388419" rtl="0" eaLnBrk="1" latinLnBrk="0" hangingPunct="1">
      <a:defRPr sz="5800" kern="1200">
        <a:solidFill>
          <a:schemeClr val="tx1"/>
        </a:solidFill>
        <a:latin typeface="+mn-lt"/>
        <a:ea typeface="+mn-ea"/>
        <a:cs typeface="+mn-cs"/>
      </a:defRPr>
    </a:lvl6pPr>
    <a:lvl7pPr marL="13165253" algn="l" defTabSz="4388419" rtl="0" eaLnBrk="1" latinLnBrk="0" hangingPunct="1">
      <a:defRPr sz="5800" kern="1200">
        <a:solidFill>
          <a:schemeClr val="tx1"/>
        </a:solidFill>
        <a:latin typeface="+mn-lt"/>
        <a:ea typeface="+mn-ea"/>
        <a:cs typeface="+mn-cs"/>
      </a:defRPr>
    </a:lvl7pPr>
    <a:lvl8pPr marL="15359462" algn="l" defTabSz="4388419" rtl="0" eaLnBrk="1" latinLnBrk="0" hangingPunct="1">
      <a:defRPr sz="5800" kern="1200">
        <a:solidFill>
          <a:schemeClr val="tx1"/>
        </a:solidFill>
        <a:latin typeface="+mn-lt"/>
        <a:ea typeface="+mn-ea"/>
        <a:cs typeface="+mn-cs"/>
      </a:defRPr>
    </a:lvl8pPr>
    <a:lvl9pPr marL="17553672" algn="l" defTabSz="4388419"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00648A-3FD9-4BE7-9F5D-B7E0745BF2DB}" type="slidenum">
              <a:rPr lang="en-US" smtClean="0"/>
              <a:pPr/>
              <a:t>1</a:t>
            </a:fld>
            <a:endParaRPr lang="en-US"/>
          </a:p>
        </p:txBody>
      </p:sp>
    </p:spTree>
    <p:extLst>
      <p:ext uri="{BB962C8B-B14F-4D97-AF65-F5344CB8AC3E}">
        <p14:creationId xmlns:p14="http://schemas.microsoft.com/office/powerpoint/2010/main" xmlns="" val="2811044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8D7009-4474-4307-A4CB-0D7F66699C35}" type="datetimeFigureOut">
              <a:rPr lang="en-US" smtClean="0"/>
              <a:pPr/>
              <a:t>5/5/2011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4B920-5982-42D4-8663-0D0D5DD95C01}" type="slidenum">
              <a:rPr lang="en-US" smtClean="0"/>
              <a:pPr/>
              <a:t>‹#›</a:t>
            </a:fld>
            <a:endParaRPr lang="en-US"/>
          </a:p>
        </p:txBody>
      </p:sp>
    </p:spTree>
    <p:extLst>
      <p:ext uri="{BB962C8B-B14F-4D97-AF65-F5344CB8AC3E}">
        <p14:creationId xmlns:p14="http://schemas.microsoft.com/office/powerpoint/2010/main" xmlns="" val="1620758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8D7009-4474-4307-A4CB-0D7F66699C35}" type="datetimeFigureOut">
              <a:rPr lang="en-US" smtClean="0"/>
              <a:pPr/>
              <a:t>5/5/2011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4B920-5982-42D4-8663-0D0D5DD95C01}" type="slidenum">
              <a:rPr lang="en-US" smtClean="0"/>
              <a:pPr/>
              <a:t>‹#›</a:t>
            </a:fld>
            <a:endParaRPr lang="en-US"/>
          </a:p>
        </p:txBody>
      </p:sp>
    </p:spTree>
    <p:extLst>
      <p:ext uri="{BB962C8B-B14F-4D97-AF65-F5344CB8AC3E}">
        <p14:creationId xmlns:p14="http://schemas.microsoft.com/office/powerpoint/2010/main" xmlns="" val="2666235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9"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7"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8D7009-4474-4307-A4CB-0D7F66699C35}" type="datetimeFigureOut">
              <a:rPr lang="en-US" smtClean="0"/>
              <a:pPr/>
              <a:t>5/5/2011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4B920-5982-42D4-8663-0D0D5DD95C01}" type="slidenum">
              <a:rPr lang="en-US" smtClean="0"/>
              <a:pPr/>
              <a:t>‹#›</a:t>
            </a:fld>
            <a:endParaRPr lang="en-US"/>
          </a:p>
        </p:txBody>
      </p:sp>
    </p:spTree>
    <p:extLst>
      <p:ext uri="{BB962C8B-B14F-4D97-AF65-F5344CB8AC3E}">
        <p14:creationId xmlns:p14="http://schemas.microsoft.com/office/powerpoint/2010/main" xmlns="" val="165538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8D7009-4474-4307-A4CB-0D7F66699C35}" type="datetimeFigureOut">
              <a:rPr lang="en-US" smtClean="0"/>
              <a:pPr/>
              <a:t>5/5/2011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4B920-5982-42D4-8663-0D0D5DD95C01}" type="slidenum">
              <a:rPr lang="en-US" smtClean="0"/>
              <a:pPr/>
              <a:t>‹#›</a:t>
            </a:fld>
            <a:endParaRPr lang="en-US"/>
          </a:p>
        </p:txBody>
      </p:sp>
    </p:spTree>
    <p:extLst>
      <p:ext uri="{BB962C8B-B14F-4D97-AF65-F5344CB8AC3E}">
        <p14:creationId xmlns:p14="http://schemas.microsoft.com/office/powerpoint/2010/main" xmlns="" val="1460182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4210" indent="0">
              <a:buNone/>
              <a:defRPr sz="8600">
                <a:solidFill>
                  <a:schemeClr val="tx1">
                    <a:tint val="75000"/>
                  </a:schemeClr>
                </a:solidFill>
              </a:defRPr>
            </a:lvl2pPr>
            <a:lvl3pPr marL="4388419" indent="0">
              <a:buNone/>
              <a:defRPr sz="7700">
                <a:solidFill>
                  <a:schemeClr val="tx1">
                    <a:tint val="75000"/>
                  </a:schemeClr>
                </a:solidFill>
              </a:defRPr>
            </a:lvl3pPr>
            <a:lvl4pPr marL="6582629" indent="0">
              <a:buNone/>
              <a:defRPr sz="6700">
                <a:solidFill>
                  <a:schemeClr val="tx1">
                    <a:tint val="75000"/>
                  </a:schemeClr>
                </a:solidFill>
              </a:defRPr>
            </a:lvl4pPr>
            <a:lvl5pPr marL="8776834" indent="0">
              <a:buNone/>
              <a:defRPr sz="6700">
                <a:solidFill>
                  <a:schemeClr val="tx1">
                    <a:tint val="75000"/>
                  </a:schemeClr>
                </a:solidFill>
              </a:defRPr>
            </a:lvl5pPr>
            <a:lvl6pPr marL="10971043" indent="0">
              <a:buNone/>
              <a:defRPr sz="6700">
                <a:solidFill>
                  <a:schemeClr val="tx1">
                    <a:tint val="75000"/>
                  </a:schemeClr>
                </a:solidFill>
              </a:defRPr>
            </a:lvl6pPr>
            <a:lvl7pPr marL="13165253" indent="0">
              <a:buNone/>
              <a:defRPr sz="6700">
                <a:solidFill>
                  <a:schemeClr val="tx1">
                    <a:tint val="75000"/>
                  </a:schemeClr>
                </a:solidFill>
              </a:defRPr>
            </a:lvl7pPr>
            <a:lvl8pPr marL="15359462" indent="0">
              <a:buNone/>
              <a:defRPr sz="6700">
                <a:solidFill>
                  <a:schemeClr val="tx1">
                    <a:tint val="75000"/>
                  </a:schemeClr>
                </a:solidFill>
              </a:defRPr>
            </a:lvl8pPr>
            <a:lvl9pPr marL="17553672"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8D7009-4474-4307-A4CB-0D7F66699C35}" type="datetimeFigureOut">
              <a:rPr lang="en-US" smtClean="0"/>
              <a:pPr/>
              <a:t>5/5/2011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4B920-5982-42D4-8663-0D0D5DD95C01}" type="slidenum">
              <a:rPr lang="en-US" smtClean="0"/>
              <a:pPr/>
              <a:t>‹#›</a:t>
            </a:fld>
            <a:endParaRPr lang="en-US"/>
          </a:p>
        </p:txBody>
      </p:sp>
    </p:spTree>
    <p:extLst>
      <p:ext uri="{BB962C8B-B14F-4D97-AF65-F5344CB8AC3E}">
        <p14:creationId xmlns:p14="http://schemas.microsoft.com/office/powerpoint/2010/main" xmlns="" val="708564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8D7009-4474-4307-A4CB-0D7F66699C35}" type="datetimeFigureOut">
              <a:rPr lang="en-US" smtClean="0"/>
              <a:pPr/>
              <a:t>5/5/2011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F4B920-5982-42D4-8663-0D0D5DD95C01}" type="slidenum">
              <a:rPr lang="en-US" smtClean="0"/>
              <a:pPr/>
              <a:t>‹#›</a:t>
            </a:fld>
            <a:endParaRPr lang="en-US"/>
          </a:p>
        </p:txBody>
      </p:sp>
    </p:spTree>
    <p:extLst>
      <p:ext uri="{BB962C8B-B14F-4D97-AF65-F5344CB8AC3E}">
        <p14:creationId xmlns:p14="http://schemas.microsoft.com/office/powerpoint/2010/main" xmlns="" val="3225210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8D7009-4474-4307-A4CB-0D7F66699C35}" type="datetimeFigureOut">
              <a:rPr lang="en-US" smtClean="0"/>
              <a:pPr/>
              <a:t>5/5/2011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F4B920-5982-42D4-8663-0D0D5DD95C01}" type="slidenum">
              <a:rPr lang="en-US" smtClean="0"/>
              <a:pPr/>
              <a:t>‹#›</a:t>
            </a:fld>
            <a:endParaRPr lang="en-US"/>
          </a:p>
        </p:txBody>
      </p:sp>
    </p:spTree>
    <p:extLst>
      <p:ext uri="{BB962C8B-B14F-4D97-AF65-F5344CB8AC3E}">
        <p14:creationId xmlns:p14="http://schemas.microsoft.com/office/powerpoint/2010/main" xmlns="" val="4005289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8D7009-4474-4307-A4CB-0D7F66699C35}" type="datetimeFigureOut">
              <a:rPr lang="en-US" smtClean="0"/>
              <a:pPr/>
              <a:t>5/5/2011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F4B920-5982-42D4-8663-0D0D5DD95C01}" type="slidenum">
              <a:rPr lang="en-US" smtClean="0"/>
              <a:pPr/>
              <a:t>‹#›</a:t>
            </a:fld>
            <a:endParaRPr lang="en-US"/>
          </a:p>
        </p:txBody>
      </p:sp>
    </p:spTree>
    <p:extLst>
      <p:ext uri="{BB962C8B-B14F-4D97-AF65-F5344CB8AC3E}">
        <p14:creationId xmlns:p14="http://schemas.microsoft.com/office/powerpoint/2010/main" xmlns="" val="1881466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8D7009-4474-4307-A4CB-0D7F66699C35}" type="datetimeFigureOut">
              <a:rPr lang="en-US" smtClean="0"/>
              <a:pPr/>
              <a:t>5/5/2011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F4B920-5982-42D4-8663-0D0D5DD95C01}" type="slidenum">
              <a:rPr lang="en-US" smtClean="0"/>
              <a:pPr/>
              <a:t>‹#›</a:t>
            </a:fld>
            <a:endParaRPr lang="en-US"/>
          </a:p>
        </p:txBody>
      </p:sp>
    </p:spTree>
    <p:extLst>
      <p:ext uri="{BB962C8B-B14F-4D97-AF65-F5344CB8AC3E}">
        <p14:creationId xmlns:p14="http://schemas.microsoft.com/office/powerpoint/2010/main" xmlns="" val="160926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7"/>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8D7009-4474-4307-A4CB-0D7F66699C35}" type="datetimeFigureOut">
              <a:rPr lang="en-US" smtClean="0"/>
              <a:pPr/>
              <a:t>5/5/2011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F4B920-5982-42D4-8663-0D0D5DD95C01}" type="slidenum">
              <a:rPr lang="en-US" smtClean="0"/>
              <a:pPr/>
              <a:t>‹#›</a:t>
            </a:fld>
            <a:endParaRPr lang="en-US"/>
          </a:p>
        </p:txBody>
      </p:sp>
    </p:spTree>
    <p:extLst>
      <p:ext uri="{BB962C8B-B14F-4D97-AF65-F5344CB8AC3E}">
        <p14:creationId xmlns:p14="http://schemas.microsoft.com/office/powerpoint/2010/main" xmlns="" val="1507689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210" indent="0">
              <a:buNone/>
              <a:defRPr sz="13400"/>
            </a:lvl2pPr>
            <a:lvl3pPr marL="4388419" indent="0">
              <a:buNone/>
              <a:defRPr sz="1150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8D7009-4474-4307-A4CB-0D7F66699C35}" type="datetimeFigureOut">
              <a:rPr lang="en-US" smtClean="0"/>
              <a:pPr/>
              <a:t>5/5/2011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F4B920-5982-42D4-8663-0D0D5DD95C01}" type="slidenum">
              <a:rPr lang="en-US" smtClean="0"/>
              <a:pPr/>
              <a:t>‹#›</a:t>
            </a:fld>
            <a:endParaRPr lang="en-US"/>
          </a:p>
        </p:txBody>
      </p:sp>
    </p:spTree>
    <p:extLst>
      <p:ext uri="{BB962C8B-B14F-4D97-AF65-F5344CB8AC3E}">
        <p14:creationId xmlns:p14="http://schemas.microsoft.com/office/powerpoint/2010/main" xmlns="" val="887165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840" tIns="219422" rIns="438840" bIns="219422"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7"/>
            <a:ext cx="39502080" cy="21724622"/>
          </a:xfrm>
          <a:prstGeom prst="rect">
            <a:avLst/>
          </a:prstGeom>
        </p:spPr>
        <p:txBody>
          <a:bodyPr vert="horz" lIns="438840" tIns="219422" rIns="438840" bIns="21942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840" tIns="219422" rIns="438840" bIns="219422" rtlCol="0" anchor="ctr"/>
          <a:lstStyle>
            <a:lvl1pPr algn="l">
              <a:defRPr sz="5800">
                <a:solidFill>
                  <a:schemeClr val="tx1">
                    <a:tint val="75000"/>
                  </a:schemeClr>
                </a:solidFill>
              </a:defRPr>
            </a:lvl1pPr>
          </a:lstStyle>
          <a:p>
            <a:fld id="{CD8D7009-4474-4307-A4CB-0D7F66699C35}" type="datetimeFigureOut">
              <a:rPr lang="en-US" smtClean="0"/>
              <a:pPr/>
              <a:t>5/5/2011</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840" tIns="219422" rIns="438840" bIns="219422"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840" tIns="219422" rIns="438840" bIns="219422" rtlCol="0" anchor="ctr"/>
          <a:lstStyle>
            <a:lvl1pPr algn="r">
              <a:defRPr sz="5800">
                <a:solidFill>
                  <a:schemeClr val="tx1">
                    <a:tint val="75000"/>
                  </a:schemeClr>
                </a:solidFill>
              </a:defRPr>
            </a:lvl1pPr>
          </a:lstStyle>
          <a:p>
            <a:fld id="{59F4B920-5982-42D4-8663-0D0D5DD95C01}" type="slidenum">
              <a:rPr lang="en-US" smtClean="0"/>
              <a:pPr/>
              <a:t>‹#›</a:t>
            </a:fld>
            <a:endParaRPr lang="en-US"/>
          </a:p>
        </p:txBody>
      </p:sp>
    </p:spTree>
    <p:extLst>
      <p:ext uri="{BB962C8B-B14F-4D97-AF65-F5344CB8AC3E}">
        <p14:creationId xmlns:p14="http://schemas.microsoft.com/office/powerpoint/2010/main" xmlns="" val="1471517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419" rtl="0" eaLnBrk="1" latinLnBrk="0" hangingPunct="1">
        <a:spcBef>
          <a:spcPct val="0"/>
        </a:spcBef>
        <a:buNone/>
        <a:defRPr sz="21100" kern="1200">
          <a:solidFill>
            <a:schemeClr val="tx1"/>
          </a:solidFill>
          <a:latin typeface="+mj-lt"/>
          <a:ea typeface="+mj-ea"/>
          <a:cs typeface="+mj-cs"/>
        </a:defRPr>
      </a:lvl1pPr>
    </p:titleStyle>
    <p:bodyStyle>
      <a:lvl1pPr marL="1645656" indent="-1645656" algn="l" defTabSz="4388419"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89" indent="-1371379" algn="l" defTabSz="4388419"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522" indent="-1097102" algn="l" defTabSz="4388419"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973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419" rtl="0" eaLnBrk="1" latinLnBrk="0" hangingPunct="1">
        <a:defRPr sz="8600" kern="1200">
          <a:solidFill>
            <a:schemeClr val="tx1"/>
          </a:solidFill>
          <a:latin typeface="+mn-lt"/>
          <a:ea typeface="+mn-ea"/>
          <a:cs typeface="+mn-cs"/>
        </a:defRPr>
      </a:lvl1pPr>
      <a:lvl2pPr marL="2194210" algn="l" defTabSz="4388419" rtl="0" eaLnBrk="1" latinLnBrk="0" hangingPunct="1">
        <a:defRPr sz="8600" kern="1200">
          <a:solidFill>
            <a:schemeClr val="tx1"/>
          </a:solidFill>
          <a:latin typeface="+mn-lt"/>
          <a:ea typeface="+mn-ea"/>
          <a:cs typeface="+mn-cs"/>
        </a:defRPr>
      </a:lvl2pPr>
      <a:lvl3pPr marL="4388419" algn="l" defTabSz="4388419" rtl="0" eaLnBrk="1" latinLnBrk="0" hangingPunct="1">
        <a:defRPr sz="8600" kern="1200">
          <a:solidFill>
            <a:schemeClr val="tx1"/>
          </a:solidFill>
          <a:latin typeface="+mn-lt"/>
          <a:ea typeface="+mn-ea"/>
          <a:cs typeface="+mn-cs"/>
        </a:defRPr>
      </a:lvl3pPr>
      <a:lvl4pPr marL="6582629" algn="l" defTabSz="4388419" rtl="0" eaLnBrk="1" latinLnBrk="0" hangingPunct="1">
        <a:defRPr sz="8600" kern="1200">
          <a:solidFill>
            <a:schemeClr val="tx1"/>
          </a:solidFill>
          <a:latin typeface="+mn-lt"/>
          <a:ea typeface="+mn-ea"/>
          <a:cs typeface="+mn-cs"/>
        </a:defRPr>
      </a:lvl4pPr>
      <a:lvl5pPr marL="8776834" algn="l" defTabSz="4388419" rtl="0" eaLnBrk="1" latinLnBrk="0" hangingPunct="1">
        <a:defRPr sz="8600" kern="1200">
          <a:solidFill>
            <a:schemeClr val="tx1"/>
          </a:solidFill>
          <a:latin typeface="+mn-lt"/>
          <a:ea typeface="+mn-ea"/>
          <a:cs typeface="+mn-cs"/>
        </a:defRPr>
      </a:lvl5pPr>
      <a:lvl6pPr marL="10971043" algn="l" defTabSz="4388419" rtl="0" eaLnBrk="1" latinLnBrk="0" hangingPunct="1">
        <a:defRPr sz="8600" kern="1200">
          <a:solidFill>
            <a:schemeClr val="tx1"/>
          </a:solidFill>
          <a:latin typeface="+mn-lt"/>
          <a:ea typeface="+mn-ea"/>
          <a:cs typeface="+mn-cs"/>
        </a:defRPr>
      </a:lvl6pPr>
      <a:lvl7pPr marL="13165253" algn="l" defTabSz="4388419" rtl="0" eaLnBrk="1" latinLnBrk="0" hangingPunct="1">
        <a:defRPr sz="8600" kern="1200">
          <a:solidFill>
            <a:schemeClr val="tx1"/>
          </a:solidFill>
          <a:latin typeface="+mn-lt"/>
          <a:ea typeface="+mn-ea"/>
          <a:cs typeface="+mn-cs"/>
        </a:defRPr>
      </a:lvl7pPr>
      <a:lvl8pPr marL="15359462" algn="l" defTabSz="4388419" rtl="0" eaLnBrk="1" latinLnBrk="0" hangingPunct="1">
        <a:defRPr sz="8600" kern="1200">
          <a:solidFill>
            <a:schemeClr val="tx1"/>
          </a:solidFill>
          <a:latin typeface="+mn-lt"/>
          <a:ea typeface="+mn-ea"/>
          <a:cs typeface="+mn-cs"/>
        </a:defRPr>
      </a:lvl8pPr>
      <a:lvl9pPr marL="17553672" algn="l" defTabSz="4388419"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 105"/>
          <p:cNvGrpSpPr/>
          <p:nvPr/>
        </p:nvGrpSpPr>
        <p:grpSpPr>
          <a:xfrm>
            <a:off x="303942" y="19995"/>
            <a:ext cx="44196858" cy="32746006"/>
            <a:chOff x="303942" y="0"/>
            <a:chExt cx="44196858" cy="25939330"/>
          </a:xfrm>
        </p:grpSpPr>
        <p:grpSp>
          <p:nvGrpSpPr>
            <p:cNvPr id="45" name="Group 44"/>
            <p:cNvGrpSpPr/>
            <p:nvPr/>
          </p:nvGrpSpPr>
          <p:grpSpPr>
            <a:xfrm>
              <a:off x="11150600" y="17835"/>
              <a:ext cx="21234400" cy="25921495"/>
              <a:chOff x="10783985" y="156740"/>
              <a:chExt cx="21234400" cy="25921495"/>
            </a:xfrm>
          </p:grpSpPr>
          <p:sp>
            <p:nvSpPr>
              <p:cNvPr id="5" name="Rectangle 4"/>
              <p:cNvSpPr/>
              <p:nvPr/>
            </p:nvSpPr>
            <p:spPr bwMode="auto">
              <a:xfrm>
                <a:off x="10783985" y="156740"/>
                <a:ext cx="21234400" cy="25921495"/>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dirty="0"/>
              </a:p>
            </p:txBody>
          </p:sp>
          <p:sp>
            <p:nvSpPr>
              <p:cNvPr id="7" name="TextBox 7"/>
              <p:cNvSpPr txBox="1">
                <a:spLocks noChangeArrowheads="1"/>
              </p:cNvSpPr>
              <p:nvPr/>
            </p:nvSpPr>
            <p:spPr bwMode="auto">
              <a:xfrm>
                <a:off x="11136681" y="581278"/>
                <a:ext cx="19893144" cy="804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000" b="1" dirty="0">
                    <a:solidFill>
                      <a:schemeClr val="accent2"/>
                    </a:solidFill>
                    <a:latin typeface="Arial" pitchFamily="34" charset="0"/>
                  </a:rPr>
                  <a:t>Normal Object Overtake: </a:t>
                </a:r>
                <a:endParaRPr lang="en-US" sz="3000" dirty="0"/>
              </a:p>
              <a:p>
                <a:pPr eaLnBrk="1" hangingPunct="1"/>
                <a:endParaRPr lang="en-US" sz="3000" dirty="0"/>
              </a:p>
            </p:txBody>
          </p:sp>
          <p:sp>
            <p:nvSpPr>
              <p:cNvPr id="8" name="TextBox 83"/>
              <p:cNvSpPr txBox="1">
                <a:spLocks noChangeArrowheads="1"/>
              </p:cNvSpPr>
              <p:nvPr/>
            </p:nvSpPr>
            <p:spPr bwMode="auto">
              <a:xfrm>
                <a:off x="11371132" y="5811042"/>
                <a:ext cx="19893144" cy="731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000" b="1" dirty="0">
                    <a:solidFill>
                      <a:schemeClr val="accent2"/>
                    </a:solidFill>
                    <a:latin typeface="Arial" pitchFamily="34" charset="0"/>
                  </a:rPr>
                  <a:t>Light Deficient Object Overtake: </a:t>
                </a:r>
                <a:endParaRPr lang="en-US" sz="3000" dirty="0"/>
              </a:p>
              <a:p>
                <a:pPr eaLnBrk="1" hangingPunct="1"/>
                <a:endParaRPr lang="en-US" dirty="0"/>
              </a:p>
            </p:txBody>
          </p:sp>
          <p:sp>
            <p:nvSpPr>
              <p:cNvPr id="9" name="TextBox 84"/>
              <p:cNvSpPr txBox="1">
                <a:spLocks noChangeArrowheads="1"/>
              </p:cNvSpPr>
              <p:nvPr/>
            </p:nvSpPr>
            <p:spPr bwMode="auto">
              <a:xfrm>
                <a:off x="11291985" y="17038161"/>
                <a:ext cx="19893144" cy="804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000" b="1" dirty="0">
                    <a:solidFill>
                      <a:schemeClr val="accent2"/>
                    </a:solidFill>
                    <a:latin typeface="Arial" pitchFamily="34" charset="0"/>
                  </a:rPr>
                  <a:t>Variable Sized Object Overtake: </a:t>
                </a:r>
                <a:endParaRPr lang="en-US" sz="3000" dirty="0"/>
              </a:p>
              <a:p>
                <a:pPr eaLnBrk="1" hangingPunct="1"/>
                <a:endParaRPr lang="en-US" sz="3000" dirty="0"/>
              </a:p>
            </p:txBody>
          </p:sp>
          <p:sp>
            <p:nvSpPr>
              <p:cNvPr id="10" name="TextBox 86"/>
              <p:cNvSpPr txBox="1">
                <a:spLocks noChangeArrowheads="1"/>
              </p:cNvSpPr>
              <p:nvPr/>
            </p:nvSpPr>
            <p:spPr bwMode="auto">
              <a:xfrm>
                <a:off x="11137468" y="22217308"/>
                <a:ext cx="20656551" cy="10727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r>
                  <a:rPr lang="en-US" sz="3000" b="1" dirty="0" smtClean="0">
                    <a:solidFill>
                      <a:schemeClr val="accent2"/>
                    </a:solidFill>
                    <a:latin typeface="Arial" pitchFamily="34" charset="0"/>
                  </a:rPr>
                  <a:t>Static Object Overtake: </a:t>
                </a:r>
                <a:endParaRPr lang="en-US" sz="3000" dirty="0" smtClean="0"/>
              </a:p>
              <a:p>
                <a:pPr marL="342900" indent="-342900" eaLnBrk="1" hangingPunct="1">
                  <a:buFont typeface="Wingdings" pitchFamily="2" charset="2"/>
                  <a:buChar char="v"/>
                  <a:defRPr/>
                </a:pPr>
                <a:r>
                  <a:rPr lang="en-US" sz="2600" dirty="0" smtClean="0">
                    <a:latin typeface="Arial" pitchFamily="34" charset="0"/>
                    <a:cs typeface="Arial" pitchFamily="34" charset="0"/>
                  </a:rPr>
                  <a:t>A car moving at exactly the same velocity  as the ego car will produce no object vectors</a:t>
                </a:r>
              </a:p>
              <a:p>
                <a:pPr marL="342900" indent="-342900" eaLnBrk="1" hangingPunct="1">
                  <a:buFont typeface="Wingdings" pitchFamily="2" charset="2"/>
                  <a:buChar char="v"/>
                  <a:defRPr/>
                </a:pPr>
                <a:r>
                  <a:rPr lang="en-US" sz="2600" dirty="0" smtClean="0">
                    <a:latin typeface="Arial" pitchFamily="34" charset="0"/>
                    <a:cs typeface="Arial" pitchFamily="34" charset="0"/>
                  </a:rPr>
                  <a:t>The program will shift to wheel detection when it thinks that static overtake is occurring – </a:t>
                </a:r>
                <a:r>
                  <a:rPr lang="en-US" sz="2600" dirty="0" err="1" smtClean="0">
                    <a:latin typeface="Arial" pitchFamily="34" charset="0"/>
                    <a:cs typeface="Arial" pitchFamily="34" charset="0"/>
                  </a:rPr>
                  <a:t>ie</a:t>
                </a:r>
                <a:r>
                  <a:rPr lang="en-US" sz="2600" dirty="0" smtClean="0">
                    <a:latin typeface="Arial" pitchFamily="34" charset="0"/>
                    <a:cs typeface="Arial" pitchFamily="34" charset="0"/>
                  </a:rPr>
                  <a:t>) when all the car vectors suddenly disappear</a:t>
                </a:r>
              </a:p>
            </p:txBody>
          </p:sp>
          <p:sp>
            <p:nvSpPr>
              <p:cNvPr id="11" name="TextBox 87"/>
              <p:cNvSpPr txBox="1">
                <a:spLocks noChangeArrowheads="1"/>
              </p:cNvSpPr>
              <p:nvPr/>
            </p:nvSpPr>
            <p:spPr bwMode="auto">
              <a:xfrm>
                <a:off x="11367922" y="10879198"/>
                <a:ext cx="19893144" cy="755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000" b="1" dirty="0">
                    <a:solidFill>
                      <a:schemeClr val="accent2"/>
                    </a:solidFill>
                    <a:latin typeface="Arial" pitchFamily="34" charset="0"/>
                  </a:rPr>
                  <a:t>Multiple Object Overtake – Stereo  Implementation: </a:t>
                </a:r>
                <a:r>
                  <a:rPr lang="en-US" sz="2600" b="1" dirty="0">
                    <a:solidFill>
                      <a:schemeClr val="accent2"/>
                    </a:solidFill>
                    <a:latin typeface="Arial" pitchFamily="34" charset="0"/>
                  </a:rPr>
                  <a:t> </a:t>
                </a:r>
                <a:endParaRPr lang="en-US" sz="2600" dirty="0"/>
              </a:p>
              <a:p>
                <a:pPr eaLnBrk="1" hangingPunct="1"/>
                <a:endParaRPr lang="en-US" sz="2600" dirty="0"/>
              </a:p>
            </p:txBody>
          </p:sp>
          <p:pic>
            <p:nvPicPr>
              <p:cNvPr id="12" name="Picture 91" descr="瘃涠վ鱸痾ꇛ痾ꇫ痾"/>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792437" y="1014705"/>
                <a:ext cx="5919060" cy="27924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92" descr="瘃涠վ鱸痾ꇛ痾ꇫ痾"/>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4700125" y="965996"/>
                <a:ext cx="6300144" cy="27924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93" descr="瘃涠վ鱸痾ꇛ痾ꇫ痾"/>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7411267" y="6288104"/>
                <a:ext cx="6199535" cy="2889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94" descr="瘃涠վ鱸痾ꇛ痾ꇫ痾"/>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4523267" y="6256620"/>
                <a:ext cx="6143661" cy="2889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97"/>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1371132" y="17781632"/>
                <a:ext cx="6210444" cy="28037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7" name="Picture 98"/>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17927735" y="17687324"/>
                <a:ext cx="6266945" cy="28037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8" name="TextBox 2"/>
              <p:cNvSpPr txBox="1">
                <a:spLocks noChangeArrowheads="1"/>
              </p:cNvSpPr>
              <p:nvPr/>
            </p:nvSpPr>
            <p:spPr bwMode="auto">
              <a:xfrm>
                <a:off x="11371132" y="3932689"/>
                <a:ext cx="20191831" cy="16578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Char char="v"/>
                </a:pPr>
                <a:r>
                  <a:rPr lang="en-US" sz="2600" dirty="0">
                    <a:latin typeface="Arial" pitchFamily="34" charset="0"/>
                    <a:cs typeface="Arial" pitchFamily="34" charset="0"/>
                  </a:rPr>
                  <a:t>Under normal circumstances of sunlight, the plots show the presence of a car as it enters the blind spot. </a:t>
                </a:r>
              </a:p>
              <a:p>
                <a:pPr eaLnBrk="1" hangingPunct="1">
                  <a:buFont typeface="Wingdings" pitchFamily="2" charset="2"/>
                  <a:buChar char="v"/>
                </a:pPr>
                <a:r>
                  <a:rPr lang="en-US" sz="2600" dirty="0">
                    <a:latin typeface="Arial" pitchFamily="34" charset="0"/>
                    <a:cs typeface="Arial" pitchFamily="34" charset="0"/>
                  </a:rPr>
                  <a:t>Notice the scattered array of vectors in the quiver plot (unique to presence of light) </a:t>
                </a:r>
                <a:endParaRPr lang="en-US" sz="2600" dirty="0" smtClean="0">
                  <a:latin typeface="Arial" pitchFamily="34" charset="0"/>
                  <a:cs typeface="Arial" pitchFamily="34" charset="0"/>
                </a:endParaRPr>
              </a:p>
              <a:p>
                <a:pPr eaLnBrk="1" hangingPunct="1">
                  <a:buFont typeface="Wingdings" pitchFamily="2" charset="2"/>
                  <a:buChar char="v"/>
                </a:pPr>
                <a:r>
                  <a:rPr lang="en-US" sz="2600" dirty="0" smtClean="0">
                    <a:latin typeface="Arial" pitchFamily="34" charset="0"/>
                    <a:cs typeface="Arial" pitchFamily="34" charset="0"/>
                  </a:rPr>
                  <a:t>Take note that the shadow of the ego-car(bottom right of figure) does not generate motion vectors because it is stationary.</a:t>
                </a:r>
              </a:p>
              <a:p>
                <a:pPr eaLnBrk="1" hangingPunct="1">
                  <a:buFont typeface="Wingdings" pitchFamily="2" charset="2"/>
                  <a:buChar char="v"/>
                </a:pPr>
                <a:r>
                  <a:rPr lang="en-US" sz="2600" dirty="0" smtClean="0">
                    <a:latin typeface="Arial" pitchFamily="34" charset="0"/>
                    <a:cs typeface="Arial" pitchFamily="34" charset="0"/>
                  </a:rPr>
                  <a:t>Notice that the green vector ratio substantially increases as the </a:t>
                </a:r>
                <a:r>
                  <a:rPr lang="en-US" sz="2600" dirty="0" smtClean="0">
                    <a:latin typeface="Arial" pitchFamily="34" charset="0"/>
                    <a:cs typeface="Arial" pitchFamily="34" charset="0"/>
                  </a:rPr>
                  <a:t>car approaches </a:t>
                </a:r>
                <a:r>
                  <a:rPr lang="en-US" sz="2600" dirty="0" smtClean="0">
                    <a:latin typeface="Arial" pitchFamily="34" charset="0"/>
                    <a:cs typeface="Arial" pitchFamily="34" charset="0"/>
                  </a:rPr>
                  <a:t>as designated by the massive green bars in the right image</a:t>
                </a:r>
                <a:endParaRPr lang="en-US" sz="2600" dirty="0">
                  <a:latin typeface="Arial" pitchFamily="34" charset="0"/>
                  <a:cs typeface="Arial" pitchFamily="34" charset="0"/>
                </a:endParaRPr>
              </a:p>
            </p:txBody>
          </p:sp>
          <p:sp>
            <p:nvSpPr>
              <p:cNvPr id="19" name="TextBox 98"/>
              <p:cNvSpPr txBox="1">
                <a:spLocks noChangeArrowheads="1"/>
              </p:cNvSpPr>
              <p:nvPr/>
            </p:nvSpPr>
            <p:spPr bwMode="auto">
              <a:xfrm>
                <a:off x="11445002" y="9297916"/>
                <a:ext cx="20195042" cy="13409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Char char="v"/>
                </a:pPr>
                <a:r>
                  <a:rPr lang="en-US" sz="2600" dirty="0">
                    <a:latin typeface="Arial" pitchFamily="34" charset="0"/>
                    <a:cs typeface="Arial" pitchFamily="34" charset="0"/>
                  </a:rPr>
                  <a:t>With no sunlight, the light generated from opposing cars, headlights and street lights are sufficient for vector generation</a:t>
                </a:r>
              </a:p>
              <a:p>
                <a:pPr eaLnBrk="1" hangingPunct="1">
                  <a:buFont typeface="Wingdings" pitchFamily="2" charset="2"/>
                  <a:buChar char="v"/>
                </a:pPr>
                <a:r>
                  <a:rPr lang="en-US" sz="2600" dirty="0">
                    <a:latin typeface="Arial" pitchFamily="34" charset="0"/>
                    <a:cs typeface="Arial" pitchFamily="34" charset="0"/>
                  </a:rPr>
                  <a:t>Notice the grouped array of vectors in the quiver plot (unique to lack of light) . </a:t>
                </a:r>
                <a:endParaRPr lang="en-US" sz="2600" dirty="0" smtClean="0">
                  <a:latin typeface="Arial" pitchFamily="34" charset="0"/>
                  <a:cs typeface="Arial" pitchFamily="34" charset="0"/>
                </a:endParaRPr>
              </a:p>
              <a:p>
                <a:pPr eaLnBrk="1" hangingPunct="1">
                  <a:buFont typeface="Wingdings" pitchFamily="2" charset="2"/>
                  <a:buChar char="v"/>
                </a:pPr>
                <a:r>
                  <a:rPr lang="en-US" sz="2600" dirty="0" smtClean="0">
                    <a:latin typeface="Arial" pitchFamily="34" charset="0"/>
                    <a:cs typeface="Arial" pitchFamily="34" charset="0"/>
                  </a:rPr>
                  <a:t>Notice however, that without light, the car body itself generates zero green vectors and is completely dependent on the headlights.</a:t>
                </a:r>
              </a:p>
              <a:p>
                <a:pPr eaLnBrk="1" hangingPunct="1">
                  <a:buFont typeface="Wingdings" pitchFamily="2" charset="2"/>
                  <a:buChar char="v"/>
                </a:pPr>
                <a:endParaRPr lang="en-US" sz="2600" dirty="0">
                  <a:latin typeface="Arial" pitchFamily="34" charset="0"/>
                  <a:cs typeface="Arial" pitchFamily="34" charset="0"/>
                </a:endParaRPr>
              </a:p>
            </p:txBody>
          </p:sp>
          <p:sp>
            <p:nvSpPr>
              <p:cNvPr id="20" name="TextBox 99"/>
              <p:cNvSpPr txBox="1">
                <a:spLocks noChangeArrowheads="1"/>
              </p:cNvSpPr>
              <p:nvPr/>
            </p:nvSpPr>
            <p:spPr bwMode="auto">
              <a:xfrm>
                <a:off x="11216972" y="20645757"/>
                <a:ext cx="20191831" cy="13409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Char char="v"/>
                </a:pPr>
                <a:r>
                  <a:rPr lang="en-US" sz="2600" dirty="0">
                    <a:latin typeface="Arial" pitchFamily="34" charset="0"/>
                    <a:cs typeface="Arial" pitchFamily="34" charset="0"/>
                  </a:rPr>
                  <a:t>The coding is not restricted to detecting cars. It should work for objects of any size or shape (motorcycle) as long as motion is present. The idea can be extended to </a:t>
                </a:r>
                <a:r>
                  <a:rPr lang="en-US" sz="2600" dirty="0" smtClean="0">
                    <a:latin typeface="Arial" pitchFamily="34" charset="0"/>
                    <a:cs typeface="Arial" pitchFamily="34" charset="0"/>
                  </a:rPr>
                  <a:t>bicyclists, </a:t>
                </a:r>
                <a:r>
                  <a:rPr lang="en-US" sz="2600" dirty="0">
                    <a:latin typeface="Arial" pitchFamily="34" charset="0"/>
                    <a:cs typeface="Arial" pitchFamily="34" charset="0"/>
                  </a:rPr>
                  <a:t>pedestrians, and </a:t>
                </a:r>
                <a:r>
                  <a:rPr lang="en-US" sz="2600" dirty="0" smtClean="0">
                    <a:latin typeface="Arial" pitchFamily="34" charset="0"/>
                    <a:cs typeface="Arial" pitchFamily="34" charset="0"/>
                  </a:rPr>
                  <a:t>skateboarders</a:t>
                </a:r>
                <a:r>
                  <a:rPr lang="en-US" sz="2600" dirty="0">
                    <a:latin typeface="Arial" pitchFamily="34" charset="0"/>
                    <a:cs typeface="Arial" pitchFamily="34" charset="0"/>
                  </a:rPr>
                  <a:t>. </a:t>
                </a:r>
                <a:endParaRPr lang="en-US" sz="2600" dirty="0" smtClean="0">
                  <a:latin typeface="Arial" pitchFamily="34" charset="0"/>
                  <a:cs typeface="Arial" pitchFamily="34" charset="0"/>
                </a:endParaRPr>
              </a:p>
              <a:p>
                <a:pPr eaLnBrk="1" hangingPunct="1">
                  <a:buFont typeface="Wingdings" pitchFamily="2" charset="2"/>
                  <a:buChar char="v"/>
                </a:pPr>
                <a:r>
                  <a:rPr lang="en-US" sz="2600" dirty="0" smtClean="0">
                    <a:latin typeface="Arial" pitchFamily="34" charset="0"/>
                    <a:cs typeface="Arial" pitchFamily="34" charset="0"/>
                  </a:rPr>
                  <a:t>With the incorporation of wheel detection, it will be able to neglect the presence of birds or animals because few circles will be detected.</a:t>
                </a:r>
                <a:endParaRPr lang="en-US" sz="2600" dirty="0">
                  <a:latin typeface="Arial" pitchFamily="34" charset="0"/>
                  <a:cs typeface="Arial" pitchFamily="34" charset="0"/>
                </a:endParaRPr>
              </a:p>
            </p:txBody>
          </p:sp>
          <p:pic>
            <p:nvPicPr>
              <p:cNvPr id="21" name="Picture 137"/>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11292916" y="11504046"/>
                <a:ext cx="12577319" cy="3765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2" name="Rounded Rectangle 21"/>
              <p:cNvSpPr/>
              <p:nvPr/>
            </p:nvSpPr>
            <p:spPr>
              <a:xfrm>
                <a:off x="11086668" y="1651796"/>
                <a:ext cx="2705769" cy="1800225"/>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p>
            </p:txBody>
          </p:sp>
          <p:sp>
            <p:nvSpPr>
              <p:cNvPr id="23" name="Text Box 1413"/>
              <p:cNvSpPr txBox="1">
                <a:spLocks noChangeArrowheads="1"/>
              </p:cNvSpPr>
              <p:nvPr/>
            </p:nvSpPr>
            <p:spPr bwMode="auto">
              <a:xfrm>
                <a:off x="31796135" y="7511258"/>
                <a:ext cx="18473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p>
            </p:txBody>
          </p:sp>
          <p:sp>
            <p:nvSpPr>
              <p:cNvPr id="24" name="Text Box 1397"/>
              <p:cNvSpPr txBox="1">
                <a:spLocks noChangeArrowheads="1"/>
              </p:cNvSpPr>
              <p:nvPr/>
            </p:nvSpPr>
            <p:spPr bwMode="auto">
              <a:xfrm>
                <a:off x="17775335" y="8770146"/>
                <a:ext cx="18473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p>
            </p:txBody>
          </p:sp>
          <p:pic>
            <p:nvPicPr>
              <p:cNvPr id="25" name="Picture 135"/>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11275053" y="23539534"/>
                <a:ext cx="5372100" cy="2055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6" name="TextBox 13458"/>
              <p:cNvSpPr txBox="1">
                <a:spLocks noChangeArrowheads="1"/>
              </p:cNvSpPr>
              <p:nvPr/>
            </p:nvSpPr>
            <p:spPr bwMode="auto">
              <a:xfrm>
                <a:off x="11222134" y="1920924"/>
                <a:ext cx="2889251" cy="13409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Char char="v"/>
                </a:pPr>
                <a:r>
                  <a:rPr lang="en-US" sz="2600" dirty="0">
                    <a:latin typeface="Arial" pitchFamily="34" charset="0"/>
                    <a:cs typeface="Arial" pitchFamily="34" charset="0"/>
                  </a:rPr>
                  <a:t>The car is immediately captured by </a:t>
                </a:r>
                <a:endParaRPr lang="en-US" sz="2600" dirty="0" smtClean="0">
                  <a:latin typeface="Arial" pitchFamily="34" charset="0"/>
                  <a:cs typeface="Arial" pitchFamily="34" charset="0"/>
                </a:endParaRPr>
              </a:p>
              <a:p>
                <a:pPr marL="0" indent="0" eaLnBrk="1" hangingPunct="1"/>
                <a:r>
                  <a:rPr lang="en-US" sz="2600" dirty="0">
                    <a:latin typeface="Arial" pitchFamily="34" charset="0"/>
                    <a:cs typeface="Arial" pitchFamily="34" charset="0"/>
                  </a:rPr>
                  <a:t> </a:t>
                </a:r>
                <a:r>
                  <a:rPr lang="en-US" sz="2600" dirty="0" smtClean="0">
                    <a:latin typeface="Arial" pitchFamily="34" charset="0"/>
                    <a:cs typeface="Arial" pitchFamily="34" charset="0"/>
                  </a:rPr>
                  <a:t>   the </a:t>
                </a:r>
                <a:r>
                  <a:rPr lang="en-US" sz="2600" dirty="0">
                    <a:latin typeface="Arial" pitchFamily="34" charset="0"/>
                    <a:cs typeface="Arial" pitchFamily="34" charset="0"/>
                  </a:rPr>
                  <a:t>box</a:t>
                </a:r>
              </a:p>
            </p:txBody>
          </p:sp>
          <p:cxnSp>
            <p:nvCxnSpPr>
              <p:cNvPr id="27" name="Straight Connector 26"/>
              <p:cNvCxnSpPr/>
              <p:nvPr/>
            </p:nvCxnSpPr>
            <p:spPr>
              <a:xfrm>
                <a:off x="20941868" y="492921"/>
                <a:ext cx="0" cy="3049586"/>
              </a:xfrm>
              <a:prstGeom prst="line">
                <a:avLst/>
              </a:prstGeom>
            </p:spPr>
            <p:style>
              <a:lnRef idx="1">
                <a:schemeClr val="dk1"/>
              </a:lnRef>
              <a:fillRef idx="0">
                <a:schemeClr val="dk1"/>
              </a:fillRef>
              <a:effectRef idx="0">
                <a:schemeClr val="dk1"/>
              </a:effectRef>
              <a:fontRef idx="minor">
                <a:schemeClr val="tx1"/>
              </a:fontRef>
            </p:style>
          </p:cxnSp>
          <p:sp>
            <p:nvSpPr>
              <p:cNvPr id="28" name="Rounded Rectangle 27"/>
              <p:cNvSpPr/>
              <p:nvPr/>
            </p:nvSpPr>
            <p:spPr>
              <a:xfrm>
                <a:off x="21274185" y="1571727"/>
                <a:ext cx="3073399" cy="1800225"/>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p>
            </p:txBody>
          </p:sp>
          <p:sp>
            <p:nvSpPr>
              <p:cNvPr id="29" name="TextBox 13459"/>
              <p:cNvSpPr txBox="1">
                <a:spLocks noChangeArrowheads="1"/>
              </p:cNvSpPr>
              <p:nvPr/>
            </p:nvSpPr>
            <p:spPr bwMode="auto">
              <a:xfrm>
                <a:off x="21327608" y="1780494"/>
                <a:ext cx="2918377" cy="13409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Char char="v"/>
                </a:pPr>
                <a:r>
                  <a:rPr lang="en-US" sz="2600" dirty="0">
                    <a:latin typeface="Arial" pitchFamily="34" charset="0"/>
                    <a:cs typeface="Arial" pitchFamily="34" charset="0"/>
                  </a:rPr>
                  <a:t>As the car approaches, </a:t>
                </a:r>
                <a:r>
                  <a:rPr lang="en-US" sz="2600" dirty="0" smtClean="0">
                    <a:latin typeface="Arial" pitchFamily="34" charset="0"/>
                    <a:cs typeface="Arial" pitchFamily="34" charset="0"/>
                  </a:rPr>
                  <a:t>the box </a:t>
                </a:r>
                <a:r>
                  <a:rPr lang="en-US" sz="2600" dirty="0">
                    <a:latin typeface="Arial" pitchFamily="34" charset="0"/>
                    <a:cs typeface="Arial" pitchFamily="34" charset="0"/>
                  </a:rPr>
                  <a:t>is able to get bigger</a:t>
                </a:r>
              </a:p>
            </p:txBody>
          </p:sp>
          <p:sp>
            <p:nvSpPr>
              <p:cNvPr id="30" name="Rounded Rectangle 29"/>
              <p:cNvSpPr/>
              <p:nvPr/>
            </p:nvSpPr>
            <p:spPr>
              <a:xfrm>
                <a:off x="11721668" y="7547770"/>
                <a:ext cx="4315882" cy="1597939"/>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p>
            </p:txBody>
          </p:sp>
          <p:sp>
            <p:nvSpPr>
              <p:cNvPr id="31" name="Rounded Rectangle 30"/>
              <p:cNvSpPr/>
              <p:nvPr/>
            </p:nvSpPr>
            <p:spPr>
              <a:xfrm>
                <a:off x="11228486" y="6363495"/>
                <a:ext cx="5039783" cy="1003300"/>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p>
            </p:txBody>
          </p:sp>
          <p:sp>
            <p:nvSpPr>
              <p:cNvPr id="32" name="TextBox 193"/>
              <p:cNvSpPr txBox="1">
                <a:spLocks noChangeArrowheads="1"/>
              </p:cNvSpPr>
              <p:nvPr/>
            </p:nvSpPr>
            <p:spPr bwMode="auto">
              <a:xfrm>
                <a:off x="11829617" y="7625935"/>
                <a:ext cx="4207933" cy="13409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Char char="v"/>
                </a:pPr>
                <a:r>
                  <a:rPr lang="en-US" sz="2600" dirty="0">
                    <a:latin typeface="Arial" pitchFamily="34" charset="0"/>
                    <a:cs typeface="Arial" pitchFamily="34" charset="0"/>
                  </a:rPr>
                  <a:t>The lampposts and  headlights of the  cars behind serve as background</a:t>
                </a:r>
              </a:p>
            </p:txBody>
          </p:sp>
          <p:sp>
            <p:nvSpPr>
              <p:cNvPr id="33" name="TextBox 167"/>
              <p:cNvSpPr txBox="1">
                <a:spLocks noChangeArrowheads="1"/>
              </p:cNvSpPr>
              <p:nvPr/>
            </p:nvSpPr>
            <p:spPr bwMode="auto">
              <a:xfrm>
                <a:off x="11327968" y="6460333"/>
                <a:ext cx="5319184" cy="7070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Char char="v"/>
                </a:pPr>
                <a:r>
                  <a:rPr lang="en-US" sz="2600" dirty="0">
                    <a:latin typeface="Arial" pitchFamily="34" charset="0"/>
                    <a:cs typeface="Arial" pitchFamily="34" charset="0"/>
                  </a:rPr>
                  <a:t>The headlights can be used </a:t>
                </a:r>
                <a:endParaRPr lang="en-US" sz="2600" dirty="0" smtClean="0">
                  <a:latin typeface="Arial" pitchFamily="34" charset="0"/>
                  <a:cs typeface="Arial" pitchFamily="34" charset="0"/>
                </a:endParaRPr>
              </a:p>
              <a:p>
                <a:pPr marL="0" indent="0" eaLnBrk="1" hangingPunct="1"/>
                <a:r>
                  <a:rPr lang="en-US" sz="2600" dirty="0">
                    <a:latin typeface="Arial" pitchFamily="34" charset="0"/>
                    <a:cs typeface="Arial" pitchFamily="34" charset="0"/>
                  </a:rPr>
                  <a:t> </a:t>
                </a:r>
                <a:r>
                  <a:rPr lang="en-US" sz="2600" dirty="0" smtClean="0">
                    <a:latin typeface="Arial" pitchFamily="34" charset="0"/>
                    <a:cs typeface="Arial" pitchFamily="34" charset="0"/>
                  </a:rPr>
                  <a:t>  for </a:t>
                </a:r>
                <a:r>
                  <a:rPr lang="en-US" sz="2600" dirty="0">
                    <a:latin typeface="Arial" pitchFamily="34" charset="0"/>
                    <a:cs typeface="Arial" pitchFamily="34" charset="0"/>
                  </a:rPr>
                  <a:t>object vectors</a:t>
                </a:r>
              </a:p>
            </p:txBody>
          </p:sp>
          <p:sp>
            <p:nvSpPr>
              <p:cNvPr id="34" name="Rounded Rectangle 33"/>
              <p:cNvSpPr/>
              <p:nvPr/>
            </p:nvSpPr>
            <p:spPr>
              <a:xfrm>
                <a:off x="17051435" y="24525372"/>
                <a:ext cx="13201651" cy="1069975"/>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p>
            </p:txBody>
          </p:sp>
          <p:sp>
            <p:nvSpPr>
              <p:cNvPr id="35" name="TextBox 13463"/>
              <p:cNvSpPr txBox="1">
                <a:spLocks noChangeArrowheads="1"/>
              </p:cNvSpPr>
              <p:nvPr/>
            </p:nvSpPr>
            <p:spPr bwMode="auto">
              <a:xfrm>
                <a:off x="17186901" y="24689935"/>
                <a:ext cx="13066184" cy="7070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600" dirty="0">
                    <a:latin typeface="Arial" pitchFamily="34" charset="0"/>
                    <a:cs typeface="Arial" pitchFamily="34" charset="0"/>
                  </a:rPr>
                  <a:t>The camera is positioned to move with the car at the same speed so that the balls and the colored walls appear to be moving backwards </a:t>
                </a:r>
              </a:p>
            </p:txBody>
          </p:sp>
          <p:sp>
            <p:nvSpPr>
              <p:cNvPr id="36" name="Rectangle 35"/>
              <p:cNvSpPr/>
              <p:nvPr/>
            </p:nvSpPr>
            <p:spPr>
              <a:xfrm>
                <a:off x="17081068" y="23522073"/>
                <a:ext cx="8229600" cy="777875"/>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p>
            </p:txBody>
          </p:sp>
          <p:sp>
            <p:nvSpPr>
              <p:cNvPr id="37" name="TextBox 23"/>
              <p:cNvSpPr txBox="1">
                <a:spLocks noChangeArrowheads="1"/>
              </p:cNvSpPr>
              <p:nvPr/>
            </p:nvSpPr>
            <p:spPr bwMode="auto">
              <a:xfrm>
                <a:off x="17411268" y="23683172"/>
                <a:ext cx="8509000" cy="3900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600" b="1" dirty="0">
                    <a:latin typeface="Arial" pitchFamily="34" charset="0"/>
                    <a:cs typeface="Arial" pitchFamily="34" charset="0"/>
                  </a:rPr>
                  <a:t>V</a:t>
                </a:r>
                <a:r>
                  <a:rPr lang="en-US" sz="2600" b="1" dirty="0" smtClean="0">
                    <a:latin typeface="Arial" pitchFamily="34" charset="0"/>
                    <a:cs typeface="Arial" pitchFamily="34" charset="0"/>
                  </a:rPr>
                  <a:t>( blind spot  car</a:t>
                </a:r>
                <a:r>
                  <a:rPr lang="en-US" sz="2600" b="1" dirty="0">
                    <a:latin typeface="Arial" pitchFamily="34" charset="0"/>
                    <a:cs typeface="Arial" pitchFamily="34" charset="0"/>
                  </a:rPr>
                  <a:t>) = </a:t>
                </a:r>
                <a:r>
                  <a:rPr lang="en-US" sz="2600" b="1" dirty="0" smtClean="0">
                    <a:latin typeface="Arial" pitchFamily="34" charset="0"/>
                    <a:cs typeface="Arial" pitchFamily="34" charset="0"/>
                  </a:rPr>
                  <a:t>V(driving car) </a:t>
                </a:r>
                <a:endParaRPr lang="en-US" sz="2600" b="1" dirty="0">
                  <a:latin typeface="Arial" pitchFamily="34" charset="0"/>
                  <a:cs typeface="Arial" pitchFamily="34" charset="0"/>
                </a:endParaRPr>
              </a:p>
            </p:txBody>
          </p:sp>
          <p:sp>
            <p:nvSpPr>
              <p:cNvPr id="38" name="Rectangle 37"/>
              <p:cNvSpPr/>
              <p:nvPr/>
            </p:nvSpPr>
            <p:spPr>
              <a:xfrm>
                <a:off x="11275051" y="15574170"/>
                <a:ext cx="18978033" cy="120015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p>
            </p:txBody>
          </p:sp>
          <p:sp>
            <p:nvSpPr>
              <p:cNvPr id="39" name="TextBox 98"/>
              <p:cNvSpPr txBox="1">
                <a:spLocks noChangeArrowheads="1"/>
              </p:cNvSpPr>
              <p:nvPr/>
            </p:nvSpPr>
            <p:spPr bwMode="auto">
              <a:xfrm>
                <a:off x="11430000" y="15574170"/>
                <a:ext cx="18927233" cy="1023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Char char="v"/>
                </a:pPr>
                <a:r>
                  <a:rPr lang="en-US" sz="2600" dirty="0">
                    <a:latin typeface="Arial" pitchFamily="34" charset="0"/>
                    <a:cs typeface="Arial" pitchFamily="34" charset="0"/>
                  </a:rPr>
                  <a:t>The stereo output is isolated to only include the vectors close by. From there, the image is put through a Gaussian gradient and thresholded to produce a </a:t>
                </a:r>
                <a:r>
                  <a:rPr lang="en-US" sz="2600" dirty="0" err="1" smtClean="0">
                    <a:latin typeface="Arial" pitchFamily="34" charset="0"/>
                    <a:cs typeface="Arial" pitchFamily="34" charset="0"/>
                  </a:rPr>
                  <a:t>nimage</a:t>
                </a:r>
                <a:r>
                  <a:rPr lang="en-US" sz="2600" dirty="0" smtClean="0">
                    <a:latin typeface="Arial" pitchFamily="34" charset="0"/>
                    <a:cs typeface="Arial" pitchFamily="34" charset="0"/>
                  </a:rPr>
                  <a:t> </a:t>
                </a:r>
                <a:r>
                  <a:rPr lang="en-US" sz="2600" dirty="0">
                    <a:latin typeface="Arial" pitchFamily="34" charset="0"/>
                    <a:cs typeface="Arial" pitchFamily="34" charset="0"/>
                  </a:rPr>
                  <a:t>of the blind spot vehicle. Edge detectors are used to nullify </a:t>
                </a:r>
                <a:r>
                  <a:rPr lang="en-US" sz="2600" dirty="0" smtClean="0">
                    <a:latin typeface="Arial" pitchFamily="34" charset="0"/>
                    <a:cs typeface="Arial" pitchFamily="34" charset="0"/>
                  </a:rPr>
                  <a:t>any insignificant points such that Hough Transform only has to  make computations based on the car’s outline</a:t>
                </a:r>
                <a:endParaRPr lang="en-US" sz="2600" dirty="0">
                  <a:latin typeface="Arial" pitchFamily="34" charset="0"/>
                  <a:cs typeface="Arial" pitchFamily="34" charset="0"/>
                </a:endParaRPr>
              </a:p>
            </p:txBody>
          </p:sp>
          <p:sp>
            <p:nvSpPr>
              <p:cNvPr id="40" name="Rounded Rectangle 39"/>
              <p:cNvSpPr/>
              <p:nvPr/>
            </p:nvSpPr>
            <p:spPr>
              <a:xfrm>
                <a:off x="25694217" y="17929519"/>
                <a:ext cx="5306052" cy="2434179"/>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p>
            </p:txBody>
          </p:sp>
          <p:sp>
            <p:nvSpPr>
              <p:cNvPr id="41" name="TextBox 13468"/>
              <p:cNvSpPr txBox="1">
                <a:spLocks noChangeArrowheads="1"/>
              </p:cNvSpPr>
              <p:nvPr/>
            </p:nvSpPr>
            <p:spPr bwMode="auto">
              <a:xfrm>
                <a:off x="25700134" y="18144276"/>
                <a:ext cx="4966793" cy="19747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Char char="v"/>
                </a:pPr>
                <a:r>
                  <a:rPr lang="en-US" sz="2600" dirty="0">
                    <a:latin typeface="Arial" pitchFamily="34" charset="0"/>
                    <a:cs typeface="Arial" pitchFamily="34" charset="0"/>
                  </a:rPr>
                  <a:t>Notice that the code is able to track the motorcycle even as it leaves the </a:t>
                </a:r>
                <a:r>
                  <a:rPr lang="en-US" sz="2600" dirty="0" smtClean="0">
                    <a:latin typeface="Arial" pitchFamily="34" charset="0"/>
                    <a:cs typeface="Arial" pitchFamily="34" charset="0"/>
                  </a:rPr>
                  <a:t>screen</a:t>
                </a:r>
              </a:p>
              <a:p>
                <a:pPr eaLnBrk="1" hangingPunct="1">
                  <a:buFont typeface="Wingdings" pitchFamily="2" charset="2"/>
                  <a:buChar char="v"/>
                </a:pPr>
                <a:r>
                  <a:rPr lang="en-US" sz="2600" dirty="0" smtClean="0">
                    <a:latin typeface="Arial" pitchFamily="34" charset="0"/>
                    <a:cs typeface="Arial" pitchFamily="34" charset="0"/>
                  </a:rPr>
                  <a:t>The </a:t>
                </a:r>
                <a:r>
                  <a:rPr lang="en-US" sz="2600" dirty="0" smtClean="0">
                    <a:latin typeface="Arial" pitchFamily="34" charset="0"/>
                    <a:cs typeface="Arial" pitchFamily="34" charset="0"/>
                  </a:rPr>
                  <a:t>wheels </a:t>
                </a:r>
                <a:r>
                  <a:rPr lang="en-US" sz="2600" dirty="0" smtClean="0">
                    <a:latin typeface="Arial" pitchFamily="34" charset="0"/>
                    <a:cs typeface="Arial" pitchFamily="34" charset="0"/>
                  </a:rPr>
                  <a:t>of the motorcycle are compatible with Hough Transform</a:t>
                </a:r>
                <a:endParaRPr lang="en-US" sz="2600" dirty="0">
                  <a:latin typeface="Arial" pitchFamily="34" charset="0"/>
                  <a:cs typeface="Arial" pitchFamily="34" charset="0"/>
                </a:endParaRPr>
              </a:p>
            </p:txBody>
          </p:sp>
          <p:pic>
            <p:nvPicPr>
              <p:cNvPr id="42" name="Picture 167"/>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15379268" y="11356851"/>
                <a:ext cx="8543925" cy="3952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3" name="Rectangle 42"/>
              <p:cNvSpPr/>
              <p:nvPr/>
            </p:nvSpPr>
            <p:spPr>
              <a:xfrm>
                <a:off x="24245985" y="11669799"/>
                <a:ext cx="7445364" cy="31428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4" name="TextBox 43"/>
              <p:cNvSpPr txBox="1"/>
              <p:nvPr/>
            </p:nvSpPr>
            <p:spPr>
              <a:xfrm>
                <a:off x="24297245" y="11953794"/>
                <a:ext cx="6966397" cy="2291732"/>
              </a:xfrm>
              <a:prstGeom prst="rect">
                <a:avLst/>
              </a:prstGeom>
              <a:noFill/>
            </p:spPr>
            <p:txBody>
              <a:bodyPr wrap="square" rtlCol="0">
                <a:spAutoFit/>
              </a:bodyPr>
              <a:lstStyle/>
              <a:p>
                <a:pPr marL="342900" indent="-342900">
                  <a:buFont typeface="Wingdings" pitchFamily="2" charset="2"/>
                  <a:buChar char="v"/>
                </a:pPr>
                <a:r>
                  <a:rPr lang="en-US" sz="2600" dirty="0" smtClean="0">
                    <a:latin typeface="Arial" pitchFamily="34" charset="0"/>
                    <a:cs typeface="Arial" pitchFamily="34" charset="0"/>
                  </a:rPr>
                  <a:t>Color filtering is done on Figure 2 to only show objects within a certain distance.  </a:t>
                </a:r>
              </a:p>
              <a:p>
                <a:pPr marL="342900" indent="-342900">
                  <a:buFont typeface="Wingdings" pitchFamily="2" charset="2"/>
                  <a:buChar char="v"/>
                </a:pPr>
                <a:r>
                  <a:rPr lang="en-US" sz="2600" dirty="0" smtClean="0">
                    <a:latin typeface="Arial" pitchFamily="34" charset="0"/>
                    <a:cs typeface="Arial" pitchFamily="34" charset="0"/>
                  </a:rPr>
                  <a:t>The image is then gray scaled, then edge detection is run through the image, and then the  Hough transformation is run through the code, finally with Figure 6 as the output displaying the circle centers.</a:t>
                </a:r>
                <a:endParaRPr lang="en-US" sz="2600" dirty="0">
                  <a:latin typeface="Arial" pitchFamily="34" charset="0"/>
                  <a:cs typeface="Arial" pitchFamily="34" charset="0"/>
                </a:endParaRPr>
              </a:p>
            </p:txBody>
          </p:sp>
        </p:grpSp>
        <p:grpSp>
          <p:nvGrpSpPr>
            <p:cNvPr id="103" name="Group 102"/>
            <p:cNvGrpSpPr/>
            <p:nvPr/>
          </p:nvGrpSpPr>
          <p:grpSpPr>
            <a:xfrm>
              <a:off x="33161816" y="0"/>
              <a:ext cx="11338984" cy="25830273"/>
              <a:chOff x="32851090" y="0"/>
              <a:chExt cx="11338984" cy="25830273"/>
            </a:xfrm>
          </p:grpSpPr>
          <p:sp>
            <p:nvSpPr>
              <p:cNvPr id="80" name="Rectangle 79"/>
              <p:cNvSpPr/>
              <p:nvPr/>
            </p:nvSpPr>
            <p:spPr>
              <a:xfrm>
                <a:off x="32851090" y="0"/>
                <a:ext cx="10394950" cy="146848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 name="Rectangle 45"/>
              <p:cNvSpPr/>
              <p:nvPr/>
            </p:nvSpPr>
            <p:spPr bwMode="auto">
              <a:xfrm>
                <a:off x="32851090" y="22896514"/>
                <a:ext cx="10363203" cy="2933759"/>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p>
            </p:txBody>
          </p:sp>
          <p:sp>
            <p:nvSpPr>
              <p:cNvPr id="47" name="Text Box 1061"/>
              <p:cNvSpPr txBox="1">
                <a:spLocks noChangeArrowheads="1"/>
              </p:cNvSpPr>
              <p:nvPr/>
            </p:nvSpPr>
            <p:spPr bwMode="auto">
              <a:xfrm>
                <a:off x="32935757" y="23212290"/>
                <a:ext cx="10176933" cy="23648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defRPr/>
                </a:pPr>
                <a:r>
                  <a:rPr lang="en-US" sz="3200" b="1" dirty="0">
                    <a:latin typeface="Arial" pitchFamily="34" charset="0"/>
                  </a:rPr>
                  <a:t>Conclusion</a:t>
                </a:r>
              </a:p>
              <a:p>
                <a:pPr marL="457200" indent="-457200">
                  <a:buFont typeface="Wingdings" pitchFamily="2" charset="2"/>
                  <a:buChar char="v"/>
                  <a:defRPr/>
                </a:pPr>
                <a:r>
                  <a:rPr lang="en-US" sz="2600" dirty="0">
                    <a:latin typeface="Arial" pitchFamily="34" charset="0"/>
                    <a:cs typeface="Times New Roman" pitchFamily="18" charset="0"/>
                  </a:rPr>
                  <a:t>All of the trials ran supported that the code can accurately detect the blind spot object’s position and give a fair estimation of </a:t>
                </a:r>
                <a:r>
                  <a:rPr lang="en-US" sz="2600" dirty="0" smtClean="0">
                    <a:latin typeface="Arial" pitchFamily="34" charset="0"/>
                    <a:cs typeface="Times New Roman" pitchFamily="18" charset="0"/>
                  </a:rPr>
                  <a:t>its </a:t>
                </a:r>
                <a:r>
                  <a:rPr lang="en-US" sz="2600" dirty="0">
                    <a:latin typeface="Arial" pitchFamily="34" charset="0"/>
                    <a:cs typeface="Times New Roman" pitchFamily="18" charset="0"/>
                  </a:rPr>
                  <a:t>velocity in various situations and circumstances</a:t>
                </a:r>
              </a:p>
              <a:p>
                <a:pPr marL="457200" indent="-457200">
                  <a:buFont typeface="Wingdings" pitchFamily="2" charset="2"/>
                  <a:buChar char="v"/>
                  <a:defRPr/>
                </a:pPr>
                <a:r>
                  <a:rPr lang="en-US" sz="2600" dirty="0">
                    <a:latin typeface="Arial" pitchFamily="34" charset="0"/>
                    <a:cs typeface="Times New Roman" pitchFamily="18" charset="0"/>
                  </a:rPr>
                  <a:t>Implementation of the system would give drivers a visual stimulus to help prevent blind spot accidents.</a:t>
                </a:r>
              </a:p>
              <a:p>
                <a:pPr>
                  <a:defRPr/>
                </a:pPr>
                <a:r>
                  <a:rPr lang="en-US" sz="2600" dirty="0">
                    <a:latin typeface="Arial" pitchFamily="34" charset="0"/>
                    <a:cs typeface="Times New Roman" pitchFamily="18" charset="0"/>
                  </a:rPr>
                  <a:t>	</a:t>
                </a:r>
              </a:p>
            </p:txBody>
          </p:sp>
          <p:sp>
            <p:nvSpPr>
              <p:cNvPr id="48" name="Rectangle 47"/>
              <p:cNvSpPr/>
              <p:nvPr/>
            </p:nvSpPr>
            <p:spPr bwMode="auto">
              <a:xfrm>
                <a:off x="32851090" y="14892337"/>
                <a:ext cx="10394950" cy="7851775"/>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solidFill>
                    <a:schemeClr val="tx1"/>
                  </a:solidFill>
                </a:endParaRPr>
              </a:p>
            </p:txBody>
          </p:sp>
          <p:sp>
            <p:nvSpPr>
              <p:cNvPr id="49" name="Rectangle 1383"/>
              <p:cNvSpPr>
                <a:spLocks noChangeArrowheads="1"/>
              </p:cNvSpPr>
              <p:nvPr/>
            </p:nvSpPr>
            <p:spPr bwMode="auto">
              <a:xfrm>
                <a:off x="32952690" y="15074000"/>
                <a:ext cx="10160003" cy="982786"/>
              </a:xfrm>
              <a:prstGeom prst="rect">
                <a:avLst/>
              </a:prstGeom>
              <a:solidFill>
                <a:srgbClr val="5B00B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3600" b="1" dirty="0">
                    <a:solidFill>
                      <a:schemeClr val="bg1"/>
                    </a:solidFill>
                    <a:latin typeface="Arial" pitchFamily="34" charset="0"/>
                  </a:rPr>
                  <a:t>Blender 3D: Python-Based Simulation</a:t>
                </a:r>
              </a:p>
            </p:txBody>
          </p:sp>
          <p:sp>
            <p:nvSpPr>
              <p:cNvPr id="50" name="TextBox 22"/>
              <p:cNvSpPr txBox="1">
                <a:spLocks noChangeArrowheads="1"/>
              </p:cNvSpPr>
              <p:nvPr/>
            </p:nvSpPr>
            <p:spPr bwMode="auto">
              <a:xfrm>
                <a:off x="33009038" y="16119643"/>
                <a:ext cx="10034808" cy="19747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Char char="v"/>
                </a:pPr>
                <a:r>
                  <a:rPr lang="en-US" sz="2600" dirty="0">
                    <a:latin typeface="Arial" pitchFamily="34" charset="0"/>
                    <a:cs typeface="Arial" pitchFamily="34" charset="0"/>
                  </a:rPr>
                  <a:t>To test hard-to-mimic situations like static  overtake, </a:t>
                </a:r>
                <a:r>
                  <a:rPr lang="en-US" sz="2600" dirty="0" smtClean="0">
                    <a:latin typeface="Arial" pitchFamily="34" charset="0"/>
                    <a:cs typeface="Arial" pitchFamily="34" charset="0"/>
                  </a:rPr>
                  <a:t>the data is simulated</a:t>
                </a:r>
                <a:endParaRPr lang="en-US" sz="2600" dirty="0">
                  <a:latin typeface="Arial" pitchFamily="34" charset="0"/>
                  <a:cs typeface="Arial" pitchFamily="34" charset="0"/>
                </a:endParaRPr>
              </a:p>
              <a:p>
                <a:pPr eaLnBrk="1" hangingPunct="1">
                  <a:buFont typeface="Wingdings" pitchFamily="2" charset="2"/>
                  <a:buChar char="v"/>
                </a:pPr>
                <a:r>
                  <a:rPr lang="en-US" sz="2600" dirty="0">
                    <a:latin typeface="Arial" pitchFamily="34" charset="0"/>
                    <a:cs typeface="Arial" pitchFamily="34" charset="0"/>
                  </a:rPr>
                  <a:t>Blender allows control over environment = less computational </a:t>
                </a:r>
                <a:r>
                  <a:rPr lang="en-US" sz="2600" dirty="0" smtClean="0">
                    <a:latin typeface="Arial" pitchFamily="34" charset="0"/>
                    <a:cs typeface="Arial" pitchFamily="34" charset="0"/>
                  </a:rPr>
                  <a:t>errors</a:t>
                </a:r>
              </a:p>
              <a:p>
                <a:pPr eaLnBrk="1" hangingPunct="1">
                  <a:buFont typeface="Wingdings" pitchFamily="2" charset="2"/>
                  <a:buChar char="v"/>
                </a:pPr>
                <a:r>
                  <a:rPr lang="en-US" sz="2600" dirty="0" smtClean="0">
                    <a:latin typeface="Arial" pitchFamily="34" charset="0"/>
                    <a:cs typeface="Arial" pitchFamily="34" charset="0"/>
                  </a:rPr>
                  <a:t>The driving car was simulated by a Blender camera and travels at a set speed  with the blind spot car</a:t>
                </a:r>
                <a:endParaRPr lang="en-US" sz="2600" dirty="0">
                  <a:latin typeface="Arial" pitchFamily="34" charset="0"/>
                  <a:cs typeface="Arial" pitchFamily="34" charset="0"/>
                </a:endParaRPr>
              </a:p>
            </p:txBody>
          </p:sp>
          <p:sp>
            <p:nvSpPr>
              <p:cNvPr id="51" name="TextBox 3381"/>
              <p:cNvSpPr txBox="1">
                <a:spLocks noChangeArrowheads="1"/>
              </p:cNvSpPr>
              <p:nvPr/>
            </p:nvSpPr>
            <p:spPr bwMode="auto">
              <a:xfrm>
                <a:off x="32918374" y="21157916"/>
                <a:ext cx="10295919" cy="1023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Char char="v"/>
                </a:pPr>
                <a:r>
                  <a:rPr lang="en-US" sz="2600" dirty="0">
                    <a:latin typeface="Arial" pitchFamily="34" charset="0"/>
                    <a:cs typeface="Arial" pitchFamily="34" charset="0"/>
                  </a:rPr>
                  <a:t>The bones of the vehicle allow the structure to move</a:t>
                </a:r>
              </a:p>
              <a:p>
                <a:pPr eaLnBrk="1" hangingPunct="1">
                  <a:buFont typeface="Wingdings" pitchFamily="2" charset="2"/>
                  <a:buChar char="v"/>
                </a:pPr>
                <a:r>
                  <a:rPr lang="en-US" sz="2600" dirty="0">
                    <a:latin typeface="Arial" pitchFamily="34" charset="0"/>
                    <a:cs typeface="Arial" pitchFamily="34" charset="0"/>
                  </a:rPr>
                  <a:t>Both the car and the camera have velocity to simulate background and object motion</a:t>
                </a:r>
              </a:p>
            </p:txBody>
          </p:sp>
          <p:grpSp>
            <p:nvGrpSpPr>
              <p:cNvPr id="52" name="Group 25"/>
              <p:cNvGrpSpPr>
                <a:grpSpLocks/>
              </p:cNvGrpSpPr>
              <p:nvPr/>
            </p:nvGrpSpPr>
            <p:grpSpPr bwMode="auto">
              <a:xfrm>
                <a:off x="33106495" y="18250100"/>
                <a:ext cx="11083579" cy="2907815"/>
                <a:chOff x="21974316" y="43029453"/>
                <a:chExt cx="10442435" cy="3389313"/>
              </a:xfrm>
            </p:grpSpPr>
            <p:sp>
              <p:nvSpPr>
                <p:cNvPr id="53" name="TextBox 26"/>
                <p:cNvSpPr txBox="1">
                  <a:spLocks noChangeArrowheads="1"/>
                </p:cNvSpPr>
                <p:nvPr/>
              </p:nvSpPr>
              <p:spPr bwMode="auto">
                <a:xfrm>
                  <a:off x="29305250" y="44344432"/>
                  <a:ext cx="2222500" cy="45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600" dirty="0">
                      <a:latin typeface="Arial" pitchFamily="34" charset="0"/>
                      <a:cs typeface="Arial" pitchFamily="34" charset="0"/>
                    </a:rPr>
                    <a:t>Car Rig</a:t>
                  </a:r>
                </a:p>
              </p:txBody>
            </p:sp>
            <p:sp>
              <p:nvSpPr>
                <p:cNvPr id="54" name="TextBox 27"/>
                <p:cNvSpPr txBox="1">
                  <a:spLocks noChangeArrowheads="1"/>
                </p:cNvSpPr>
                <p:nvPr/>
              </p:nvSpPr>
              <p:spPr bwMode="auto">
                <a:xfrm>
                  <a:off x="29340176" y="45046371"/>
                  <a:ext cx="3076575" cy="8240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600" dirty="0">
                      <a:latin typeface="Arial" pitchFamily="34" charset="0"/>
                      <a:cs typeface="Arial" pitchFamily="34" charset="0"/>
                    </a:rPr>
                    <a:t>Car</a:t>
                  </a:r>
                </a:p>
                <a:p>
                  <a:pPr eaLnBrk="1" hangingPunct="1"/>
                  <a:r>
                    <a:rPr lang="en-US" sz="2600" dirty="0">
                      <a:latin typeface="Arial" pitchFamily="34" charset="0"/>
                      <a:cs typeface="Arial" pitchFamily="34" charset="0"/>
                    </a:rPr>
                    <a:t> backbone</a:t>
                  </a:r>
                </a:p>
              </p:txBody>
            </p:sp>
            <p:sp>
              <p:nvSpPr>
                <p:cNvPr id="55" name="TextBox 3359"/>
                <p:cNvSpPr txBox="1">
                  <a:spLocks noChangeArrowheads="1"/>
                </p:cNvSpPr>
                <p:nvPr/>
              </p:nvSpPr>
              <p:spPr bwMode="auto">
                <a:xfrm>
                  <a:off x="29838651" y="43173916"/>
                  <a:ext cx="2265363" cy="8240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600" dirty="0">
                      <a:latin typeface="Arial" pitchFamily="34" charset="0"/>
                      <a:cs typeface="Arial" pitchFamily="34" charset="0"/>
                    </a:rPr>
                    <a:t>Light </a:t>
                  </a:r>
                  <a:endParaRPr lang="en-US" sz="2600" dirty="0" smtClean="0">
                    <a:latin typeface="Arial" pitchFamily="34" charset="0"/>
                    <a:cs typeface="Arial" pitchFamily="34" charset="0"/>
                  </a:endParaRPr>
                </a:p>
                <a:p>
                  <a:pPr eaLnBrk="1" hangingPunct="1"/>
                  <a:r>
                    <a:rPr lang="en-US" sz="2600" dirty="0" smtClean="0">
                      <a:latin typeface="Arial" pitchFamily="34" charset="0"/>
                      <a:cs typeface="Arial" pitchFamily="34" charset="0"/>
                    </a:rPr>
                    <a:t>Source</a:t>
                  </a:r>
                  <a:endParaRPr lang="en-US" sz="2600" dirty="0">
                    <a:latin typeface="Arial" pitchFamily="34" charset="0"/>
                    <a:cs typeface="Arial" pitchFamily="34" charset="0"/>
                  </a:endParaRPr>
                </a:p>
              </p:txBody>
            </p:sp>
            <p:pic>
              <p:nvPicPr>
                <p:cNvPr id="56" name="Picture 118"/>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23897419" y="43029453"/>
                  <a:ext cx="4775199" cy="3389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57" name="Straight Arrow Connector 56"/>
                <p:cNvCxnSpPr/>
                <p:nvPr/>
              </p:nvCxnSpPr>
              <p:spPr>
                <a:xfrm flipH="1">
                  <a:off x="27646564" y="44613138"/>
                  <a:ext cx="1475727" cy="88632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27477054" y="45190454"/>
                  <a:ext cx="1721017" cy="57916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a:off x="27134047" y="43382641"/>
                  <a:ext cx="261443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0" name="TextBox 3376"/>
                <p:cNvSpPr txBox="1">
                  <a:spLocks noChangeArrowheads="1"/>
                </p:cNvSpPr>
                <p:nvPr/>
              </p:nvSpPr>
              <p:spPr bwMode="auto">
                <a:xfrm>
                  <a:off x="21974316" y="43177619"/>
                  <a:ext cx="2114550" cy="8240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600" dirty="0">
                      <a:latin typeface="Arial" pitchFamily="34" charset="0"/>
                      <a:cs typeface="Arial" pitchFamily="34" charset="0"/>
                    </a:rPr>
                    <a:t>Blind-Spot Camera</a:t>
                  </a:r>
                </a:p>
              </p:txBody>
            </p:sp>
            <p:cxnSp>
              <p:nvCxnSpPr>
                <p:cNvPr id="61" name="Straight Arrow Connector 60"/>
                <p:cNvCxnSpPr/>
                <p:nvPr/>
              </p:nvCxnSpPr>
              <p:spPr>
                <a:xfrm>
                  <a:off x="23578344" y="43769369"/>
                  <a:ext cx="656100" cy="111392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2" name="TextBox 3378"/>
                <p:cNvSpPr txBox="1">
                  <a:spLocks noChangeArrowheads="1"/>
                </p:cNvSpPr>
                <p:nvPr/>
              </p:nvSpPr>
              <p:spPr bwMode="auto">
                <a:xfrm>
                  <a:off x="22020854" y="44555568"/>
                  <a:ext cx="1708150" cy="8240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600" dirty="0">
                      <a:latin typeface="Arial" pitchFamily="34" charset="0"/>
                      <a:cs typeface="Arial" pitchFamily="34" charset="0"/>
                    </a:rPr>
                    <a:t>Backup Camera</a:t>
                  </a:r>
                </a:p>
              </p:txBody>
            </p:sp>
            <p:cxnSp>
              <p:nvCxnSpPr>
                <p:cNvPr id="63" name="Straight Arrow Connector 62"/>
                <p:cNvCxnSpPr/>
                <p:nvPr/>
              </p:nvCxnSpPr>
              <p:spPr>
                <a:xfrm>
                  <a:off x="23578344" y="45190454"/>
                  <a:ext cx="3168824" cy="12582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64" name="Rounded Rectangle 63"/>
              <p:cNvSpPr/>
              <p:nvPr/>
            </p:nvSpPr>
            <p:spPr bwMode="auto">
              <a:xfrm>
                <a:off x="37109400" y="8458200"/>
                <a:ext cx="5814482" cy="1547813"/>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p>
            </p:txBody>
          </p:sp>
          <p:sp>
            <p:nvSpPr>
              <p:cNvPr id="65" name="Rectangle 64"/>
              <p:cNvSpPr/>
              <p:nvPr/>
            </p:nvSpPr>
            <p:spPr bwMode="auto">
              <a:xfrm>
                <a:off x="33054290" y="3403601"/>
                <a:ext cx="9988550" cy="18995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p>
            </p:txBody>
          </p:sp>
          <p:grpSp>
            <p:nvGrpSpPr>
              <p:cNvPr id="66" name="Group 10"/>
              <p:cNvGrpSpPr>
                <a:grpSpLocks/>
              </p:cNvGrpSpPr>
              <p:nvPr/>
            </p:nvGrpSpPr>
            <p:grpSpPr bwMode="auto">
              <a:xfrm>
                <a:off x="32952688" y="354018"/>
                <a:ext cx="10627785" cy="7561771"/>
                <a:chOff x="22474238" y="22733664"/>
                <a:chExt cx="10698832" cy="6095067"/>
              </a:xfrm>
            </p:grpSpPr>
            <p:pic>
              <p:nvPicPr>
                <p:cNvPr id="67" name="Picture 74"/>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27895036" y="22733664"/>
                  <a:ext cx="4680681" cy="21706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8" name="TextBox 3364"/>
                <p:cNvSpPr txBox="1">
                  <a:spLocks noChangeArrowheads="1"/>
                </p:cNvSpPr>
                <p:nvPr/>
              </p:nvSpPr>
              <p:spPr bwMode="auto">
                <a:xfrm>
                  <a:off x="22479000" y="23359956"/>
                  <a:ext cx="5861379" cy="1336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Char char="v"/>
                  </a:pPr>
                  <a:r>
                    <a:rPr lang="en-US" sz="2600" dirty="0" smtClean="0">
                      <a:latin typeface="Arial" pitchFamily="34" charset="0"/>
                      <a:cs typeface="Arial" pitchFamily="34" charset="0"/>
                    </a:rPr>
                    <a:t>The distance between the object and ego-car decreases as the object </a:t>
                  </a:r>
                  <a:r>
                    <a:rPr lang="en-US" sz="2600" dirty="0" smtClean="0">
                      <a:latin typeface="Arial" pitchFamily="34" charset="0"/>
                      <a:cs typeface="Arial" pitchFamily="34" charset="0"/>
                    </a:rPr>
                    <a:t>moves </a:t>
                  </a:r>
                  <a:r>
                    <a:rPr lang="en-US" sz="2600" dirty="0" smtClean="0">
                      <a:latin typeface="Arial" pitchFamily="34" charset="0"/>
                      <a:cs typeface="Arial" pitchFamily="34" charset="0"/>
                    </a:rPr>
                    <a:t>closer to the </a:t>
                  </a:r>
                  <a:r>
                    <a:rPr lang="en-US" sz="2600" dirty="0" smtClean="0">
                      <a:latin typeface="Arial" pitchFamily="34" charset="0"/>
                      <a:cs typeface="Arial" pitchFamily="34" charset="0"/>
                    </a:rPr>
                    <a:t>ego-car</a:t>
                  </a:r>
                  <a:endParaRPr lang="en-US" sz="2600" dirty="0" smtClean="0">
                    <a:latin typeface="Arial" pitchFamily="34" charset="0"/>
                    <a:cs typeface="Arial" pitchFamily="34" charset="0"/>
                  </a:endParaRPr>
                </a:p>
                <a:p>
                  <a:pPr eaLnBrk="1" hangingPunct="1">
                    <a:buFont typeface="Wingdings" pitchFamily="2" charset="2"/>
                    <a:buChar char="v"/>
                  </a:pPr>
                  <a:r>
                    <a:rPr lang="en-US" sz="2600" dirty="0" smtClean="0">
                      <a:latin typeface="Arial" pitchFamily="34" charset="0"/>
                      <a:cs typeface="Arial" pitchFamily="34" charset="0"/>
                    </a:rPr>
                    <a:t>X </a:t>
                  </a:r>
                  <a:r>
                    <a:rPr lang="en-US" sz="2600" dirty="0">
                      <a:latin typeface="Arial" pitchFamily="34" charset="0"/>
                      <a:cs typeface="Arial" pitchFamily="34" charset="0"/>
                    </a:rPr>
                    <a:t>= Horizontal </a:t>
                  </a:r>
                  <a:r>
                    <a:rPr lang="en-US" sz="2600" dirty="0">
                      <a:latin typeface="Arial" pitchFamily="34" charset="0"/>
                      <a:cs typeface="Arial" pitchFamily="34" charset="0"/>
                    </a:rPr>
                    <a:t>distance</a:t>
                  </a:r>
                  <a:r>
                    <a:rPr lang="en-US" sz="2600" dirty="0">
                      <a:latin typeface="Arial" pitchFamily="34" charset="0"/>
                      <a:cs typeface="Arial" pitchFamily="34" charset="0"/>
                    </a:rPr>
                    <a:t>;  </a:t>
                  </a:r>
                </a:p>
                <a:p>
                  <a:pPr eaLnBrk="1" hangingPunct="1">
                    <a:buFont typeface="Wingdings" pitchFamily="2" charset="2"/>
                    <a:buChar char="v"/>
                  </a:pPr>
                  <a:r>
                    <a:rPr lang="en-US" sz="2600" dirty="0">
                      <a:latin typeface="Arial" pitchFamily="34" charset="0"/>
                      <a:cs typeface="Arial" pitchFamily="34" charset="0"/>
                    </a:rPr>
                    <a:t>Y = Vertical distance</a:t>
                  </a:r>
                </a:p>
              </p:txBody>
            </p:sp>
            <p:sp>
              <p:nvSpPr>
                <p:cNvPr id="69" name="TextBox 68"/>
                <p:cNvSpPr txBox="1"/>
                <p:nvPr/>
              </p:nvSpPr>
              <p:spPr>
                <a:xfrm>
                  <a:off x="22612742" y="25365768"/>
                  <a:ext cx="10560328" cy="2515364"/>
                </a:xfrm>
                <a:prstGeom prst="rect">
                  <a:avLst/>
                </a:prstGeom>
                <a:noFill/>
              </p:spPr>
              <p:txBody>
                <a:bodyPr wrap="square">
                  <a:spAutoFit/>
                </a:bodyPr>
                <a:lstStyle/>
                <a:p>
                  <a:pPr marL="342900" indent="-342900">
                    <a:buFont typeface="Wingdings" pitchFamily="2" charset="2"/>
                    <a:buChar char="v"/>
                    <a:defRPr/>
                  </a:pPr>
                  <a:r>
                    <a:rPr lang="en-US" sz="2600" dirty="0">
                      <a:latin typeface="Arial" pitchFamily="34" charset="0"/>
                      <a:cs typeface="Arial" pitchFamily="34" charset="0"/>
                    </a:rPr>
                    <a:t>Since X</a:t>
                  </a:r>
                  <a:r>
                    <a:rPr lang="en-US" sz="2600" baseline="-25000" dirty="0">
                      <a:latin typeface="Arial" pitchFamily="34" charset="0"/>
                      <a:cs typeface="Arial" pitchFamily="34" charset="0"/>
                    </a:rPr>
                    <a:t>a</a:t>
                  </a:r>
                  <a:r>
                    <a:rPr lang="en-US" sz="2600" baseline="30000" dirty="0">
                      <a:latin typeface="Arial" pitchFamily="34" charset="0"/>
                      <a:cs typeface="Arial" pitchFamily="34" charset="0"/>
                    </a:rPr>
                    <a:t>2</a:t>
                  </a:r>
                  <a:r>
                    <a:rPr lang="en-US" sz="2600" dirty="0">
                      <a:latin typeface="Arial" pitchFamily="34" charset="0"/>
                      <a:cs typeface="Arial" pitchFamily="34" charset="0"/>
                    </a:rPr>
                    <a:t> &lt; X</a:t>
                  </a:r>
                  <a:r>
                    <a:rPr lang="en-US" sz="2600" baseline="-25000" dirty="0">
                      <a:latin typeface="Arial" pitchFamily="34" charset="0"/>
                      <a:cs typeface="Arial" pitchFamily="34" charset="0"/>
                    </a:rPr>
                    <a:t>b</a:t>
                  </a:r>
                  <a:r>
                    <a:rPr lang="en-US" sz="2600" baseline="30000" dirty="0">
                      <a:latin typeface="Arial" pitchFamily="34" charset="0"/>
                      <a:cs typeface="Arial" pitchFamily="34" charset="0"/>
                    </a:rPr>
                    <a:t>2</a:t>
                  </a:r>
                  <a:r>
                    <a:rPr lang="en-US" sz="2600" dirty="0">
                      <a:latin typeface="Arial" pitchFamily="34" charset="0"/>
                      <a:cs typeface="Arial" pitchFamily="34" charset="0"/>
                    </a:rPr>
                    <a:t> , and Y</a:t>
                  </a:r>
                  <a:r>
                    <a:rPr lang="en-US" sz="2600" baseline="-25000" dirty="0">
                      <a:latin typeface="Arial" pitchFamily="34" charset="0"/>
                      <a:cs typeface="Arial" pitchFamily="34" charset="0"/>
                    </a:rPr>
                    <a:t>a</a:t>
                  </a:r>
                  <a:r>
                    <a:rPr lang="en-US" sz="2600" baseline="30000" dirty="0">
                      <a:latin typeface="Arial" pitchFamily="34" charset="0"/>
                      <a:cs typeface="Arial" pitchFamily="34" charset="0"/>
                    </a:rPr>
                    <a:t>2</a:t>
                  </a:r>
                  <a:r>
                    <a:rPr lang="en-US" sz="2600" baseline="-25000" dirty="0">
                      <a:latin typeface="Arial" pitchFamily="34" charset="0"/>
                      <a:cs typeface="Arial" pitchFamily="34" charset="0"/>
                    </a:rPr>
                    <a:t> </a:t>
                  </a:r>
                  <a:r>
                    <a:rPr lang="en-US" sz="2600" dirty="0">
                      <a:latin typeface="Arial" pitchFamily="34" charset="0"/>
                      <a:cs typeface="Arial" pitchFamily="34" charset="0"/>
                    </a:rPr>
                    <a:t>= Y</a:t>
                  </a:r>
                  <a:r>
                    <a:rPr lang="en-US" sz="2600" baseline="-25000" dirty="0">
                      <a:latin typeface="Arial" pitchFamily="34" charset="0"/>
                      <a:cs typeface="Arial" pitchFamily="34" charset="0"/>
                    </a:rPr>
                    <a:t>b</a:t>
                  </a:r>
                  <a:r>
                    <a:rPr lang="en-US" sz="2600" baseline="30000" dirty="0">
                      <a:latin typeface="Arial" pitchFamily="34" charset="0"/>
                      <a:cs typeface="Arial" pitchFamily="34" charset="0"/>
                    </a:rPr>
                    <a:t>2</a:t>
                  </a:r>
                  <a:r>
                    <a:rPr lang="en-US" sz="2600" dirty="0">
                      <a:latin typeface="Arial" pitchFamily="34" charset="0"/>
                      <a:cs typeface="Arial" pitchFamily="34" charset="0"/>
                    </a:rPr>
                    <a:t>, then </a:t>
                  </a:r>
                  <a:r>
                    <a:rPr lang="en-US" sz="2600" dirty="0" err="1" smtClean="0">
                      <a:latin typeface="Arial" pitchFamily="34" charset="0"/>
                      <a:cs typeface="Arial" pitchFamily="34" charset="0"/>
                    </a:rPr>
                    <a:t>distanceCarA</a:t>
                  </a:r>
                  <a:endParaRPr lang="en-US" sz="2600" dirty="0" smtClean="0">
                    <a:latin typeface="Arial" pitchFamily="34" charset="0"/>
                    <a:cs typeface="Arial" pitchFamily="34" charset="0"/>
                  </a:endParaRPr>
                </a:p>
                <a:p>
                  <a:pPr>
                    <a:defRPr/>
                  </a:pPr>
                  <a:r>
                    <a:rPr lang="en-US" sz="2600" dirty="0">
                      <a:latin typeface="Arial" pitchFamily="34" charset="0"/>
                      <a:cs typeface="Arial" pitchFamily="34" charset="0"/>
                    </a:rPr>
                    <a:t> </a:t>
                  </a:r>
                  <a:r>
                    <a:rPr lang="en-US" sz="2600" dirty="0" smtClean="0">
                      <a:latin typeface="Arial" pitchFamily="34" charset="0"/>
                      <a:cs typeface="Arial" pitchFamily="34" charset="0"/>
                    </a:rPr>
                    <a:t>  is less than </a:t>
                  </a:r>
                  <a:r>
                    <a:rPr lang="en-US" sz="2600" dirty="0" err="1" smtClean="0">
                      <a:latin typeface="Arial" pitchFamily="34" charset="0"/>
                      <a:cs typeface="Arial" pitchFamily="34" charset="0"/>
                    </a:rPr>
                    <a:t>distanceCar</a:t>
                  </a:r>
                  <a:r>
                    <a:rPr lang="en-US" sz="2600" dirty="0" smtClean="0">
                      <a:latin typeface="Arial" pitchFamily="34" charset="0"/>
                      <a:cs typeface="Arial" pitchFamily="34" charset="0"/>
                    </a:rPr>
                    <a:t> </a:t>
                  </a:r>
                  <a:r>
                    <a:rPr lang="en-US" sz="2600" dirty="0">
                      <a:latin typeface="Arial" pitchFamily="34" charset="0"/>
                      <a:cs typeface="Arial" pitchFamily="34" charset="0"/>
                    </a:rPr>
                    <a:t>B, meaning that Car A will appear </a:t>
                  </a:r>
                  <a:r>
                    <a:rPr lang="en-US" sz="2600" dirty="0" smtClean="0">
                      <a:latin typeface="Arial" pitchFamily="34" charset="0"/>
                      <a:cs typeface="Arial" pitchFamily="34" charset="0"/>
                    </a:rPr>
                    <a:t> </a:t>
                  </a:r>
                </a:p>
                <a:p>
                  <a:pPr>
                    <a:defRPr/>
                  </a:pPr>
                  <a:r>
                    <a:rPr lang="en-US" sz="2600" dirty="0">
                      <a:latin typeface="Arial" pitchFamily="34" charset="0"/>
                      <a:cs typeface="Arial" pitchFamily="34" charset="0"/>
                    </a:rPr>
                    <a:t> </a:t>
                  </a:r>
                  <a:r>
                    <a:rPr lang="en-US" sz="2600" dirty="0" smtClean="0">
                      <a:latin typeface="Arial" pitchFamily="34" charset="0"/>
                      <a:cs typeface="Arial" pitchFamily="34" charset="0"/>
                    </a:rPr>
                    <a:t>  bigger than Car B         </a:t>
                  </a:r>
                  <a:endParaRPr lang="en-US" sz="2600" dirty="0">
                    <a:latin typeface="Arial" pitchFamily="34" charset="0"/>
                    <a:cs typeface="Arial" pitchFamily="34" charset="0"/>
                  </a:endParaRPr>
                </a:p>
                <a:p>
                  <a:pPr marL="342900" indent="-342900">
                    <a:buFont typeface="Wingdings" pitchFamily="2" charset="2"/>
                    <a:buChar char="v"/>
                    <a:defRPr/>
                  </a:pPr>
                  <a:r>
                    <a:rPr lang="en-US" sz="2600" dirty="0">
                      <a:latin typeface="Arial" pitchFamily="34" charset="0"/>
                      <a:cs typeface="Arial" pitchFamily="34" charset="0"/>
                    </a:rPr>
                    <a:t>Advantage: nullify any small boxes on the left side </a:t>
                  </a:r>
                </a:p>
                <a:p>
                  <a:pPr>
                    <a:defRPr/>
                  </a:pPr>
                  <a:r>
                    <a:rPr lang="en-US" sz="2600" dirty="0">
                      <a:latin typeface="Arial" pitchFamily="34" charset="0"/>
                      <a:cs typeface="Arial" pitchFamily="34" charset="0"/>
                    </a:rPr>
                    <a:t>    of the frame</a:t>
                  </a:r>
                </a:p>
                <a:p>
                  <a:pPr marL="342900" indent="-342900">
                    <a:buFont typeface="Wingdings" pitchFamily="2" charset="2"/>
                    <a:buChar char="v"/>
                    <a:defRPr/>
                  </a:pPr>
                  <a:endParaRPr lang="en-US" sz="2400" dirty="0">
                    <a:latin typeface="Arial" pitchFamily="34" charset="0"/>
                    <a:cs typeface="Arial" pitchFamily="34" charset="0"/>
                  </a:endParaRPr>
                </a:p>
                <a:p>
                  <a:pPr>
                    <a:defRPr/>
                  </a:pPr>
                  <a:endParaRPr lang="en-US" sz="2400" dirty="0">
                    <a:latin typeface="Arial" pitchFamily="34" charset="0"/>
                    <a:cs typeface="Arial" pitchFamily="34" charset="0"/>
                  </a:endParaRPr>
                </a:p>
                <a:p>
                  <a:pPr>
                    <a:defRPr/>
                  </a:pPr>
                  <a:endParaRPr lang="en-US" sz="2400" dirty="0">
                    <a:latin typeface="Arial" pitchFamily="34" charset="0"/>
                    <a:cs typeface="Arial" pitchFamily="34" charset="0"/>
                  </a:endParaRPr>
                </a:p>
                <a:p>
                  <a:pPr>
                    <a:defRPr/>
                  </a:pPr>
                  <a:endParaRPr lang="en-US" sz="2400" dirty="0">
                    <a:latin typeface="Arial" pitchFamily="34" charset="0"/>
                    <a:cs typeface="Arial" pitchFamily="34" charset="0"/>
                  </a:endParaRPr>
                </a:p>
                <a:p>
                  <a:pPr>
                    <a:defRPr/>
                  </a:pPr>
                  <a:endParaRPr lang="en-US" sz="2400" dirty="0">
                    <a:latin typeface="Arial" pitchFamily="34" charset="0"/>
                    <a:cs typeface="Arial" pitchFamily="34" charset="0"/>
                  </a:endParaRPr>
                </a:p>
              </p:txBody>
            </p:sp>
            <p:pic>
              <p:nvPicPr>
                <p:cNvPr id="70" name="Picture 103"/>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29564028" y="27203550"/>
                  <a:ext cx="3106738" cy="14837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1" name="TextBox 70"/>
                <p:cNvSpPr txBox="1"/>
                <p:nvPr/>
              </p:nvSpPr>
              <p:spPr>
                <a:xfrm>
                  <a:off x="22474238" y="27217326"/>
                  <a:ext cx="7070048" cy="1611405"/>
                </a:xfrm>
                <a:prstGeom prst="rect">
                  <a:avLst/>
                </a:prstGeom>
                <a:noFill/>
              </p:spPr>
              <p:txBody>
                <a:bodyPr>
                  <a:spAutoFit/>
                </a:bodyPr>
                <a:lstStyle/>
                <a:p>
                  <a:pPr>
                    <a:defRPr/>
                  </a:pPr>
                  <a:r>
                    <a:rPr lang="en-US" sz="3000" b="1" dirty="0">
                      <a:solidFill>
                        <a:schemeClr val="accent2"/>
                      </a:solidFill>
                      <a:latin typeface="Arial" pitchFamily="34" charset="0"/>
                    </a:rPr>
                    <a:t>False Box Safety Nullification: </a:t>
                  </a:r>
                </a:p>
                <a:p>
                  <a:pPr marL="342900" indent="-342900">
                    <a:buFont typeface="Wingdings" pitchFamily="2" charset="2"/>
                    <a:buChar char="v"/>
                    <a:defRPr/>
                  </a:pPr>
                  <a:r>
                    <a:rPr lang="en-US" sz="2600" dirty="0">
                      <a:latin typeface="Arial" pitchFamily="34" charset="0"/>
                    </a:rPr>
                    <a:t>A box is formed from the </a:t>
                  </a:r>
                  <a:r>
                    <a:rPr lang="en-US" sz="2600" dirty="0" smtClean="0">
                      <a:latin typeface="Arial" pitchFamily="34" charset="0"/>
                    </a:rPr>
                    <a:t>left/right because </a:t>
                  </a:r>
                </a:p>
                <a:p>
                  <a:pPr>
                    <a:defRPr/>
                  </a:pPr>
                  <a:r>
                    <a:rPr lang="en-US" sz="2600" dirty="0">
                      <a:latin typeface="Arial" pitchFamily="34" charset="0"/>
                    </a:rPr>
                    <a:t> </a:t>
                  </a:r>
                  <a:r>
                    <a:rPr lang="en-US" sz="2600" dirty="0" smtClean="0">
                      <a:latin typeface="Arial" pitchFamily="34" charset="0"/>
                    </a:rPr>
                    <a:t>  a </a:t>
                  </a:r>
                  <a:r>
                    <a:rPr lang="en-US" sz="2600" dirty="0">
                      <a:latin typeface="Arial" pitchFamily="34" charset="0"/>
                    </a:rPr>
                    <a:t>car </a:t>
                  </a:r>
                  <a:r>
                    <a:rPr lang="en-US" sz="2600" b="1" u="sng" dirty="0">
                      <a:latin typeface="Arial" pitchFamily="34" charset="0"/>
                    </a:rPr>
                    <a:t>initially</a:t>
                  </a:r>
                  <a:r>
                    <a:rPr lang="en-US" sz="2600" dirty="0">
                      <a:latin typeface="Arial" pitchFamily="34" charset="0"/>
                    </a:rPr>
                    <a:t> comes from the sides.</a:t>
                  </a:r>
                </a:p>
                <a:p>
                  <a:pPr marL="342900" indent="-342900">
                    <a:buFont typeface="Wingdings" pitchFamily="2" charset="2"/>
                    <a:buChar char="v"/>
                    <a:defRPr/>
                  </a:pPr>
                  <a:r>
                    <a:rPr lang="en-US" sz="2600" dirty="0">
                      <a:latin typeface="Arial" pitchFamily="34" charset="0"/>
                    </a:rPr>
                    <a:t>Nullify any random boxes that appear </a:t>
                  </a:r>
                  <a:endParaRPr lang="en-US" sz="2600" dirty="0" smtClean="0">
                    <a:latin typeface="Arial" pitchFamily="34" charset="0"/>
                  </a:endParaRPr>
                </a:p>
                <a:p>
                  <a:pPr>
                    <a:defRPr/>
                  </a:pPr>
                  <a:r>
                    <a:rPr lang="en-US" sz="2600" dirty="0">
                      <a:latin typeface="Arial" pitchFamily="34" charset="0"/>
                    </a:rPr>
                    <a:t> </a:t>
                  </a:r>
                  <a:r>
                    <a:rPr lang="en-US" sz="2600" dirty="0" smtClean="0">
                      <a:latin typeface="Arial" pitchFamily="34" charset="0"/>
                    </a:rPr>
                    <a:t>   in </a:t>
                  </a:r>
                  <a:r>
                    <a:rPr lang="en-US" sz="2600" dirty="0">
                      <a:latin typeface="Arial" pitchFamily="34" charset="0"/>
                    </a:rPr>
                    <a:t>the middle. </a:t>
                  </a:r>
                </a:p>
                <a:p>
                  <a:pPr>
                    <a:defRPr/>
                  </a:pPr>
                  <a:endParaRPr lang="en-US" sz="2400" dirty="0"/>
                </a:p>
              </p:txBody>
            </p:sp>
          </p:grpSp>
          <p:sp>
            <p:nvSpPr>
              <p:cNvPr id="72" name="Rounded Rectangle 71"/>
              <p:cNvSpPr/>
              <p:nvPr/>
            </p:nvSpPr>
            <p:spPr bwMode="auto">
              <a:xfrm>
                <a:off x="38185090" y="12546014"/>
                <a:ext cx="4694767" cy="1606550"/>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p>
            </p:txBody>
          </p:sp>
          <p:sp>
            <p:nvSpPr>
              <p:cNvPr id="73" name="TextBox 15"/>
              <p:cNvSpPr txBox="1">
                <a:spLocks noChangeArrowheads="1"/>
              </p:cNvSpPr>
              <p:nvPr/>
            </p:nvSpPr>
            <p:spPr bwMode="auto">
              <a:xfrm>
                <a:off x="37109890" y="8754322"/>
                <a:ext cx="6017195" cy="1023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Char char="v"/>
                </a:pPr>
                <a:r>
                  <a:rPr lang="en-US" sz="2600" dirty="0" smtClean="0">
                    <a:latin typeface="Arial" pitchFamily="34" charset="0"/>
                  </a:rPr>
                  <a:t> Make the </a:t>
                </a:r>
                <a:r>
                  <a:rPr lang="en-US" sz="2600" dirty="0">
                    <a:latin typeface="Arial" pitchFamily="34" charset="0"/>
                  </a:rPr>
                  <a:t>box </a:t>
                </a:r>
                <a:r>
                  <a:rPr lang="en-US" sz="2600" dirty="0" smtClean="0">
                    <a:latin typeface="Arial" pitchFamily="34" charset="0"/>
                  </a:rPr>
                  <a:t>appear in </a:t>
                </a:r>
                <a:r>
                  <a:rPr lang="en-US" sz="2600" dirty="0">
                    <a:latin typeface="Arial" pitchFamily="34" charset="0"/>
                  </a:rPr>
                  <a:t>the middle only if there is a lot of green object </a:t>
                </a:r>
                <a:endParaRPr lang="en-US" sz="2600" dirty="0" smtClean="0">
                  <a:latin typeface="Arial" pitchFamily="34" charset="0"/>
                </a:endParaRPr>
              </a:p>
              <a:p>
                <a:pPr marL="0" indent="0" eaLnBrk="1" hangingPunct="1"/>
                <a:r>
                  <a:rPr lang="en-US" sz="2600" dirty="0">
                    <a:latin typeface="Arial" pitchFamily="34" charset="0"/>
                  </a:rPr>
                  <a:t> </a:t>
                </a:r>
                <a:r>
                  <a:rPr lang="en-US" sz="2600" dirty="0" smtClean="0">
                    <a:latin typeface="Arial" pitchFamily="34" charset="0"/>
                  </a:rPr>
                  <a:t>  vectors </a:t>
                </a:r>
                <a:r>
                  <a:rPr lang="en-US" sz="2600" dirty="0">
                    <a:latin typeface="Arial" pitchFamily="34" charset="0"/>
                  </a:rPr>
                  <a:t>present</a:t>
                </a:r>
              </a:p>
            </p:txBody>
          </p:sp>
          <p:sp>
            <p:nvSpPr>
              <p:cNvPr id="74" name="TextBox 73"/>
              <p:cNvSpPr txBox="1"/>
              <p:nvPr/>
            </p:nvSpPr>
            <p:spPr bwMode="auto">
              <a:xfrm>
                <a:off x="33054290" y="9936164"/>
                <a:ext cx="9988550" cy="3486358"/>
              </a:xfrm>
              <a:prstGeom prst="rect">
                <a:avLst/>
              </a:prstGeom>
              <a:noFill/>
            </p:spPr>
            <p:txBody>
              <a:bodyPr>
                <a:spAutoFit/>
              </a:bodyPr>
              <a:lstStyle/>
              <a:p>
                <a:pPr>
                  <a:defRPr/>
                </a:pPr>
                <a:endParaRPr lang="en-US" sz="2600" dirty="0" smtClean="0">
                  <a:latin typeface="Arial" pitchFamily="34" charset="0"/>
                  <a:cs typeface="Arial" pitchFamily="34" charset="0"/>
                  <a:sym typeface="Wingdings" pitchFamily="2" charset="2"/>
                </a:endParaRPr>
              </a:p>
              <a:p>
                <a:pPr>
                  <a:defRPr/>
                </a:pPr>
                <a:r>
                  <a:rPr lang="en-US" sz="3000" b="1" dirty="0" smtClean="0">
                    <a:solidFill>
                      <a:schemeClr val="accent2"/>
                    </a:solidFill>
                    <a:latin typeface="Arial" pitchFamily="34" charset="0"/>
                  </a:rPr>
                  <a:t>Triple Layered Blinking :</a:t>
                </a:r>
              </a:p>
              <a:p>
                <a:pPr marL="342900" indent="-342900">
                  <a:buFont typeface="Wingdings" pitchFamily="2" charset="2"/>
                  <a:buChar char="v"/>
                  <a:defRPr/>
                </a:pPr>
                <a:r>
                  <a:rPr lang="en-US" sz="2600" dirty="0" smtClean="0">
                    <a:latin typeface="Arial" pitchFamily="34" charset="0"/>
                    <a:cs typeface="Arial" pitchFamily="34" charset="0"/>
                  </a:rPr>
                  <a:t>Objects with motion close enough for collision will create a red light</a:t>
                </a:r>
              </a:p>
              <a:p>
                <a:pPr marL="342900" indent="-342900">
                  <a:buFont typeface="Wingdings" pitchFamily="2" charset="2"/>
                  <a:buChar char="v"/>
                  <a:defRPr/>
                </a:pPr>
                <a:r>
                  <a:rPr lang="en-US" sz="2600" dirty="0" smtClean="0">
                    <a:latin typeface="Arial" pitchFamily="34" charset="0"/>
                    <a:cs typeface="Arial" pitchFamily="34" charset="0"/>
                  </a:rPr>
                  <a:t>Objects with motion that could potentially cause danger will create a yellow light</a:t>
                </a:r>
              </a:p>
              <a:p>
                <a:pPr>
                  <a:defRPr/>
                </a:pPr>
                <a:endParaRPr lang="en-US" sz="2400" dirty="0" smtClean="0">
                  <a:latin typeface="Arial" pitchFamily="34" charset="0"/>
                  <a:cs typeface="Arial" pitchFamily="34" charset="0"/>
                </a:endParaRPr>
              </a:p>
              <a:p>
                <a:pPr>
                  <a:defRPr/>
                </a:pPr>
                <a:endParaRPr lang="en-US" sz="2400" b="1" dirty="0" smtClean="0">
                  <a:solidFill>
                    <a:schemeClr val="accent2"/>
                  </a:solidFill>
                  <a:latin typeface="Arial" pitchFamily="34" charset="0"/>
                </a:endParaRPr>
              </a:p>
              <a:p>
                <a:pPr>
                  <a:defRPr/>
                </a:pPr>
                <a:endParaRPr lang="en-US" sz="2400" b="1" dirty="0" smtClean="0">
                  <a:latin typeface="Arial" pitchFamily="34" charset="0"/>
                </a:endParaRPr>
              </a:p>
              <a:p>
                <a:pPr>
                  <a:defRPr/>
                </a:pPr>
                <a:endParaRPr lang="en-US" sz="2400" dirty="0" smtClean="0">
                  <a:latin typeface="Arial" pitchFamily="34" charset="0"/>
                  <a:cs typeface="Arial" pitchFamily="34" charset="0"/>
                  <a:sym typeface="Wingdings" pitchFamily="2" charset="2"/>
                </a:endParaRPr>
              </a:p>
              <a:p>
                <a:pPr>
                  <a:defRPr/>
                </a:pPr>
                <a:endParaRPr lang="en-US" sz="2400" dirty="0"/>
              </a:p>
            </p:txBody>
          </p:sp>
          <p:sp>
            <p:nvSpPr>
              <p:cNvPr id="75" name="TextBox 23"/>
              <p:cNvSpPr txBox="1">
                <a:spLocks noChangeArrowheads="1"/>
              </p:cNvSpPr>
              <p:nvPr/>
            </p:nvSpPr>
            <p:spPr bwMode="auto">
              <a:xfrm>
                <a:off x="38286693" y="12693566"/>
                <a:ext cx="4593168" cy="1023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600" dirty="0">
                    <a:latin typeface="Arial" pitchFamily="34" charset="0"/>
                    <a:cs typeface="Arial" pitchFamily="34" charset="0"/>
                  </a:rPr>
                  <a:t>A blinker placed on the wing mirror  = optimal for blind spot  coverage</a:t>
                </a:r>
              </a:p>
            </p:txBody>
          </p:sp>
          <p:pic>
            <p:nvPicPr>
              <p:cNvPr id="76" name="Picture 109"/>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33390428" y="12303528"/>
                <a:ext cx="4489863" cy="1918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7" name="Picture 114"/>
              <p:cNvPicPr>
                <a:picLocks noChangeAspect="1" noChangeArrowheads="1"/>
              </p:cNvPicPr>
              <p:nvPr/>
            </p:nvPicPr>
            <p:blipFill>
              <a:blip r:embed="rId16" cstate="print">
                <a:extLst>
                  <a:ext uri="{28A0092B-C50C-407E-A947-70E740481C1C}">
                    <a14:useLocalDpi xmlns:a14="http://schemas.microsoft.com/office/drawing/2010/main" xmlns="" val="0"/>
                  </a:ext>
                </a:extLst>
              </a:blip>
              <a:srcRect/>
              <a:stretch>
                <a:fillRect/>
              </a:stretch>
            </p:blipFill>
            <p:spPr bwMode="auto">
              <a:xfrm>
                <a:off x="33342157" y="8355014"/>
                <a:ext cx="3395133" cy="16762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102" name="Group 101"/>
            <p:cNvGrpSpPr/>
            <p:nvPr/>
          </p:nvGrpSpPr>
          <p:grpSpPr>
            <a:xfrm>
              <a:off x="322188" y="3932297"/>
              <a:ext cx="10365317" cy="21897975"/>
              <a:chOff x="202141" y="10487025"/>
              <a:chExt cx="10365317" cy="21897975"/>
            </a:xfrm>
          </p:grpSpPr>
          <p:grpSp>
            <p:nvGrpSpPr>
              <p:cNvPr id="100" name="Group 99"/>
              <p:cNvGrpSpPr/>
              <p:nvPr/>
            </p:nvGrpSpPr>
            <p:grpSpPr>
              <a:xfrm>
                <a:off x="202141" y="10487025"/>
                <a:ext cx="10365317" cy="21897975"/>
                <a:chOff x="279400" y="29041726"/>
                <a:chExt cx="10365317" cy="21897975"/>
              </a:xfrm>
            </p:grpSpPr>
            <p:sp>
              <p:nvSpPr>
                <p:cNvPr id="81" name="Rectangle 80"/>
                <p:cNvSpPr/>
                <p:nvPr/>
              </p:nvSpPr>
              <p:spPr bwMode="auto">
                <a:xfrm>
                  <a:off x="279400" y="29041726"/>
                  <a:ext cx="10365317" cy="21897975"/>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p>
              </p:txBody>
            </p:sp>
            <p:sp>
              <p:nvSpPr>
                <p:cNvPr id="82" name="Rounded Rectangle 81"/>
                <p:cNvSpPr/>
                <p:nvPr/>
              </p:nvSpPr>
              <p:spPr bwMode="auto">
                <a:xfrm>
                  <a:off x="5338233" y="48332259"/>
                  <a:ext cx="5084233" cy="2233612"/>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p>
              </p:txBody>
            </p:sp>
            <p:sp>
              <p:nvSpPr>
                <p:cNvPr id="83" name="Rounded Rectangle 82"/>
                <p:cNvSpPr/>
                <p:nvPr/>
              </p:nvSpPr>
              <p:spPr bwMode="auto">
                <a:xfrm>
                  <a:off x="552451" y="35723515"/>
                  <a:ext cx="4324349" cy="2136774"/>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p>
              </p:txBody>
            </p:sp>
            <p:sp>
              <p:nvSpPr>
                <p:cNvPr id="84" name="Rectangle 83"/>
                <p:cNvSpPr/>
                <p:nvPr/>
              </p:nvSpPr>
              <p:spPr bwMode="auto">
                <a:xfrm>
                  <a:off x="508000" y="44181311"/>
                  <a:ext cx="9861550" cy="1767848"/>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p>
              </p:txBody>
            </p:sp>
            <p:sp>
              <p:nvSpPr>
                <p:cNvPr id="85" name="Rounded Rectangle 84"/>
                <p:cNvSpPr/>
                <p:nvPr/>
              </p:nvSpPr>
              <p:spPr bwMode="auto">
                <a:xfrm>
                  <a:off x="7778751" y="40063083"/>
                  <a:ext cx="2686049" cy="1610645"/>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p>
              </p:txBody>
            </p:sp>
            <p:sp>
              <p:nvSpPr>
                <p:cNvPr id="86" name="Rectangle 1383"/>
                <p:cNvSpPr>
                  <a:spLocks noChangeArrowheads="1"/>
                </p:cNvSpPr>
                <p:nvPr/>
              </p:nvSpPr>
              <p:spPr bwMode="auto">
                <a:xfrm>
                  <a:off x="457197" y="29180614"/>
                  <a:ext cx="9906004" cy="1231917"/>
                </a:xfrm>
                <a:prstGeom prst="rect">
                  <a:avLst/>
                </a:prstGeom>
                <a:solidFill>
                  <a:srgbClr val="5B00B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sz="3600" b="1" dirty="0">
                      <a:solidFill>
                        <a:schemeClr val="bg1"/>
                      </a:solidFill>
                      <a:latin typeface="Arial" pitchFamily="34" charset="0"/>
                    </a:rPr>
                    <a:t>Advanced Techniques for Dual </a:t>
                  </a:r>
                </a:p>
                <a:p>
                  <a:r>
                    <a:rPr lang="en-US" sz="3600" b="1" dirty="0">
                      <a:solidFill>
                        <a:schemeClr val="bg1"/>
                      </a:solidFill>
                      <a:latin typeface="Arial" pitchFamily="34" charset="0"/>
                    </a:rPr>
                    <a:t>Confirmation &amp; Implementation</a:t>
                  </a:r>
                </a:p>
              </p:txBody>
            </p:sp>
            <p:sp>
              <p:nvSpPr>
                <p:cNvPr id="87" name="TextBox 85"/>
                <p:cNvSpPr txBox="1">
                  <a:spLocks noChangeArrowheads="1"/>
                </p:cNvSpPr>
                <p:nvPr/>
              </p:nvSpPr>
              <p:spPr bwMode="auto">
                <a:xfrm>
                  <a:off x="446617" y="30707150"/>
                  <a:ext cx="7219950" cy="1999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r>
                    <a:rPr lang="en-US" sz="3000" b="1" dirty="0" smtClean="0">
                      <a:solidFill>
                        <a:schemeClr val="accent2"/>
                      </a:solidFill>
                      <a:latin typeface="Arial" pitchFamily="34" charset="0"/>
                    </a:rPr>
                    <a:t>Vehicle Wheel Detection:</a:t>
                  </a:r>
                  <a:endParaRPr lang="en-US" sz="3000" dirty="0" smtClean="0">
                    <a:latin typeface="Arial" pitchFamily="34" charset="0"/>
                  </a:endParaRPr>
                </a:p>
                <a:p>
                  <a:pPr marL="342900" indent="-342900" eaLnBrk="1" hangingPunct="1">
                    <a:buFont typeface="Wingdings" pitchFamily="2" charset="2"/>
                    <a:buChar char="v"/>
                    <a:defRPr/>
                  </a:pPr>
                  <a:r>
                    <a:rPr lang="en-US" sz="2600" dirty="0" smtClean="0">
                      <a:latin typeface="Arial" pitchFamily="34" charset="0"/>
                    </a:rPr>
                    <a:t>Goal: To locate circles in a frame to find a vehicle’s wheels with </a:t>
                  </a:r>
                  <a:r>
                    <a:rPr lang="en-US" sz="2600" u="sng" dirty="0" smtClean="0">
                      <a:latin typeface="Arial" pitchFamily="34" charset="0"/>
                    </a:rPr>
                    <a:t>Hough Transform</a:t>
                  </a:r>
                </a:p>
                <a:p>
                  <a:pPr marL="342900" indent="-342900" eaLnBrk="1" hangingPunct="1">
                    <a:buFont typeface="Wingdings" pitchFamily="2" charset="2"/>
                    <a:buChar char="v"/>
                    <a:defRPr/>
                  </a:pPr>
                  <a:r>
                    <a:rPr lang="en-US" sz="2600" dirty="0" smtClean="0">
                      <a:latin typeface="Arial" pitchFamily="34" charset="0"/>
                    </a:rPr>
                    <a:t>In the figure, the blue circles designate the wheels</a:t>
                  </a:r>
                  <a:r>
                    <a:rPr lang="en-US" sz="2600" u="sng" dirty="0" smtClean="0">
                      <a:latin typeface="Arial" pitchFamily="34" charset="0"/>
                    </a:rPr>
                    <a:t> </a:t>
                  </a:r>
                  <a:endParaRPr lang="en-US" sz="2600" u="sng" dirty="0" smtClean="0"/>
                </a:p>
                <a:p>
                  <a:pPr eaLnBrk="1" hangingPunct="1">
                    <a:defRPr/>
                  </a:pPr>
                  <a:endParaRPr lang="en-US" dirty="0" smtClean="0"/>
                </a:p>
              </p:txBody>
            </p:sp>
            <p:sp>
              <p:nvSpPr>
                <p:cNvPr id="88" name="TextBox 85"/>
                <p:cNvSpPr txBox="1">
                  <a:spLocks noChangeArrowheads="1"/>
                </p:cNvSpPr>
                <p:nvPr/>
              </p:nvSpPr>
              <p:spPr bwMode="auto">
                <a:xfrm>
                  <a:off x="558800" y="42356795"/>
                  <a:ext cx="9863666" cy="17066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r>
                    <a:rPr lang="en-US" sz="3000" b="1" dirty="0" smtClean="0">
                      <a:solidFill>
                        <a:schemeClr val="accent2"/>
                      </a:solidFill>
                      <a:latin typeface="Arial" pitchFamily="34" charset="0"/>
                    </a:rPr>
                    <a:t>Tracking (Memory Incorporation) : </a:t>
                  </a:r>
                </a:p>
                <a:p>
                  <a:pPr marL="342900" indent="-342900" eaLnBrk="1" hangingPunct="1">
                    <a:buFont typeface="Wingdings" pitchFamily="2" charset="2"/>
                    <a:buChar char="v"/>
                    <a:defRPr/>
                  </a:pPr>
                  <a:r>
                    <a:rPr lang="en-US" sz="2600" dirty="0" smtClean="0">
                      <a:latin typeface="Arial" pitchFamily="34" charset="0"/>
                    </a:rPr>
                    <a:t>We set a threshold on how far the initial circles can move. </a:t>
                  </a:r>
                </a:p>
                <a:p>
                  <a:pPr marL="342900" indent="-342900" eaLnBrk="1" hangingPunct="1">
                    <a:buFont typeface="Wingdings" pitchFamily="2" charset="2"/>
                    <a:buChar char="v"/>
                    <a:defRPr/>
                  </a:pPr>
                  <a:r>
                    <a:rPr lang="en-US" sz="2600" dirty="0" smtClean="0">
                      <a:latin typeface="Arial" pitchFamily="34" charset="0"/>
                    </a:rPr>
                    <a:t>In a frame with more circles detected than wanted, choose the ones that fit the “position path “ of the circle in the previous frame</a:t>
                  </a:r>
                  <a:endParaRPr lang="en-US" sz="2600" dirty="0" smtClean="0"/>
                </a:p>
              </p:txBody>
            </p:sp>
            <p:sp>
              <p:nvSpPr>
                <p:cNvPr id="89" name="TextBox 85"/>
                <p:cNvSpPr txBox="1">
                  <a:spLocks noChangeArrowheads="1"/>
                </p:cNvSpPr>
                <p:nvPr/>
              </p:nvSpPr>
              <p:spPr bwMode="auto">
                <a:xfrm>
                  <a:off x="482600" y="46074014"/>
                  <a:ext cx="9939866" cy="31937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r>
                    <a:rPr lang="en-US" sz="3000" b="1" dirty="0" smtClean="0">
                      <a:solidFill>
                        <a:schemeClr val="accent2"/>
                      </a:solidFill>
                      <a:latin typeface="Arial" pitchFamily="34" charset="0"/>
                    </a:rPr>
                    <a:t>Stereo Depth Filtering :</a:t>
                  </a:r>
                </a:p>
                <a:p>
                  <a:pPr marL="342900" indent="-342900" eaLnBrk="1" hangingPunct="1">
                    <a:buFont typeface="Wingdings" pitchFamily="2" charset="2"/>
                    <a:buChar char="v"/>
                    <a:defRPr/>
                  </a:pPr>
                  <a:r>
                    <a:rPr lang="en-US" sz="2600" dirty="0" smtClean="0">
                      <a:latin typeface="Arial" pitchFamily="34" charset="0"/>
                      <a:cs typeface="Arial" pitchFamily="34" charset="0"/>
                    </a:rPr>
                    <a:t>Two cameras angled at a converging point can provide depth sight</a:t>
                  </a:r>
                </a:p>
                <a:p>
                  <a:pPr marL="342900" indent="-342900" eaLnBrk="1" hangingPunct="1">
                    <a:buFont typeface="Wingdings" pitchFamily="2" charset="2"/>
                    <a:buChar char="v"/>
                    <a:defRPr/>
                  </a:pPr>
                  <a:r>
                    <a:rPr lang="en-US" sz="2600" dirty="0" smtClean="0">
                      <a:latin typeface="Arial" pitchFamily="34" charset="0"/>
                      <a:cs typeface="Arial" pitchFamily="34" charset="0"/>
                    </a:rPr>
                    <a:t>The brightness of the pixel is directly proportional to the distance</a:t>
                  </a:r>
                </a:p>
                <a:p>
                  <a:pPr marL="342900" indent="-342900" eaLnBrk="1" hangingPunct="1">
                    <a:buFont typeface="Wingdings" pitchFamily="2" charset="2"/>
                    <a:buChar char="v"/>
                    <a:defRPr/>
                  </a:pPr>
                  <a:r>
                    <a:rPr lang="en-US" sz="2600" dirty="0" smtClean="0">
                      <a:latin typeface="Arial" pitchFamily="34" charset="0"/>
                      <a:cs typeface="Arial" pitchFamily="34" charset="0"/>
                    </a:rPr>
                    <a:t>Allows for differentiation of the background and the object</a:t>
                  </a:r>
                </a:p>
                <a:p>
                  <a:pPr lvl="1" indent="0" eaLnBrk="1" hangingPunct="1">
                    <a:defRPr/>
                  </a:pPr>
                  <a:r>
                    <a:rPr lang="en-US" dirty="0" smtClean="0">
                      <a:latin typeface="Arial" pitchFamily="34" charset="0"/>
                      <a:cs typeface="Arial" pitchFamily="34" charset="0"/>
                    </a:rPr>
                    <a:t>	 </a:t>
                  </a:r>
                </a:p>
                <a:p>
                  <a:pPr eaLnBrk="1" hangingPunct="1">
                    <a:defRPr/>
                  </a:pPr>
                  <a:endParaRPr lang="en-US" b="1" dirty="0" smtClean="0">
                    <a:solidFill>
                      <a:schemeClr val="accent2"/>
                    </a:solidFill>
                    <a:latin typeface="Arial" pitchFamily="34" charset="0"/>
                  </a:endParaRPr>
                </a:p>
                <a:p>
                  <a:pPr eaLnBrk="1" hangingPunct="1">
                    <a:defRPr/>
                  </a:pPr>
                  <a:r>
                    <a:rPr lang="en-US" b="1" dirty="0" smtClean="0">
                      <a:solidFill>
                        <a:schemeClr val="accent2"/>
                      </a:solidFill>
                      <a:latin typeface="Arial" pitchFamily="34" charset="0"/>
                    </a:rPr>
                    <a:t> </a:t>
                  </a:r>
                  <a:endParaRPr lang="en-US" dirty="0" smtClean="0"/>
                </a:p>
                <a:p>
                  <a:pPr eaLnBrk="1" hangingPunct="1">
                    <a:defRPr/>
                  </a:pPr>
                  <a:endParaRPr lang="en-US" dirty="0" smtClean="0"/>
                </a:p>
              </p:txBody>
            </p:sp>
            <p:sp>
              <p:nvSpPr>
                <p:cNvPr id="90" name="TextBox 85"/>
                <p:cNvSpPr txBox="1">
                  <a:spLocks noChangeArrowheads="1"/>
                </p:cNvSpPr>
                <p:nvPr/>
              </p:nvSpPr>
              <p:spPr bwMode="auto">
                <a:xfrm>
                  <a:off x="406400" y="32819780"/>
                  <a:ext cx="10083800" cy="22917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r>
                    <a:rPr lang="en-US" sz="3000" b="1" dirty="0" smtClean="0">
                      <a:solidFill>
                        <a:schemeClr val="accent2"/>
                      </a:solidFill>
                      <a:latin typeface="Arial" pitchFamily="34" charset="0"/>
                    </a:rPr>
                    <a:t>Hough Transformation :</a:t>
                  </a:r>
                </a:p>
                <a:p>
                  <a:pPr marL="342900" indent="-342900" eaLnBrk="1" hangingPunct="1">
                    <a:buFont typeface="Wingdings" pitchFamily="2" charset="2"/>
                    <a:buChar char="v"/>
                    <a:defRPr/>
                  </a:pPr>
                  <a:r>
                    <a:rPr lang="en-US" sz="2600" dirty="0" smtClean="0">
                      <a:latin typeface="Arial" pitchFamily="34" charset="0"/>
                      <a:cs typeface="Arial" pitchFamily="34" charset="0"/>
                    </a:rPr>
                    <a:t>Shapes are </a:t>
                  </a:r>
                  <a:r>
                    <a:rPr lang="en-US" sz="2600" dirty="0">
                      <a:latin typeface="Arial" pitchFamily="34" charset="0"/>
                      <a:cs typeface="Arial" pitchFamily="34" charset="0"/>
                    </a:rPr>
                    <a:t>detected by </a:t>
                  </a:r>
                  <a:r>
                    <a:rPr lang="en-US" sz="2600" dirty="0" smtClean="0">
                      <a:latin typeface="Arial" pitchFamily="34" charset="0"/>
                      <a:cs typeface="Arial" pitchFamily="34" charset="0"/>
                    </a:rPr>
                    <a:t>looking </a:t>
                  </a:r>
                  <a:r>
                    <a:rPr lang="en-US" sz="2600" dirty="0">
                      <a:latin typeface="Arial" pitchFamily="34" charset="0"/>
                      <a:cs typeface="Arial" pitchFamily="34" charset="0"/>
                    </a:rPr>
                    <a:t>for </a:t>
                  </a:r>
                  <a:r>
                    <a:rPr lang="en-US" sz="2600" dirty="0" smtClean="0">
                      <a:latin typeface="Arial" pitchFamily="34" charset="0"/>
                      <a:cs typeface="Arial" pitchFamily="34" charset="0"/>
                    </a:rPr>
                    <a:t>grouped points. If </a:t>
                  </a:r>
                  <a:r>
                    <a:rPr lang="en-US" sz="2600" dirty="0">
                      <a:latin typeface="Arial" pitchFamily="34" charset="0"/>
                      <a:cs typeface="Arial" pitchFamily="34" charset="0"/>
                    </a:rPr>
                    <a:t>a </a:t>
                  </a:r>
                  <a:r>
                    <a:rPr lang="en-US" sz="2600" dirty="0" smtClean="0">
                      <a:latin typeface="Arial" pitchFamily="34" charset="0"/>
                      <a:cs typeface="Arial" pitchFamily="34" charset="0"/>
                    </a:rPr>
                    <a:t>shape </a:t>
                  </a:r>
                  <a:r>
                    <a:rPr lang="en-US" sz="2600" dirty="0">
                      <a:latin typeface="Arial" pitchFamily="34" charset="0"/>
                      <a:cs typeface="Arial" pitchFamily="34" charset="0"/>
                    </a:rPr>
                    <a:t>is present </a:t>
                  </a:r>
                  <a:r>
                    <a:rPr lang="en-US" sz="2600" dirty="0" smtClean="0">
                      <a:latin typeface="Arial" pitchFamily="34" charset="0"/>
                      <a:cs typeface="Arial" pitchFamily="34" charset="0"/>
                    </a:rPr>
                    <a:t>,then we can predict the remaining coordinates based on knowledge of the shape</a:t>
                  </a:r>
                </a:p>
                <a:p>
                  <a:pPr marL="342900" indent="-342900" eaLnBrk="1" hangingPunct="1">
                    <a:buFont typeface="Wingdings" pitchFamily="2" charset="2"/>
                    <a:buChar char="v"/>
                    <a:defRPr/>
                  </a:pPr>
                  <a:r>
                    <a:rPr lang="en-US" sz="2600" dirty="0" smtClean="0">
                      <a:latin typeface="Arial" pitchFamily="34" charset="0"/>
                      <a:cs typeface="Arial" pitchFamily="34" charset="0"/>
                    </a:rPr>
                    <a:t>Curve Detection</a:t>
                  </a:r>
                  <a:r>
                    <a:rPr lang="en-US" sz="2600" dirty="0">
                      <a:latin typeface="Arial" pitchFamily="34" charset="0"/>
                      <a:cs typeface="Arial" pitchFamily="34" charset="0"/>
                    </a:rPr>
                    <a:t> </a:t>
                  </a:r>
                  <a:r>
                    <a:rPr lang="en-US" sz="2600" dirty="0" smtClean="0">
                      <a:latin typeface="Arial" pitchFamily="34" charset="0"/>
                      <a:cs typeface="Arial" pitchFamily="34" charset="0"/>
                    </a:rPr>
                    <a:t>– based on equation:</a:t>
                  </a:r>
                </a:p>
                <a:p>
                  <a:pPr marL="342900" indent="-342900" eaLnBrk="1" hangingPunct="1">
                    <a:buFont typeface="Wingdings" pitchFamily="2" charset="2"/>
                    <a:buChar char="v"/>
                    <a:defRPr/>
                  </a:pPr>
                  <a:endParaRPr lang="en-US" dirty="0">
                    <a:latin typeface="Arial" pitchFamily="34" charset="0"/>
                    <a:cs typeface="Arial" pitchFamily="34" charset="0"/>
                  </a:endParaRPr>
                </a:p>
                <a:p>
                  <a:pPr marL="342900" indent="-342900" eaLnBrk="1" hangingPunct="1">
                    <a:buFont typeface="Wingdings" pitchFamily="2" charset="2"/>
                    <a:buChar char="v"/>
                    <a:defRPr/>
                  </a:pPr>
                  <a:endParaRPr lang="en-US" dirty="0">
                    <a:latin typeface="Arial" pitchFamily="34" charset="0"/>
                    <a:cs typeface="Arial" pitchFamily="34" charset="0"/>
                  </a:endParaRPr>
                </a:p>
              </p:txBody>
            </p:sp>
            <p:pic>
              <p:nvPicPr>
                <p:cNvPr id="91" name="Picture 104"/>
                <p:cNvPicPr>
                  <a:picLocks noChangeAspect="1" noChangeArrowheads="1"/>
                </p:cNvPicPr>
                <p:nvPr/>
              </p:nvPicPr>
              <p:blipFill>
                <a:blip r:embed="rId17" cstate="print">
                  <a:extLst>
                    <a:ext uri="{28A0092B-C50C-407E-A947-70E740481C1C}">
                      <a14:useLocalDpi xmlns:a14="http://schemas.microsoft.com/office/drawing/2010/main" xmlns="" val="0"/>
                    </a:ext>
                  </a:extLst>
                </a:blip>
                <a:srcRect/>
                <a:stretch>
                  <a:fillRect/>
                </a:stretch>
              </p:blipFill>
              <p:spPr bwMode="auto">
                <a:xfrm>
                  <a:off x="2124223" y="34690967"/>
                  <a:ext cx="6291189" cy="9608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2" name="Picture 105"/>
                <p:cNvPicPr>
                  <a:picLocks noChangeAspect="1" noChangeArrowheads="1"/>
                </p:cNvPicPr>
                <p:nvPr/>
              </p:nvPicPr>
              <p:blipFill>
                <a:blip r:embed="rId18" cstate="print">
                  <a:extLst>
                    <a:ext uri="{28A0092B-C50C-407E-A947-70E740481C1C}">
                      <a14:useLocalDpi xmlns:a14="http://schemas.microsoft.com/office/drawing/2010/main" xmlns="" val="0"/>
                    </a:ext>
                  </a:extLst>
                </a:blip>
                <a:srcRect/>
                <a:stretch>
                  <a:fillRect/>
                </a:stretch>
              </p:blipFill>
              <p:spPr bwMode="auto">
                <a:xfrm>
                  <a:off x="4978402" y="35717934"/>
                  <a:ext cx="5587999" cy="22566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3" name="TextBox 9"/>
                <p:cNvSpPr txBox="1">
                  <a:spLocks noChangeArrowheads="1"/>
                </p:cNvSpPr>
                <p:nvPr/>
              </p:nvSpPr>
              <p:spPr bwMode="auto">
                <a:xfrm>
                  <a:off x="566812" y="36018905"/>
                  <a:ext cx="4261949" cy="16578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Char char="v"/>
                  </a:pPr>
                  <a:r>
                    <a:rPr lang="en-US" sz="2600" dirty="0">
                      <a:latin typeface="Arial" pitchFamily="34" charset="0"/>
                      <a:cs typeface="Arial" pitchFamily="34" charset="0"/>
                    </a:rPr>
                    <a:t>The coding input is a line from two points; the points are then mapped on the parameter space </a:t>
                  </a:r>
                  <a:r>
                    <a:rPr lang="el-GR" sz="2600" dirty="0">
                      <a:latin typeface="Arial" pitchFamily="34" charset="0"/>
                      <a:cs typeface="Arial" pitchFamily="34" charset="0"/>
                    </a:rPr>
                    <a:t> (ρ,θ</a:t>
                  </a:r>
                  <a:r>
                    <a:rPr lang="en-US" sz="2600" dirty="0">
                      <a:latin typeface="Arial" pitchFamily="34" charset="0"/>
                      <a:cs typeface="Arial" pitchFamily="34" charset="0"/>
                    </a:rPr>
                    <a:t>) </a:t>
                  </a:r>
                  <a:endParaRPr lang="en-US" sz="2600" dirty="0"/>
                </a:p>
              </p:txBody>
            </p:sp>
            <p:pic>
              <p:nvPicPr>
                <p:cNvPr id="94" name="Picture 109"/>
                <p:cNvPicPr>
                  <a:picLocks noChangeAspect="1" noChangeArrowheads="1"/>
                </p:cNvPicPr>
                <p:nvPr/>
              </p:nvPicPr>
              <p:blipFill>
                <a:blip r:embed="rId19" cstate="print">
                  <a:extLst>
                    <a:ext uri="{28A0092B-C50C-407E-A947-70E740481C1C}">
                      <a14:useLocalDpi xmlns:a14="http://schemas.microsoft.com/office/drawing/2010/main" xmlns="" val="0"/>
                    </a:ext>
                  </a:extLst>
                </a:blip>
                <a:srcRect/>
                <a:stretch>
                  <a:fillRect/>
                </a:stretch>
              </p:blipFill>
              <p:spPr bwMode="auto">
                <a:xfrm>
                  <a:off x="517195" y="39821639"/>
                  <a:ext cx="7261223" cy="21642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5" name="TextBox 10"/>
                <p:cNvSpPr txBox="1">
                  <a:spLocks noChangeArrowheads="1"/>
                </p:cNvSpPr>
                <p:nvPr/>
              </p:nvSpPr>
              <p:spPr bwMode="auto">
                <a:xfrm>
                  <a:off x="7823200" y="40273827"/>
                  <a:ext cx="2599793" cy="1023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600" dirty="0">
                      <a:latin typeface="Arial" pitchFamily="34" charset="0"/>
                      <a:cs typeface="Arial" pitchFamily="34" charset="0"/>
                    </a:rPr>
                    <a:t>Calculations are  done in gray scale</a:t>
                  </a:r>
                </a:p>
              </p:txBody>
            </p:sp>
            <p:sp>
              <p:nvSpPr>
                <p:cNvPr id="96" name="TextBox 23"/>
                <p:cNvSpPr txBox="1">
                  <a:spLocks noChangeArrowheads="1"/>
                </p:cNvSpPr>
                <p:nvPr/>
              </p:nvSpPr>
              <p:spPr bwMode="auto">
                <a:xfrm>
                  <a:off x="5384800" y="48727111"/>
                  <a:ext cx="4948224" cy="13409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Char char="v"/>
                  </a:pPr>
                  <a:r>
                    <a:rPr lang="en-US" sz="2600" dirty="0">
                      <a:latin typeface="Arial" pitchFamily="34" charset="0"/>
                      <a:cs typeface="Arial" pitchFamily="34" charset="0"/>
                    </a:rPr>
                    <a:t>Greater distance = bluer </a:t>
                  </a:r>
                  <a:r>
                    <a:rPr lang="en-US" sz="2600" dirty="0" smtClean="0">
                      <a:latin typeface="Arial" pitchFamily="34" charset="0"/>
                      <a:cs typeface="Arial" pitchFamily="34" charset="0"/>
                    </a:rPr>
                    <a:t>pixel</a:t>
                  </a:r>
                </a:p>
                <a:p>
                  <a:pPr eaLnBrk="1" hangingPunct="1">
                    <a:buFont typeface="Wingdings" pitchFamily="2" charset="2"/>
                    <a:buChar char="v"/>
                  </a:pPr>
                  <a:r>
                    <a:rPr lang="en-US" sz="2600" dirty="0" smtClean="0">
                      <a:latin typeface="Arial" pitchFamily="34" charset="0"/>
                      <a:cs typeface="Arial" pitchFamily="34" charset="0"/>
                    </a:rPr>
                    <a:t>Red pixel = closer objects</a:t>
                  </a:r>
                  <a:endParaRPr lang="en-US" sz="2600" dirty="0">
                    <a:latin typeface="Arial" pitchFamily="34" charset="0"/>
                    <a:cs typeface="Arial" pitchFamily="34" charset="0"/>
                  </a:endParaRPr>
                </a:p>
                <a:p>
                  <a:pPr eaLnBrk="1" hangingPunct="1">
                    <a:buFont typeface="Wingdings" pitchFamily="2" charset="2"/>
                    <a:buChar char="v"/>
                  </a:pPr>
                  <a:r>
                    <a:rPr lang="en-US" sz="2600" dirty="0">
                      <a:latin typeface="Arial" pitchFamily="34" charset="0"/>
                      <a:cs typeface="Arial" pitchFamily="34" charset="0"/>
                    </a:rPr>
                    <a:t>For blind spot, we can eliminate cars with light pixels</a:t>
                  </a:r>
                </a:p>
              </p:txBody>
            </p:sp>
            <p:pic>
              <p:nvPicPr>
                <p:cNvPr id="97" name="Picture 127"/>
                <p:cNvPicPr>
                  <a:picLocks noChangeAspect="1" noChangeArrowheads="1"/>
                </p:cNvPicPr>
                <p:nvPr/>
              </p:nvPicPr>
              <p:blipFill>
                <a:blip r:embed="rId20" cstate="print">
                  <a:extLst>
                    <a:ext uri="{28A0092B-C50C-407E-A947-70E740481C1C}">
                      <a14:useLocalDpi xmlns:a14="http://schemas.microsoft.com/office/drawing/2010/main" xmlns="" val="0"/>
                    </a:ext>
                  </a:extLst>
                </a:blip>
                <a:srcRect/>
                <a:stretch>
                  <a:fillRect/>
                </a:stretch>
              </p:blipFill>
              <p:spPr bwMode="auto">
                <a:xfrm>
                  <a:off x="7543800" y="30742081"/>
                  <a:ext cx="2622782" cy="14905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8" name="Picture 86"/>
                <p:cNvPicPr>
                  <a:picLocks noChangeAspect="1" noChangeArrowheads="1"/>
                </p:cNvPicPr>
                <p:nvPr/>
              </p:nvPicPr>
              <p:blipFill>
                <a:blip r:embed="rId21" cstate="print">
                  <a:extLst>
                    <a:ext uri="{28A0092B-C50C-407E-A947-70E740481C1C}">
                      <a14:useLocalDpi xmlns:a14="http://schemas.microsoft.com/office/drawing/2010/main" xmlns="" val="0"/>
                    </a:ext>
                  </a:extLst>
                </a:blip>
                <a:srcRect/>
                <a:stretch>
                  <a:fillRect/>
                </a:stretch>
              </p:blipFill>
              <p:spPr bwMode="auto">
                <a:xfrm>
                  <a:off x="566812" y="48151437"/>
                  <a:ext cx="4578350" cy="24869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9" name="TextBox 85"/>
                <p:cNvSpPr txBox="1">
                  <a:spLocks noChangeArrowheads="1"/>
                </p:cNvSpPr>
                <p:nvPr/>
              </p:nvSpPr>
              <p:spPr bwMode="auto">
                <a:xfrm>
                  <a:off x="457200" y="38374638"/>
                  <a:ext cx="9804400" cy="1072726"/>
                </a:xfrm>
                <a:prstGeom prst="rect">
                  <a:avLst/>
                </a:prstGeom>
                <a:ln/>
                <a:extLst/>
              </p:spPr>
              <p:style>
                <a:lnRef idx="2">
                  <a:schemeClr val="accent1"/>
                </a:lnRef>
                <a:fillRef idx="1">
                  <a:schemeClr val="lt1"/>
                </a:fillRef>
                <a:effectRef idx="0">
                  <a:schemeClr val="accent1"/>
                </a:effectRef>
                <a:fontRef idx="minor">
                  <a:schemeClr val="dk1"/>
                </a:fontRef>
              </p:style>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r>
                    <a:rPr lang="en-US" sz="3000" b="1" dirty="0" smtClean="0">
                      <a:solidFill>
                        <a:schemeClr val="accent2"/>
                      </a:solidFill>
                      <a:latin typeface="Arial" pitchFamily="34" charset="0"/>
                    </a:rPr>
                    <a:t>Edge Detection: </a:t>
                  </a:r>
                  <a:endParaRPr lang="en-US" sz="3000" dirty="0" smtClean="0"/>
                </a:p>
                <a:p>
                  <a:pPr marL="342900" indent="-342900" eaLnBrk="1" hangingPunct="1">
                    <a:buFont typeface="Wingdings" pitchFamily="2" charset="2"/>
                    <a:buChar char="v"/>
                    <a:defRPr/>
                  </a:pPr>
                  <a:r>
                    <a:rPr lang="en-US" sz="2600" dirty="0" smtClean="0">
                      <a:latin typeface="Arial" pitchFamily="34" charset="0"/>
                      <a:cs typeface="Arial" pitchFamily="34" charset="0"/>
                    </a:rPr>
                    <a:t>Increases productivity of Hough Transform</a:t>
                  </a:r>
                </a:p>
                <a:p>
                  <a:pPr marL="342900" indent="-342900" eaLnBrk="1" hangingPunct="1">
                    <a:buFont typeface="Wingdings" pitchFamily="2" charset="2"/>
                    <a:buChar char="v"/>
                    <a:defRPr/>
                  </a:pPr>
                  <a:r>
                    <a:rPr lang="en-US" sz="2600" dirty="0" smtClean="0">
                      <a:latin typeface="Arial" pitchFamily="34" charset="0"/>
                      <a:cs typeface="Arial" pitchFamily="34" charset="0"/>
                    </a:rPr>
                    <a:t>Frees the image from bad detail to focus on edges</a:t>
                  </a:r>
                </a:p>
              </p:txBody>
            </p:sp>
          </p:grpSp>
          <p:sp>
            <p:nvSpPr>
              <p:cNvPr id="101" name="Rectangle 100"/>
              <p:cNvSpPr/>
              <p:nvPr/>
            </p:nvSpPr>
            <p:spPr>
              <a:xfrm>
                <a:off x="527247" y="25626610"/>
                <a:ext cx="9618588" cy="1706609"/>
              </a:xfrm>
              <a:prstGeom prst="rect">
                <a:avLst/>
              </a:prstGeom>
            </p:spPr>
            <p:txBody>
              <a:bodyPr wrap="square">
                <a:spAutoFit/>
              </a:bodyPr>
              <a:lstStyle/>
              <a:p>
                <a:pPr>
                  <a:defRPr/>
                </a:pPr>
                <a:r>
                  <a:rPr lang="en-US" sz="3000" b="1" dirty="0" smtClean="0">
                    <a:solidFill>
                      <a:schemeClr val="accent2"/>
                    </a:solidFill>
                    <a:latin typeface="Arial" pitchFamily="34" charset="0"/>
                  </a:rPr>
                  <a:t>Inverse </a:t>
                </a:r>
                <a:r>
                  <a:rPr lang="en-US" sz="3000" b="1" dirty="0">
                    <a:solidFill>
                      <a:schemeClr val="accent2"/>
                    </a:solidFill>
                    <a:latin typeface="Arial" pitchFamily="34" charset="0"/>
                  </a:rPr>
                  <a:t>Object Overtake:</a:t>
                </a:r>
              </a:p>
              <a:p>
                <a:pPr marL="342900" indent="-342900">
                  <a:buFont typeface="Wingdings" pitchFamily="2" charset="2"/>
                  <a:buChar char="v"/>
                  <a:defRPr/>
                </a:pPr>
                <a:r>
                  <a:rPr lang="en-US" sz="2600" dirty="0">
                    <a:latin typeface="Arial" pitchFamily="34" charset="0"/>
                  </a:rPr>
                  <a:t>Uses Hough Transformation with Wheel </a:t>
                </a:r>
                <a:r>
                  <a:rPr lang="en-US" sz="2600" dirty="0" smtClean="0">
                    <a:latin typeface="Arial" pitchFamily="34" charset="0"/>
                  </a:rPr>
                  <a:t>Detection. </a:t>
                </a:r>
              </a:p>
              <a:p>
                <a:pPr marL="342900" indent="-342900">
                  <a:buFont typeface="Wingdings" pitchFamily="2" charset="2"/>
                  <a:buChar char="v"/>
                  <a:defRPr/>
                </a:pPr>
                <a:r>
                  <a:rPr lang="en-US" sz="2600" dirty="0" smtClean="0">
                    <a:latin typeface="Arial" pitchFamily="34" charset="0"/>
                  </a:rPr>
                  <a:t>Since the car is moving in the same direction as the background, no green vectors will be generated , meaning that optical flow doesn’t work.</a:t>
                </a:r>
                <a:endParaRPr lang="en-US" sz="2600" dirty="0"/>
              </a:p>
            </p:txBody>
          </p:sp>
        </p:grpSp>
        <p:sp>
          <p:nvSpPr>
            <p:cNvPr id="104" name="Rectangle 103"/>
            <p:cNvSpPr/>
            <p:nvPr/>
          </p:nvSpPr>
          <p:spPr bwMode="auto">
            <a:xfrm>
              <a:off x="303942" y="0"/>
              <a:ext cx="10339917" cy="3619504"/>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p>
          </p:txBody>
        </p:sp>
        <p:sp>
          <p:nvSpPr>
            <p:cNvPr id="105" name="TextBox 6"/>
            <p:cNvSpPr txBox="1">
              <a:spLocks noChangeArrowheads="1"/>
            </p:cNvSpPr>
            <p:nvPr/>
          </p:nvSpPr>
          <p:spPr bwMode="auto">
            <a:xfrm>
              <a:off x="380141" y="198134"/>
              <a:ext cx="9924247" cy="19747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Char char="v"/>
              </a:pPr>
              <a:r>
                <a:rPr lang="en-US" sz="2600" dirty="0">
                  <a:latin typeface="Arial" pitchFamily="34" charset="0"/>
                  <a:cs typeface="Arial" pitchFamily="34" charset="0"/>
                </a:rPr>
                <a:t>Ix, </a:t>
              </a:r>
              <a:r>
                <a:rPr lang="en-US" sz="2600" dirty="0" err="1">
                  <a:latin typeface="Arial" pitchFamily="34" charset="0"/>
                  <a:cs typeface="Arial" pitchFamily="34" charset="0"/>
                </a:rPr>
                <a:t>Iy</a:t>
              </a:r>
              <a:r>
                <a:rPr lang="en-US" sz="2600" dirty="0">
                  <a:latin typeface="Arial" pitchFamily="34" charset="0"/>
                  <a:cs typeface="Arial" pitchFamily="34" charset="0"/>
                </a:rPr>
                <a:t>, and It </a:t>
              </a:r>
              <a:r>
                <a:rPr lang="en-US" sz="2600" dirty="0">
                  <a:latin typeface="Arial" pitchFamily="34" charset="0"/>
                  <a:cs typeface="Arial" pitchFamily="34" charset="0"/>
                  <a:sym typeface="Wingdings" pitchFamily="2" charset="2"/>
                </a:rPr>
                <a:t></a:t>
              </a:r>
              <a:r>
                <a:rPr lang="en-US" sz="2600" dirty="0">
                  <a:latin typeface="Arial" pitchFamily="34" charset="0"/>
                  <a:cs typeface="Arial" pitchFamily="34" charset="0"/>
                </a:rPr>
                <a:t> derivatives </a:t>
              </a:r>
              <a:r>
                <a:rPr lang="en-US" sz="2600" dirty="0" smtClean="0">
                  <a:latin typeface="Arial" pitchFamily="34" charset="0"/>
                  <a:cs typeface="Arial" pitchFamily="34" charset="0"/>
                </a:rPr>
                <a:t> of the </a:t>
              </a:r>
              <a:r>
                <a:rPr lang="en-US" sz="2600" dirty="0">
                  <a:latin typeface="Arial" pitchFamily="34" charset="0"/>
                  <a:cs typeface="Arial" pitchFamily="34" charset="0"/>
                </a:rPr>
                <a:t>image intensity level based on x, y, and time</a:t>
              </a:r>
            </a:p>
            <a:p>
              <a:pPr eaLnBrk="1" hangingPunct="1">
                <a:buFont typeface="Wingdings" pitchFamily="2" charset="2"/>
                <a:buChar char="v"/>
              </a:pPr>
              <a:r>
                <a:rPr lang="en-US" sz="2600" dirty="0">
                  <a:latin typeface="Arial" pitchFamily="34" charset="0"/>
                  <a:cs typeface="Arial" pitchFamily="34" charset="0"/>
                </a:rPr>
                <a:t> α </a:t>
              </a:r>
              <a:r>
                <a:rPr lang="en-US" sz="2600" dirty="0">
                  <a:latin typeface="Arial" pitchFamily="34" charset="0"/>
                  <a:cs typeface="Arial" pitchFamily="34" charset="0"/>
                  <a:sym typeface="Wingdings" pitchFamily="2" charset="2"/>
                </a:rPr>
                <a:t> </a:t>
              </a:r>
              <a:r>
                <a:rPr lang="en-US" sz="2600" dirty="0">
                  <a:latin typeface="Arial" pitchFamily="34" charset="0"/>
                  <a:cs typeface="Arial" pitchFamily="34" charset="0"/>
                </a:rPr>
                <a:t>constant that controls the smoothness of the pixel movement </a:t>
              </a:r>
            </a:p>
            <a:p>
              <a:pPr eaLnBrk="1" hangingPunct="1">
                <a:buFont typeface="Wingdings" pitchFamily="2" charset="2"/>
                <a:buChar char="v"/>
              </a:pPr>
              <a:r>
                <a:rPr lang="en-US" sz="2600" dirty="0" smtClean="0">
                  <a:latin typeface="Arial" pitchFamily="34" charset="0"/>
                  <a:cs typeface="Arial" pitchFamily="34" charset="0"/>
                </a:rPr>
                <a:t>[</a:t>
              </a:r>
              <a:r>
                <a:rPr lang="en-US" sz="2600" dirty="0">
                  <a:latin typeface="Arial" pitchFamily="34" charset="0"/>
                  <a:cs typeface="Arial" pitchFamily="34" charset="0"/>
                </a:rPr>
                <a:t>u, v] </a:t>
              </a:r>
              <a:r>
                <a:rPr lang="en-US" sz="2600" dirty="0">
                  <a:latin typeface="Arial" pitchFamily="34" charset="0"/>
                  <a:cs typeface="Arial" pitchFamily="34" charset="0"/>
                  <a:sym typeface="Wingdings" pitchFamily="2" charset="2"/>
                </a:rPr>
                <a:t> </a:t>
              </a:r>
              <a:r>
                <a:rPr lang="en-US" sz="2600" dirty="0">
                  <a:latin typeface="Arial" pitchFamily="34" charset="0"/>
                  <a:cs typeface="Arial" pitchFamily="34" charset="0"/>
                </a:rPr>
                <a:t>2-D optical flow vectors that are used to calculate movement. </a:t>
              </a:r>
            </a:p>
          </p:txBody>
        </p:sp>
      </p:grpSp>
      <p:sp>
        <p:nvSpPr>
          <p:cNvPr id="107" name="Rectangle 106"/>
          <p:cNvSpPr/>
          <p:nvPr/>
        </p:nvSpPr>
        <p:spPr>
          <a:xfrm>
            <a:off x="33466617" y="602456"/>
            <a:ext cx="5061001" cy="553998"/>
          </a:xfrm>
          <a:prstGeom prst="rect">
            <a:avLst/>
          </a:prstGeom>
        </p:spPr>
        <p:txBody>
          <a:bodyPr wrap="none">
            <a:spAutoFit/>
          </a:bodyPr>
          <a:lstStyle/>
          <a:p>
            <a:pPr>
              <a:defRPr/>
            </a:pPr>
            <a:r>
              <a:rPr lang="en-US" sz="3000" b="1" dirty="0" smtClean="0">
                <a:solidFill>
                  <a:schemeClr val="accent2"/>
                </a:solidFill>
                <a:latin typeface="Arial" pitchFamily="34" charset="0"/>
              </a:rPr>
              <a:t>Pythagorean Nullification: </a:t>
            </a:r>
            <a:endParaRPr lang="en-US" sz="3000" dirty="0">
              <a:latin typeface="Arial" pitchFamily="34" charset="0"/>
              <a:cs typeface="Arial" pitchFamily="34" charset="0"/>
            </a:endParaRPr>
          </a:p>
        </p:txBody>
      </p:sp>
      <p:cxnSp>
        <p:nvCxnSpPr>
          <p:cNvPr id="109" name="Straight Connector 108"/>
          <p:cNvCxnSpPr/>
          <p:nvPr/>
        </p:nvCxnSpPr>
        <p:spPr>
          <a:xfrm>
            <a:off x="24561295" y="7641738"/>
            <a:ext cx="0" cy="3849820"/>
          </a:xfrm>
          <a:prstGeom prst="line">
            <a:avLst/>
          </a:prstGeom>
        </p:spPr>
        <p:style>
          <a:lnRef idx="1">
            <a:schemeClr val="dk1"/>
          </a:lnRef>
          <a:fillRef idx="0">
            <a:schemeClr val="dk1"/>
          </a:fillRef>
          <a:effectRef idx="0">
            <a:schemeClr val="dk1"/>
          </a:effectRef>
          <a:fontRef idx="minor">
            <a:schemeClr val="tx1"/>
          </a:fontRef>
        </p:style>
      </p:cxnSp>
      <p:pic>
        <p:nvPicPr>
          <p:cNvPr id="2050" name="Picture 2" descr="http://t3.gstatic.com/images?q=tbn:ANd9GcTxaDG5sfcgP3zdQrjSHPjJkpdh7uPnXgtc-rqo_UNx180vvpDh&amp;t=1"/>
          <p:cNvPicPr>
            <a:picLocks noChangeAspect="1" noChangeArrowheads="1"/>
          </p:cNvPicPr>
          <p:nvPr/>
        </p:nvPicPr>
        <p:blipFill>
          <a:blip r:embed="rId22" cstate="print">
            <a:extLst>
              <a:ext uri="{28A0092B-C50C-407E-A947-70E740481C1C}">
                <a14:useLocalDpi xmlns:a14="http://schemas.microsoft.com/office/drawing/2010/main" xmlns="" val="0"/>
              </a:ext>
            </a:extLst>
          </a:blip>
          <a:srcRect/>
          <a:stretch>
            <a:fillRect/>
          </a:stretch>
        </p:blipFill>
        <p:spPr bwMode="auto">
          <a:xfrm>
            <a:off x="1454876" y="2763112"/>
            <a:ext cx="8070124" cy="757658"/>
          </a:xfrm>
          <a:prstGeom prst="rect">
            <a:avLst/>
          </a:prstGeom>
          <a:noFill/>
          <a:extLst>
            <a:ext uri="{909E8E84-426E-40DD-AFC4-6F175D3DCCD1}">
              <a14:hiddenFill xmlns:a14="http://schemas.microsoft.com/office/drawing/2010/main" xmlns="">
                <a:solidFill>
                  <a:srgbClr val="FFFFFF"/>
                </a:solidFill>
              </a14:hiddenFill>
            </a:ext>
          </a:extLst>
        </p:spPr>
      </p:pic>
      <p:sp>
        <p:nvSpPr>
          <p:cNvPr id="110" name="Rectangle 109"/>
          <p:cNvSpPr/>
          <p:nvPr/>
        </p:nvSpPr>
        <p:spPr>
          <a:xfrm>
            <a:off x="685800" y="3623643"/>
            <a:ext cx="9523570" cy="7959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2" name="TextBox 111"/>
          <p:cNvSpPr txBox="1"/>
          <p:nvPr/>
        </p:nvSpPr>
        <p:spPr>
          <a:xfrm>
            <a:off x="838200" y="3801430"/>
            <a:ext cx="9220200" cy="492443"/>
          </a:xfrm>
          <a:prstGeom prst="rect">
            <a:avLst/>
          </a:prstGeom>
          <a:noFill/>
        </p:spPr>
        <p:txBody>
          <a:bodyPr wrap="square" rtlCol="0">
            <a:spAutoFit/>
          </a:bodyPr>
          <a:lstStyle/>
          <a:p>
            <a:pPr marL="457200" indent="-457200">
              <a:buFont typeface="Wingdings" pitchFamily="2" charset="2"/>
              <a:buChar char="v"/>
            </a:pPr>
            <a:r>
              <a:rPr lang="en-US" sz="2600" dirty="0" smtClean="0">
                <a:latin typeface="Arial" pitchFamily="34" charset="0"/>
                <a:cs typeface="Arial" pitchFamily="34" charset="0"/>
              </a:rPr>
              <a:t>Another popular format of the HS Algorithm</a:t>
            </a:r>
            <a:endParaRPr lang="en-US" sz="2600" dirty="0">
              <a:latin typeface="Arial" pitchFamily="34" charset="0"/>
              <a:cs typeface="Arial" pitchFamily="34" charset="0"/>
            </a:endParaRPr>
          </a:p>
        </p:txBody>
      </p:sp>
    </p:spTree>
    <p:extLst>
      <p:ext uri="{BB962C8B-B14F-4D97-AF65-F5344CB8AC3E}">
        <p14:creationId xmlns:p14="http://schemas.microsoft.com/office/powerpoint/2010/main" xmlns="" val="16280988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1334</TotalTime>
  <Words>1111</Words>
  <Application>Microsoft Office PowerPoint</Application>
  <PresentationFormat>Custom</PresentationFormat>
  <Paragraphs>107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grub007</dc:creator>
  <cp:lastModifiedBy>Stephen</cp:lastModifiedBy>
  <cp:revision>41</cp:revision>
  <dcterms:created xsi:type="dcterms:W3CDTF">2011-05-01T18:39:21Z</dcterms:created>
  <dcterms:modified xsi:type="dcterms:W3CDTF">2011-05-07T00:43:48Z</dcterms:modified>
</cp:coreProperties>
</file>