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0" r:id="rId2"/>
    <p:sldId id="257" r:id="rId3"/>
    <p:sldId id="258" r:id="rId4"/>
    <p:sldId id="259" r:id="rId5"/>
    <p:sldId id="326" r:id="rId6"/>
    <p:sldId id="260" r:id="rId7"/>
    <p:sldId id="327" r:id="rId8"/>
    <p:sldId id="261" r:id="rId9"/>
    <p:sldId id="305" r:id="rId10"/>
    <p:sldId id="294" r:id="rId11"/>
    <p:sldId id="306" r:id="rId12"/>
    <p:sldId id="295" r:id="rId13"/>
    <p:sldId id="328" r:id="rId14"/>
    <p:sldId id="264" r:id="rId15"/>
    <p:sldId id="304" r:id="rId16"/>
    <p:sldId id="297" r:id="rId17"/>
    <p:sldId id="296" r:id="rId18"/>
    <p:sldId id="298" r:id="rId19"/>
    <p:sldId id="265" r:id="rId20"/>
    <p:sldId id="307" r:id="rId21"/>
    <p:sldId id="266" r:id="rId22"/>
    <p:sldId id="308" r:id="rId23"/>
    <p:sldId id="300" r:id="rId24"/>
    <p:sldId id="309" r:id="rId25"/>
    <p:sldId id="329" r:id="rId26"/>
    <p:sldId id="301" r:id="rId27"/>
    <p:sldId id="269" r:id="rId28"/>
    <p:sldId id="31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369"/>
    <p:restoredTop sz="96208"/>
  </p:normalViewPr>
  <p:slideViewPr>
    <p:cSldViewPr snapToGrid="0" snapToObjects="1">
      <p:cViewPr varScale="1">
        <p:scale>
          <a:sx n="74" d="100"/>
          <a:sy n="74" d="100"/>
        </p:scale>
        <p:origin x="72"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89F-AE0F-BE48-ACBB-4E32E8010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58B6A4-5C7F-9D45-AF79-7608CB3E8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73055D-536A-A745-8FC0-2A8C5CBB7747}"/>
              </a:ext>
            </a:extLst>
          </p:cNvPr>
          <p:cNvSpPr>
            <a:spLocks noGrp="1"/>
          </p:cNvSpPr>
          <p:nvPr>
            <p:ph type="dt" sz="half" idx="10"/>
          </p:nvPr>
        </p:nvSpPr>
        <p:spPr/>
        <p:txBody>
          <a:bodyPr/>
          <a:lstStyle/>
          <a:p>
            <a:fld id="{FE332B9E-7D98-404C-8168-E7D806B506AE}" type="datetimeFigureOut">
              <a:rPr lang="en-US" smtClean="0"/>
              <a:t>11/11/2021</a:t>
            </a:fld>
            <a:endParaRPr lang="en-US"/>
          </a:p>
        </p:txBody>
      </p:sp>
      <p:sp>
        <p:nvSpPr>
          <p:cNvPr id="5" name="Footer Placeholder 4">
            <a:extLst>
              <a:ext uri="{FF2B5EF4-FFF2-40B4-BE49-F238E27FC236}">
                <a16:creationId xmlns:a16="http://schemas.microsoft.com/office/drawing/2014/main" id="{E02CD95F-E16F-C949-A08B-029F465D0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9376C-D5D7-0240-A620-1B4EF7856B1B}"/>
              </a:ext>
            </a:extLst>
          </p:cNvPr>
          <p:cNvSpPr>
            <a:spLocks noGrp="1"/>
          </p:cNvSpPr>
          <p:nvPr>
            <p:ph type="sldNum" sz="quarter" idx="12"/>
          </p:nvPr>
        </p:nvSpPr>
        <p:spPr/>
        <p:txBody>
          <a:bodyPr/>
          <a:lstStyle/>
          <a:p>
            <a:fld id="{1FBE2ED7-A166-214C-BB80-B62DD589FE6D}" type="slidenum">
              <a:rPr lang="en-US" smtClean="0"/>
              <a:t>‹#›</a:t>
            </a:fld>
            <a:endParaRPr lang="en-US"/>
          </a:p>
        </p:txBody>
      </p:sp>
    </p:spTree>
    <p:extLst>
      <p:ext uri="{BB962C8B-B14F-4D97-AF65-F5344CB8AC3E}">
        <p14:creationId xmlns:p14="http://schemas.microsoft.com/office/powerpoint/2010/main" val="215187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FC79-E353-F246-83F8-2309F4D393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DBDB9C-169E-9249-AC0A-434107D9F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C9F8F-0EDB-0246-8B14-3ED2738F8B91}"/>
              </a:ext>
            </a:extLst>
          </p:cNvPr>
          <p:cNvSpPr>
            <a:spLocks noGrp="1"/>
          </p:cNvSpPr>
          <p:nvPr>
            <p:ph type="dt" sz="half" idx="10"/>
          </p:nvPr>
        </p:nvSpPr>
        <p:spPr/>
        <p:txBody>
          <a:bodyPr/>
          <a:lstStyle/>
          <a:p>
            <a:fld id="{FE332B9E-7D98-404C-8168-E7D806B506AE}" type="datetimeFigureOut">
              <a:rPr lang="en-US" smtClean="0"/>
              <a:t>11/11/2021</a:t>
            </a:fld>
            <a:endParaRPr lang="en-US"/>
          </a:p>
        </p:txBody>
      </p:sp>
      <p:sp>
        <p:nvSpPr>
          <p:cNvPr id="5" name="Footer Placeholder 4">
            <a:extLst>
              <a:ext uri="{FF2B5EF4-FFF2-40B4-BE49-F238E27FC236}">
                <a16:creationId xmlns:a16="http://schemas.microsoft.com/office/drawing/2014/main" id="{83C173F5-E3DC-564D-B9A1-3997B0740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3D555-19ED-D648-BA75-2E668782EE27}"/>
              </a:ext>
            </a:extLst>
          </p:cNvPr>
          <p:cNvSpPr>
            <a:spLocks noGrp="1"/>
          </p:cNvSpPr>
          <p:nvPr>
            <p:ph type="sldNum" sz="quarter" idx="12"/>
          </p:nvPr>
        </p:nvSpPr>
        <p:spPr/>
        <p:txBody>
          <a:bodyPr/>
          <a:lstStyle/>
          <a:p>
            <a:fld id="{1FBE2ED7-A166-214C-BB80-B62DD589FE6D}" type="slidenum">
              <a:rPr lang="en-US" smtClean="0"/>
              <a:t>‹#›</a:t>
            </a:fld>
            <a:endParaRPr lang="en-US"/>
          </a:p>
        </p:txBody>
      </p:sp>
    </p:spTree>
    <p:extLst>
      <p:ext uri="{BB962C8B-B14F-4D97-AF65-F5344CB8AC3E}">
        <p14:creationId xmlns:p14="http://schemas.microsoft.com/office/powerpoint/2010/main" val="77996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CBAB4-6006-BB41-BF70-E34D9E53BA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6FC127-122F-2D42-A18F-FC17589A76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8921B-04A0-AD40-B3C5-11A5AC5D183C}"/>
              </a:ext>
            </a:extLst>
          </p:cNvPr>
          <p:cNvSpPr>
            <a:spLocks noGrp="1"/>
          </p:cNvSpPr>
          <p:nvPr>
            <p:ph type="dt" sz="half" idx="10"/>
          </p:nvPr>
        </p:nvSpPr>
        <p:spPr/>
        <p:txBody>
          <a:bodyPr/>
          <a:lstStyle/>
          <a:p>
            <a:fld id="{FE332B9E-7D98-404C-8168-E7D806B506AE}" type="datetimeFigureOut">
              <a:rPr lang="en-US" smtClean="0"/>
              <a:t>11/11/2021</a:t>
            </a:fld>
            <a:endParaRPr lang="en-US"/>
          </a:p>
        </p:txBody>
      </p:sp>
      <p:sp>
        <p:nvSpPr>
          <p:cNvPr id="5" name="Footer Placeholder 4">
            <a:extLst>
              <a:ext uri="{FF2B5EF4-FFF2-40B4-BE49-F238E27FC236}">
                <a16:creationId xmlns:a16="http://schemas.microsoft.com/office/drawing/2014/main" id="{7C59F814-ACEC-A245-9C52-B4B096454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139A3-CC6F-7D45-9E23-8008A149E5F4}"/>
              </a:ext>
            </a:extLst>
          </p:cNvPr>
          <p:cNvSpPr>
            <a:spLocks noGrp="1"/>
          </p:cNvSpPr>
          <p:nvPr>
            <p:ph type="sldNum" sz="quarter" idx="12"/>
          </p:nvPr>
        </p:nvSpPr>
        <p:spPr/>
        <p:txBody>
          <a:bodyPr/>
          <a:lstStyle/>
          <a:p>
            <a:fld id="{1FBE2ED7-A166-214C-BB80-B62DD589FE6D}" type="slidenum">
              <a:rPr lang="en-US" smtClean="0"/>
              <a:t>‹#›</a:t>
            </a:fld>
            <a:endParaRPr lang="en-US"/>
          </a:p>
        </p:txBody>
      </p:sp>
    </p:spTree>
    <p:extLst>
      <p:ext uri="{BB962C8B-B14F-4D97-AF65-F5344CB8AC3E}">
        <p14:creationId xmlns:p14="http://schemas.microsoft.com/office/powerpoint/2010/main" val="38453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A0C4-74E8-5E4E-9512-6ACEE49F99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7E38EA-2289-5C47-83E6-793C15E17A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DD74D-172A-9049-8078-C1E6146E3A7E}"/>
              </a:ext>
            </a:extLst>
          </p:cNvPr>
          <p:cNvSpPr>
            <a:spLocks noGrp="1"/>
          </p:cNvSpPr>
          <p:nvPr>
            <p:ph type="dt" sz="half" idx="10"/>
          </p:nvPr>
        </p:nvSpPr>
        <p:spPr/>
        <p:txBody>
          <a:bodyPr/>
          <a:lstStyle/>
          <a:p>
            <a:fld id="{FE332B9E-7D98-404C-8168-E7D806B506AE}" type="datetimeFigureOut">
              <a:rPr lang="en-US" smtClean="0"/>
              <a:t>11/11/2021</a:t>
            </a:fld>
            <a:endParaRPr lang="en-US"/>
          </a:p>
        </p:txBody>
      </p:sp>
      <p:sp>
        <p:nvSpPr>
          <p:cNvPr id="5" name="Footer Placeholder 4">
            <a:extLst>
              <a:ext uri="{FF2B5EF4-FFF2-40B4-BE49-F238E27FC236}">
                <a16:creationId xmlns:a16="http://schemas.microsoft.com/office/drawing/2014/main" id="{A9C04E10-DE17-7B44-AD21-074E0790D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4C8AF-30BF-3D4C-BABA-7DB655584FDD}"/>
              </a:ext>
            </a:extLst>
          </p:cNvPr>
          <p:cNvSpPr>
            <a:spLocks noGrp="1"/>
          </p:cNvSpPr>
          <p:nvPr>
            <p:ph type="sldNum" sz="quarter" idx="12"/>
          </p:nvPr>
        </p:nvSpPr>
        <p:spPr/>
        <p:txBody>
          <a:bodyPr/>
          <a:lstStyle/>
          <a:p>
            <a:fld id="{1FBE2ED7-A166-214C-BB80-B62DD589FE6D}" type="slidenum">
              <a:rPr lang="en-US" smtClean="0"/>
              <a:t>‹#›</a:t>
            </a:fld>
            <a:endParaRPr lang="en-US"/>
          </a:p>
        </p:txBody>
      </p:sp>
    </p:spTree>
    <p:extLst>
      <p:ext uri="{BB962C8B-B14F-4D97-AF65-F5344CB8AC3E}">
        <p14:creationId xmlns:p14="http://schemas.microsoft.com/office/powerpoint/2010/main" val="15360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E0EA-3B29-EC45-BB98-E63A02FACC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033A3A-3B70-BA4C-B157-DC893DAC32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28AE1-5210-8B41-831B-051EA3659879}"/>
              </a:ext>
            </a:extLst>
          </p:cNvPr>
          <p:cNvSpPr>
            <a:spLocks noGrp="1"/>
          </p:cNvSpPr>
          <p:nvPr>
            <p:ph type="dt" sz="half" idx="10"/>
          </p:nvPr>
        </p:nvSpPr>
        <p:spPr/>
        <p:txBody>
          <a:bodyPr/>
          <a:lstStyle/>
          <a:p>
            <a:fld id="{FE332B9E-7D98-404C-8168-E7D806B506AE}" type="datetimeFigureOut">
              <a:rPr lang="en-US" smtClean="0"/>
              <a:t>11/11/2021</a:t>
            </a:fld>
            <a:endParaRPr lang="en-US"/>
          </a:p>
        </p:txBody>
      </p:sp>
      <p:sp>
        <p:nvSpPr>
          <p:cNvPr id="5" name="Footer Placeholder 4">
            <a:extLst>
              <a:ext uri="{FF2B5EF4-FFF2-40B4-BE49-F238E27FC236}">
                <a16:creationId xmlns:a16="http://schemas.microsoft.com/office/drawing/2014/main" id="{B1E5887A-5BEB-FB4D-872B-08EFFADD4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D9758-C94D-FA48-9CE2-8096AAA8B3C4}"/>
              </a:ext>
            </a:extLst>
          </p:cNvPr>
          <p:cNvSpPr>
            <a:spLocks noGrp="1"/>
          </p:cNvSpPr>
          <p:nvPr>
            <p:ph type="sldNum" sz="quarter" idx="12"/>
          </p:nvPr>
        </p:nvSpPr>
        <p:spPr/>
        <p:txBody>
          <a:bodyPr/>
          <a:lstStyle/>
          <a:p>
            <a:fld id="{1FBE2ED7-A166-214C-BB80-B62DD589FE6D}" type="slidenum">
              <a:rPr lang="en-US" smtClean="0"/>
              <a:t>‹#›</a:t>
            </a:fld>
            <a:endParaRPr lang="en-US"/>
          </a:p>
        </p:txBody>
      </p:sp>
    </p:spTree>
    <p:extLst>
      <p:ext uri="{BB962C8B-B14F-4D97-AF65-F5344CB8AC3E}">
        <p14:creationId xmlns:p14="http://schemas.microsoft.com/office/powerpoint/2010/main" val="288950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EA91-41D0-0F44-8B88-4A479BD161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25D6E0-FD18-FC49-9667-54B26F9EE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D20AC0-B45D-3E45-AC32-18E87E784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60E6C9-59C0-5449-BC63-16745B44ABD5}"/>
              </a:ext>
            </a:extLst>
          </p:cNvPr>
          <p:cNvSpPr>
            <a:spLocks noGrp="1"/>
          </p:cNvSpPr>
          <p:nvPr>
            <p:ph type="dt" sz="half" idx="10"/>
          </p:nvPr>
        </p:nvSpPr>
        <p:spPr/>
        <p:txBody>
          <a:bodyPr/>
          <a:lstStyle/>
          <a:p>
            <a:fld id="{FE332B9E-7D98-404C-8168-E7D806B506AE}" type="datetimeFigureOut">
              <a:rPr lang="en-US" smtClean="0"/>
              <a:t>11/11/2021</a:t>
            </a:fld>
            <a:endParaRPr lang="en-US"/>
          </a:p>
        </p:txBody>
      </p:sp>
      <p:sp>
        <p:nvSpPr>
          <p:cNvPr id="6" name="Footer Placeholder 5">
            <a:extLst>
              <a:ext uri="{FF2B5EF4-FFF2-40B4-BE49-F238E27FC236}">
                <a16:creationId xmlns:a16="http://schemas.microsoft.com/office/drawing/2014/main" id="{FCC7BEBC-6B8D-1F40-944C-1051A6DD0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D27F0-49DF-0645-BBBF-3E75EA3B1E50}"/>
              </a:ext>
            </a:extLst>
          </p:cNvPr>
          <p:cNvSpPr>
            <a:spLocks noGrp="1"/>
          </p:cNvSpPr>
          <p:nvPr>
            <p:ph type="sldNum" sz="quarter" idx="12"/>
          </p:nvPr>
        </p:nvSpPr>
        <p:spPr/>
        <p:txBody>
          <a:bodyPr/>
          <a:lstStyle/>
          <a:p>
            <a:fld id="{1FBE2ED7-A166-214C-BB80-B62DD589FE6D}" type="slidenum">
              <a:rPr lang="en-US" smtClean="0"/>
              <a:t>‹#›</a:t>
            </a:fld>
            <a:endParaRPr lang="en-US"/>
          </a:p>
        </p:txBody>
      </p:sp>
    </p:spTree>
    <p:extLst>
      <p:ext uri="{BB962C8B-B14F-4D97-AF65-F5344CB8AC3E}">
        <p14:creationId xmlns:p14="http://schemas.microsoft.com/office/powerpoint/2010/main" val="149762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3302-EAE4-BA44-A6FF-CD53C5ACD0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D92817-E7D2-6B4C-97AF-90ABC9A64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6538CC-4D68-0C40-A300-6C8FBED1DA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FCABDC-6616-B94D-8BCA-5AAFEF908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E6CF96-35B8-CE40-870E-F4F381353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FD77EF-C84C-BC4D-BE19-3ABAA05F617A}"/>
              </a:ext>
            </a:extLst>
          </p:cNvPr>
          <p:cNvSpPr>
            <a:spLocks noGrp="1"/>
          </p:cNvSpPr>
          <p:nvPr>
            <p:ph type="dt" sz="half" idx="10"/>
          </p:nvPr>
        </p:nvSpPr>
        <p:spPr/>
        <p:txBody>
          <a:bodyPr/>
          <a:lstStyle/>
          <a:p>
            <a:fld id="{FE332B9E-7D98-404C-8168-E7D806B506AE}" type="datetimeFigureOut">
              <a:rPr lang="en-US" smtClean="0"/>
              <a:t>11/11/2021</a:t>
            </a:fld>
            <a:endParaRPr lang="en-US"/>
          </a:p>
        </p:txBody>
      </p:sp>
      <p:sp>
        <p:nvSpPr>
          <p:cNvPr id="8" name="Footer Placeholder 7">
            <a:extLst>
              <a:ext uri="{FF2B5EF4-FFF2-40B4-BE49-F238E27FC236}">
                <a16:creationId xmlns:a16="http://schemas.microsoft.com/office/drawing/2014/main" id="{A7794739-57A0-334E-B8F0-8FE7B83070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3D126B-1DB8-2147-B85F-7153AD5A467C}"/>
              </a:ext>
            </a:extLst>
          </p:cNvPr>
          <p:cNvSpPr>
            <a:spLocks noGrp="1"/>
          </p:cNvSpPr>
          <p:nvPr>
            <p:ph type="sldNum" sz="quarter" idx="12"/>
          </p:nvPr>
        </p:nvSpPr>
        <p:spPr/>
        <p:txBody>
          <a:bodyPr/>
          <a:lstStyle/>
          <a:p>
            <a:fld id="{1FBE2ED7-A166-214C-BB80-B62DD589FE6D}" type="slidenum">
              <a:rPr lang="en-US" smtClean="0"/>
              <a:t>‹#›</a:t>
            </a:fld>
            <a:endParaRPr lang="en-US"/>
          </a:p>
        </p:txBody>
      </p:sp>
    </p:spTree>
    <p:extLst>
      <p:ext uri="{BB962C8B-B14F-4D97-AF65-F5344CB8AC3E}">
        <p14:creationId xmlns:p14="http://schemas.microsoft.com/office/powerpoint/2010/main" val="104800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C80F-2251-6E44-8DBB-43A4278629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2BAA3F-0DEE-8042-B8E0-26D5DF1B104B}"/>
              </a:ext>
            </a:extLst>
          </p:cNvPr>
          <p:cNvSpPr>
            <a:spLocks noGrp="1"/>
          </p:cNvSpPr>
          <p:nvPr>
            <p:ph type="dt" sz="half" idx="10"/>
          </p:nvPr>
        </p:nvSpPr>
        <p:spPr/>
        <p:txBody>
          <a:bodyPr/>
          <a:lstStyle/>
          <a:p>
            <a:fld id="{FE332B9E-7D98-404C-8168-E7D806B506AE}" type="datetimeFigureOut">
              <a:rPr lang="en-US" smtClean="0"/>
              <a:t>11/11/2021</a:t>
            </a:fld>
            <a:endParaRPr lang="en-US"/>
          </a:p>
        </p:txBody>
      </p:sp>
      <p:sp>
        <p:nvSpPr>
          <p:cNvPr id="4" name="Footer Placeholder 3">
            <a:extLst>
              <a:ext uri="{FF2B5EF4-FFF2-40B4-BE49-F238E27FC236}">
                <a16:creationId xmlns:a16="http://schemas.microsoft.com/office/drawing/2014/main" id="{3803A28C-6FA6-2C40-A82D-0CC52C88CE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6EC6B6-2C5E-BA40-A5F6-9B9A9045F53C}"/>
              </a:ext>
            </a:extLst>
          </p:cNvPr>
          <p:cNvSpPr>
            <a:spLocks noGrp="1"/>
          </p:cNvSpPr>
          <p:nvPr>
            <p:ph type="sldNum" sz="quarter" idx="12"/>
          </p:nvPr>
        </p:nvSpPr>
        <p:spPr/>
        <p:txBody>
          <a:bodyPr/>
          <a:lstStyle/>
          <a:p>
            <a:fld id="{1FBE2ED7-A166-214C-BB80-B62DD589FE6D}" type="slidenum">
              <a:rPr lang="en-US" smtClean="0"/>
              <a:t>‹#›</a:t>
            </a:fld>
            <a:endParaRPr lang="en-US"/>
          </a:p>
        </p:txBody>
      </p:sp>
    </p:spTree>
    <p:extLst>
      <p:ext uri="{BB962C8B-B14F-4D97-AF65-F5344CB8AC3E}">
        <p14:creationId xmlns:p14="http://schemas.microsoft.com/office/powerpoint/2010/main" val="348314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969EF-5064-A94A-A4B5-74330D0457C4}"/>
              </a:ext>
            </a:extLst>
          </p:cNvPr>
          <p:cNvSpPr>
            <a:spLocks noGrp="1"/>
          </p:cNvSpPr>
          <p:nvPr>
            <p:ph type="dt" sz="half" idx="10"/>
          </p:nvPr>
        </p:nvSpPr>
        <p:spPr/>
        <p:txBody>
          <a:bodyPr/>
          <a:lstStyle/>
          <a:p>
            <a:fld id="{FE332B9E-7D98-404C-8168-E7D806B506AE}" type="datetimeFigureOut">
              <a:rPr lang="en-US" smtClean="0"/>
              <a:t>11/11/2021</a:t>
            </a:fld>
            <a:endParaRPr lang="en-US"/>
          </a:p>
        </p:txBody>
      </p:sp>
      <p:sp>
        <p:nvSpPr>
          <p:cNvPr id="3" name="Footer Placeholder 2">
            <a:extLst>
              <a:ext uri="{FF2B5EF4-FFF2-40B4-BE49-F238E27FC236}">
                <a16:creationId xmlns:a16="http://schemas.microsoft.com/office/drawing/2014/main" id="{15EFA249-A11B-7A41-B597-7A43821579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6F4F7-7493-834D-A071-C0AFF85C5191}"/>
              </a:ext>
            </a:extLst>
          </p:cNvPr>
          <p:cNvSpPr>
            <a:spLocks noGrp="1"/>
          </p:cNvSpPr>
          <p:nvPr>
            <p:ph type="sldNum" sz="quarter" idx="12"/>
          </p:nvPr>
        </p:nvSpPr>
        <p:spPr/>
        <p:txBody>
          <a:bodyPr/>
          <a:lstStyle/>
          <a:p>
            <a:fld id="{1FBE2ED7-A166-214C-BB80-B62DD589FE6D}" type="slidenum">
              <a:rPr lang="en-US" smtClean="0"/>
              <a:t>‹#›</a:t>
            </a:fld>
            <a:endParaRPr lang="en-US"/>
          </a:p>
        </p:txBody>
      </p:sp>
    </p:spTree>
    <p:extLst>
      <p:ext uri="{BB962C8B-B14F-4D97-AF65-F5344CB8AC3E}">
        <p14:creationId xmlns:p14="http://schemas.microsoft.com/office/powerpoint/2010/main" val="426294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AA7A-6AD5-3849-B11B-F10DFC1FF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14451C-ACDA-904F-9D47-609CFEA8E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60614-BDD2-4641-9A5E-20A5D41F8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1CF2E-04D6-4449-A169-5B182001985A}"/>
              </a:ext>
            </a:extLst>
          </p:cNvPr>
          <p:cNvSpPr>
            <a:spLocks noGrp="1"/>
          </p:cNvSpPr>
          <p:nvPr>
            <p:ph type="dt" sz="half" idx="10"/>
          </p:nvPr>
        </p:nvSpPr>
        <p:spPr/>
        <p:txBody>
          <a:bodyPr/>
          <a:lstStyle/>
          <a:p>
            <a:fld id="{FE332B9E-7D98-404C-8168-E7D806B506AE}" type="datetimeFigureOut">
              <a:rPr lang="en-US" smtClean="0"/>
              <a:t>11/11/2021</a:t>
            </a:fld>
            <a:endParaRPr lang="en-US"/>
          </a:p>
        </p:txBody>
      </p:sp>
      <p:sp>
        <p:nvSpPr>
          <p:cNvPr id="6" name="Footer Placeholder 5">
            <a:extLst>
              <a:ext uri="{FF2B5EF4-FFF2-40B4-BE49-F238E27FC236}">
                <a16:creationId xmlns:a16="http://schemas.microsoft.com/office/drawing/2014/main" id="{7661310D-6F0A-D14C-8A6F-32B5F3D50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E6ACF-70C3-F449-8C13-8485F8B31B2C}"/>
              </a:ext>
            </a:extLst>
          </p:cNvPr>
          <p:cNvSpPr>
            <a:spLocks noGrp="1"/>
          </p:cNvSpPr>
          <p:nvPr>
            <p:ph type="sldNum" sz="quarter" idx="12"/>
          </p:nvPr>
        </p:nvSpPr>
        <p:spPr/>
        <p:txBody>
          <a:bodyPr/>
          <a:lstStyle/>
          <a:p>
            <a:fld id="{1FBE2ED7-A166-214C-BB80-B62DD589FE6D}" type="slidenum">
              <a:rPr lang="en-US" smtClean="0"/>
              <a:t>‹#›</a:t>
            </a:fld>
            <a:endParaRPr lang="en-US"/>
          </a:p>
        </p:txBody>
      </p:sp>
    </p:spTree>
    <p:extLst>
      <p:ext uri="{BB962C8B-B14F-4D97-AF65-F5344CB8AC3E}">
        <p14:creationId xmlns:p14="http://schemas.microsoft.com/office/powerpoint/2010/main" val="362698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187-0809-6C4E-B2D6-B34BDE073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F9FB9C-1329-324C-8D66-D09C22A1A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F2311B-8BD4-7D40-BFA1-33CFE2533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F1DC6-1F2F-1541-9542-B45E1A1B47BA}"/>
              </a:ext>
            </a:extLst>
          </p:cNvPr>
          <p:cNvSpPr>
            <a:spLocks noGrp="1"/>
          </p:cNvSpPr>
          <p:nvPr>
            <p:ph type="dt" sz="half" idx="10"/>
          </p:nvPr>
        </p:nvSpPr>
        <p:spPr/>
        <p:txBody>
          <a:bodyPr/>
          <a:lstStyle/>
          <a:p>
            <a:fld id="{FE332B9E-7D98-404C-8168-E7D806B506AE}" type="datetimeFigureOut">
              <a:rPr lang="en-US" smtClean="0"/>
              <a:t>11/11/2021</a:t>
            </a:fld>
            <a:endParaRPr lang="en-US"/>
          </a:p>
        </p:txBody>
      </p:sp>
      <p:sp>
        <p:nvSpPr>
          <p:cNvPr id="6" name="Footer Placeholder 5">
            <a:extLst>
              <a:ext uri="{FF2B5EF4-FFF2-40B4-BE49-F238E27FC236}">
                <a16:creationId xmlns:a16="http://schemas.microsoft.com/office/drawing/2014/main" id="{D1CD4057-0C1C-2848-87CC-1BCF3D2C2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59D54-2B30-1940-87BE-56A0548A2BA6}"/>
              </a:ext>
            </a:extLst>
          </p:cNvPr>
          <p:cNvSpPr>
            <a:spLocks noGrp="1"/>
          </p:cNvSpPr>
          <p:nvPr>
            <p:ph type="sldNum" sz="quarter" idx="12"/>
          </p:nvPr>
        </p:nvSpPr>
        <p:spPr/>
        <p:txBody>
          <a:bodyPr/>
          <a:lstStyle/>
          <a:p>
            <a:fld id="{1FBE2ED7-A166-214C-BB80-B62DD589FE6D}" type="slidenum">
              <a:rPr lang="en-US" smtClean="0"/>
              <a:t>‹#›</a:t>
            </a:fld>
            <a:endParaRPr lang="en-US"/>
          </a:p>
        </p:txBody>
      </p:sp>
    </p:spTree>
    <p:extLst>
      <p:ext uri="{BB962C8B-B14F-4D97-AF65-F5344CB8AC3E}">
        <p14:creationId xmlns:p14="http://schemas.microsoft.com/office/powerpoint/2010/main" val="349754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EC153C-E3A3-7C45-BF09-4653BCB2C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B56CCB-4241-1E49-8C11-AB4D4B79F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280F7-65CC-4B46-A798-D3A20FD3C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332B9E-7D98-404C-8168-E7D806B506AE}" type="datetimeFigureOut">
              <a:rPr lang="en-US" smtClean="0"/>
              <a:t>11/11/2021</a:t>
            </a:fld>
            <a:endParaRPr lang="en-US"/>
          </a:p>
        </p:txBody>
      </p:sp>
      <p:sp>
        <p:nvSpPr>
          <p:cNvPr id="5" name="Footer Placeholder 4">
            <a:extLst>
              <a:ext uri="{FF2B5EF4-FFF2-40B4-BE49-F238E27FC236}">
                <a16:creationId xmlns:a16="http://schemas.microsoft.com/office/drawing/2014/main" id="{A123A3F3-718A-374D-AC45-63010B8CB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3269CE-2F33-F946-8C17-B90360B48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E2ED7-A166-214C-BB80-B62DD589FE6D}" type="slidenum">
              <a:rPr lang="en-US" smtClean="0"/>
              <a:t>‹#›</a:t>
            </a:fld>
            <a:endParaRPr lang="en-US"/>
          </a:p>
        </p:txBody>
      </p:sp>
    </p:spTree>
    <p:extLst>
      <p:ext uri="{BB962C8B-B14F-4D97-AF65-F5344CB8AC3E}">
        <p14:creationId xmlns:p14="http://schemas.microsoft.com/office/powerpoint/2010/main" val="3368978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3TwgVQIZPsw" TargetMode="External"/><Relationship Id="rId2" Type="http://schemas.openxmlformats.org/officeDocument/2006/relationships/hyperlink" Target="https://www.mbaskool.com/business-concepts/marketing-and-strategy-terms/12024-focus-group-interview.html" TargetMode="Externa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590662" y="4267832"/>
            <a:ext cx="4805996" cy="1297115"/>
          </a:xfrm>
        </p:spPr>
        <p:txBody>
          <a:bodyPr anchor="t">
            <a:normAutofit/>
          </a:bodyPr>
          <a:lstStyle/>
          <a:p>
            <a:pPr algn="l"/>
            <a:r>
              <a:rPr lang="en-US" sz="4400" dirty="0">
                <a:solidFill>
                  <a:srgbClr val="000000"/>
                </a:solidFill>
              </a:rPr>
              <a:t>Survey Design</a:t>
            </a:r>
          </a:p>
        </p:txBody>
      </p:sp>
      <p:sp>
        <p:nvSpPr>
          <p:cNvPr id="3" name="Subtitle 2"/>
          <p:cNvSpPr>
            <a:spLocks noGrp="1"/>
          </p:cNvSpPr>
          <p:nvPr>
            <p:ph type="subTitle" idx="1"/>
          </p:nvPr>
        </p:nvSpPr>
        <p:spPr>
          <a:xfrm>
            <a:off x="6590966" y="3428999"/>
            <a:ext cx="4805691" cy="838831"/>
          </a:xfrm>
        </p:spPr>
        <p:txBody>
          <a:bodyPr anchor="b">
            <a:normAutofit/>
          </a:bodyPr>
          <a:lstStyle/>
          <a:p>
            <a:pPr algn="l"/>
            <a:r>
              <a:rPr lang="en-US" sz="1800">
                <a:solidFill>
                  <a:srgbClr val="000000"/>
                </a:solidFill>
              </a:rPr>
              <a:t> Chapter 12</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heck List">
            <a:extLst>
              <a:ext uri="{FF2B5EF4-FFF2-40B4-BE49-F238E27FC236}">
                <a16:creationId xmlns:a16="http://schemas.microsoft.com/office/drawing/2014/main" id="{D0319608-A625-4A0F-BEB5-92D71474E2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544734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5A000D-1131-5B4D-8CA7-E5661D24D1A4}"/>
              </a:ext>
            </a:extLst>
          </p:cNvPr>
          <p:cNvSpPr>
            <a:spLocks noGrp="1"/>
          </p:cNvSpPr>
          <p:nvPr>
            <p:ph type="title"/>
          </p:nvPr>
        </p:nvSpPr>
        <p:spPr/>
        <p:txBody>
          <a:bodyPr/>
          <a:lstStyle/>
          <a:p>
            <a:r>
              <a:rPr lang="en-US" dirty="0"/>
              <a:t>Personal Questions</a:t>
            </a:r>
          </a:p>
        </p:txBody>
      </p:sp>
      <p:sp>
        <p:nvSpPr>
          <p:cNvPr id="3" name="Content Placeholder 2">
            <a:extLst>
              <a:ext uri="{FF2B5EF4-FFF2-40B4-BE49-F238E27FC236}">
                <a16:creationId xmlns:a16="http://schemas.microsoft.com/office/drawing/2014/main" id="{311B5473-8699-D040-B7E6-DC263358806D}"/>
              </a:ext>
            </a:extLst>
          </p:cNvPr>
          <p:cNvSpPr>
            <a:spLocks noGrp="1"/>
          </p:cNvSpPr>
          <p:nvPr>
            <p:ph sz="half" idx="2"/>
          </p:nvPr>
        </p:nvSpPr>
        <p:spPr>
          <a:xfrm>
            <a:off x="836612" y="2189763"/>
            <a:ext cx="5157787" cy="3999899"/>
          </a:xfrm>
        </p:spPr>
        <p:txBody>
          <a:bodyPr>
            <a:normAutofit fontScale="85000" lnSpcReduction="20000"/>
          </a:bodyPr>
          <a:lstStyle/>
          <a:p>
            <a:pPr marL="0" indent="0">
              <a:buNone/>
            </a:pPr>
            <a:r>
              <a:rPr lang="en-US" sz="3300" u="sng" dirty="0"/>
              <a:t>Example</a:t>
            </a:r>
            <a:r>
              <a:rPr lang="en-US" sz="3300" dirty="0"/>
              <a:t>:</a:t>
            </a:r>
          </a:p>
          <a:p>
            <a:pPr marL="0" indent="0">
              <a:buNone/>
            </a:pPr>
            <a:r>
              <a:rPr lang="en-US" sz="3300" dirty="0"/>
              <a:t>How much do you agree or disagree with this statement:</a:t>
            </a:r>
          </a:p>
          <a:p>
            <a:pPr marL="0" indent="0">
              <a:buNone/>
            </a:pPr>
            <a:r>
              <a:rPr lang="en-US" sz="3300" dirty="0"/>
              <a:t>Most days I am enthusiastic about being a student. </a:t>
            </a:r>
          </a:p>
          <a:p>
            <a:pPr marL="0" indent="0">
              <a:buNone/>
            </a:pPr>
            <a:r>
              <a:rPr lang="en-US" sz="3300" dirty="0"/>
              <a:t>______ strongly agree</a:t>
            </a:r>
          </a:p>
          <a:p>
            <a:pPr marL="0" indent="0">
              <a:buNone/>
            </a:pPr>
            <a:r>
              <a:rPr lang="en-US" sz="3300" dirty="0"/>
              <a:t>______ agree</a:t>
            </a:r>
          </a:p>
          <a:p>
            <a:pPr marL="0" indent="0">
              <a:buNone/>
            </a:pPr>
            <a:r>
              <a:rPr lang="en-US" sz="3300" dirty="0"/>
              <a:t>______ neither agree nor disagree</a:t>
            </a:r>
          </a:p>
          <a:p>
            <a:pPr marL="0" indent="0">
              <a:buNone/>
            </a:pPr>
            <a:r>
              <a:rPr lang="en-US" sz="3300" dirty="0"/>
              <a:t>______ disagree</a:t>
            </a:r>
          </a:p>
          <a:p>
            <a:pPr marL="0" indent="0">
              <a:buNone/>
            </a:pPr>
            <a:r>
              <a:rPr lang="en-US" sz="3300" dirty="0"/>
              <a:t>______ strongly disagree </a:t>
            </a:r>
          </a:p>
          <a:p>
            <a:pPr marL="0" indent="0">
              <a:buNone/>
            </a:pPr>
            <a:endParaRPr lang="en-US" dirty="0"/>
          </a:p>
        </p:txBody>
      </p:sp>
      <p:sp>
        <p:nvSpPr>
          <p:cNvPr id="5" name="Content Placeholder 4">
            <a:extLst>
              <a:ext uri="{FF2B5EF4-FFF2-40B4-BE49-F238E27FC236}">
                <a16:creationId xmlns:a16="http://schemas.microsoft.com/office/drawing/2014/main" id="{1B103125-7EC3-CF4F-AAA0-ABA4C81DD4D4}"/>
              </a:ext>
            </a:extLst>
          </p:cNvPr>
          <p:cNvSpPr>
            <a:spLocks noGrp="1"/>
          </p:cNvSpPr>
          <p:nvPr>
            <p:ph sz="quarter" idx="4"/>
          </p:nvPr>
        </p:nvSpPr>
        <p:spPr>
          <a:xfrm>
            <a:off x="6172200" y="1237129"/>
            <a:ext cx="5183188" cy="5267844"/>
          </a:xfrm>
        </p:spPr>
        <p:txBody>
          <a:bodyPr>
            <a:normAutofit fontScale="85000" lnSpcReduction="20000"/>
          </a:bodyPr>
          <a:lstStyle/>
          <a:p>
            <a:pPr marL="0" indent="0">
              <a:buNone/>
            </a:pPr>
            <a:r>
              <a:rPr lang="en-US" sz="3800" u="sng" dirty="0"/>
              <a:t>Example</a:t>
            </a:r>
            <a:r>
              <a:rPr lang="en-US" sz="3800" dirty="0"/>
              <a:t>: </a:t>
            </a:r>
          </a:p>
          <a:p>
            <a:pPr marL="0" indent="0">
              <a:buNone/>
            </a:pPr>
            <a:r>
              <a:rPr lang="en-US" sz="3800" dirty="0"/>
              <a:t>How much do you agree or disagree with this statement:</a:t>
            </a:r>
          </a:p>
          <a:p>
            <a:pPr marL="0" indent="0">
              <a:buNone/>
            </a:pPr>
            <a:r>
              <a:rPr lang="en-US" sz="3800" dirty="0"/>
              <a:t>I would describe my nationality as Canadian. </a:t>
            </a:r>
          </a:p>
          <a:p>
            <a:pPr marL="0" indent="0">
              <a:buNone/>
            </a:pPr>
            <a:r>
              <a:rPr lang="en-US" sz="3800" dirty="0"/>
              <a:t>______ strongly agree</a:t>
            </a:r>
          </a:p>
          <a:p>
            <a:pPr marL="0" indent="0">
              <a:buNone/>
            </a:pPr>
            <a:r>
              <a:rPr lang="en-US" sz="3800" dirty="0"/>
              <a:t>______ agree</a:t>
            </a:r>
          </a:p>
          <a:p>
            <a:pPr marL="0" indent="0">
              <a:buNone/>
            </a:pPr>
            <a:r>
              <a:rPr lang="en-US" sz="3800" dirty="0"/>
              <a:t>______ neither agree nor 			disagree</a:t>
            </a:r>
          </a:p>
          <a:p>
            <a:pPr marL="0" indent="0">
              <a:buNone/>
            </a:pPr>
            <a:r>
              <a:rPr lang="en-US" sz="3800" dirty="0"/>
              <a:t>______ disagree</a:t>
            </a:r>
          </a:p>
          <a:p>
            <a:pPr marL="0" indent="0">
              <a:buNone/>
            </a:pPr>
            <a:r>
              <a:rPr lang="en-US" sz="3800" dirty="0"/>
              <a:t>______ strongly disagree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1870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390AC6-6449-BE43-B07B-68CF3D7EC012}"/>
              </a:ext>
            </a:extLst>
          </p:cNvPr>
          <p:cNvSpPr>
            <a:spLocks noGrp="1"/>
          </p:cNvSpPr>
          <p:nvPr>
            <p:ph type="title"/>
          </p:nvPr>
        </p:nvSpPr>
        <p:spPr>
          <a:xfrm>
            <a:off x="589560" y="856180"/>
            <a:ext cx="4560584" cy="1128068"/>
          </a:xfrm>
        </p:spPr>
        <p:txBody>
          <a:bodyPr anchor="ctr">
            <a:normAutofit/>
          </a:bodyPr>
          <a:lstStyle/>
          <a:p>
            <a:r>
              <a:rPr lang="en-US" sz="3700" b="1" dirty="0"/>
              <a:t>2. </a:t>
            </a:r>
            <a:r>
              <a:rPr lang="en-US" sz="3700" b="1" dirty="0" err="1"/>
              <a:t>Behavioural</a:t>
            </a:r>
            <a:r>
              <a:rPr lang="en-US" sz="3700" b="1" dirty="0"/>
              <a:t> Questions</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E849B64-D6D0-C74B-8FE4-D572ADB352ED}"/>
              </a:ext>
            </a:extLst>
          </p:cNvPr>
          <p:cNvSpPr>
            <a:spLocks noGrp="1"/>
          </p:cNvSpPr>
          <p:nvPr>
            <p:ph idx="1"/>
          </p:nvPr>
        </p:nvSpPr>
        <p:spPr>
          <a:xfrm>
            <a:off x="590719" y="2330505"/>
            <a:ext cx="4559425" cy="3979585"/>
          </a:xfrm>
        </p:spPr>
        <p:txBody>
          <a:bodyPr anchor="ctr">
            <a:normAutofit/>
          </a:bodyPr>
          <a:lstStyle/>
          <a:p>
            <a:r>
              <a:rPr lang="en-US" sz="3600" dirty="0"/>
              <a:t>Definition: questions that can solicit information about the actual </a:t>
            </a:r>
            <a:r>
              <a:rPr lang="en-US" sz="3600" u="sng" dirty="0" err="1"/>
              <a:t>behaviour</a:t>
            </a:r>
            <a:r>
              <a:rPr lang="en-US" sz="3600" dirty="0"/>
              <a:t> of individuals in the sample.</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3A3D262-3AD5-C944-B59A-7FE046C2F7F2}"/>
              </a:ext>
            </a:extLst>
          </p:cNvPr>
          <p:cNvPicPr>
            <a:picLocks noChangeAspect="1"/>
          </p:cNvPicPr>
          <p:nvPr/>
        </p:nvPicPr>
        <p:blipFill rotWithShape="1">
          <a:blip r:embed="rId2"/>
          <a:srcRect t="3062" r="4" b="4"/>
          <a:stretch/>
        </p:blipFill>
        <p:spPr>
          <a:xfrm>
            <a:off x="5977788" y="799352"/>
            <a:ext cx="5425410" cy="5259296"/>
          </a:xfrm>
          <a:prstGeom prst="rect">
            <a:avLst/>
          </a:prstGeom>
        </p:spPr>
      </p:pic>
    </p:spTree>
    <p:extLst>
      <p:ext uri="{BB962C8B-B14F-4D97-AF65-F5344CB8AC3E}">
        <p14:creationId xmlns:p14="http://schemas.microsoft.com/office/powerpoint/2010/main" val="310793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0CBB33-93D2-D24E-A6ED-F8BD62D520F7}"/>
              </a:ext>
            </a:extLst>
          </p:cNvPr>
          <p:cNvSpPr>
            <a:spLocks noGrp="1"/>
          </p:cNvSpPr>
          <p:nvPr>
            <p:ph type="title"/>
          </p:nvPr>
        </p:nvSpPr>
        <p:spPr/>
        <p:txBody>
          <a:bodyPr/>
          <a:lstStyle/>
          <a:p>
            <a:r>
              <a:rPr lang="en-US" dirty="0" err="1"/>
              <a:t>Behavioural</a:t>
            </a:r>
            <a:r>
              <a:rPr lang="en-US" dirty="0"/>
              <a:t> Questions</a:t>
            </a:r>
          </a:p>
        </p:txBody>
      </p:sp>
      <p:sp>
        <p:nvSpPr>
          <p:cNvPr id="3" name="Content Placeholder 2">
            <a:extLst>
              <a:ext uri="{FF2B5EF4-FFF2-40B4-BE49-F238E27FC236}">
                <a16:creationId xmlns:a16="http://schemas.microsoft.com/office/drawing/2014/main" id="{98853B74-7E3B-844C-9015-201B110B0D1F}"/>
              </a:ext>
            </a:extLst>
          </p:cNvPr>
          <p:cNvSpPr>
            <a:spLocks noGrp="1"/>
          </p:cNvSpPr>
          <p:nvPr>
            <p:ph sz="half" idx="2"/>
          </p:nvPr>
        </p:nvSpPr>
        <p:spPr>
          <a:xfrm>
            <a:off x="839788" y="1690688"/>
            <a:ext cx="5157787" cy="4498975"/>
          </a:xfrm>
        </p:spPr>
        <p:txBody>
          <a:bodyPr>
            <a:normAutofit lnSpcReduction="10000"/>
          </a:bodyPr>
          <a:lstStyle/>
          <a:p>
            <a:pPr marL="0" indent="0">
              <a:buNone/>
            </a:pPr>
            <a:r>
              <a:rPr lang="en-US" sz="4400" u="sng" dirty="0"/>
              <a:t>Example:</a:t>
            </a:r>
          </a:p>
          <a:p>
            <a:pPr marL="0" indent="0">
              <a:buNone/>
            </a:pPr>
            <a:r>
              <a:rPr lang="en-US" sz="4400" dirty="0"/>
              <a:t>Did you take a semester off during any of your 2 years of college?</a:t>
            </a:r>
          </a:p>
          <a:p>
            <a:pPr marL="0" indent="0">
              <a:buNone/>
            </a:pPr>
            <a:r>
              <a:rPr lang="en-US" sz="4400" dirty="0"/>
              <a:t>____ yes</a:t>
            </a:r>
          </a:p>
          <a:p>
            <a:pPr marL="0" indent="0">
              <a:buNone/>
            </a:pPr>
            <a:r>
              <a:rPr lang="en-US" sz="4400" dirty="0"/>
              <a:t>____ no</a:t>
            </a:r>
          </a:p>
          <a:p>
            <a:pPr marL="0" indent="0">
              <a:buNone/>
            </a:pPr>
            <a:endParaRPr lang="en-US" dirty="0"/>
          </a:p>
        </p:txBody>
      </p:sp>
      <p:sp>
        <p:nvSpPr>
          <p:cNvPr id="5" name="Content Placeholder 4">
            <a:extLst>
              <a:ext uri="{FF2B5EF4-FFF2-40B4-BE49-F238E27FC236}">
                <a16:creationId xmlns:a16="http://schemas.microsoft.com/office/drawing/2014/main" id="{E867E7B5-13A4-C94C-A5C8-68C44041B232}"/>
              </a:ext>
            </a:extLst>
          </p:cNvPr>
          <p:cNvSpPr>
            <a:spLocks noGrp="1"/>
          </p:cNvSpPr>
          <p:nvPr>
            <p:ph sz="quarter" idx="4"/>
          </p:nvPr>
        </p:nvSpPr>
        <p:spPr>
          <a:xfrm>
            <a:off x="6172200" y="1690688"/>
            <a:ext cx="5183188" cy="4498975"/>
          </a:xfrm>
        </p:spPr>
        <p:txBody>
          <a:bodyPr>
            <a:normAutofit lnSpcReduction="10000"/>
          </a:bodyPr>
          <a:lstStyle/>
          <a:p>
            <a:pPr marL="0" indent="0">
              <a:buNone/>
            </a:pPr>
            <a:r>
              <a:rPr lang="en-US" sz="4400" u="sng" dirty="0"/>
              <a:t>Example:</a:t>
            </a:r>
          </a:p>
          <a:p>
            <a:pPr marL="0" indent="0">
              <a:buNone/>
            </a:pPr>
            <a:r>
              <a:rPr lang="en-US" sz="4400" dirty="0"/>
              <a:t>Have you travelled outside of Canada in the past 5 years?</a:t>
            </a:r>
          </a:p>
          <a:p>
            <a:pPr marL="0" indent="0">
              <a:buNone/>
            </a:pPr>
            <a:r>
              <a:rPr lang="en-US" sz="4400" dirty="0"/>
              <a:t>____ yes</a:t>
            </a:r>
          </a:p>
          <a:p>
            <a:pPr marL="0" indent="0">
              <a:buNone/>
            </a:pPr>
            <a:r>
              <a:rPr lang="en-US" sz="4400" dirty="0"/>
              <a:t>____ no</a:t>
            </a:r>
          </a:p>
          <a:p>
            <a:pPr marL="0" indent="0">
              <a:buNone/>
            </a:pPr>
            <a:endParaRPr lang="en-US" sz="4400" dirty="0"/>
          </a:p>
          <a:p>
            <a:pPr marL="0" indent="0">
              <a:buNone/>
            </a:pPr>
            <a:endParaRPr lang="en-US" dirty="0"/>
          </a:p>
        </p:txBody>
      </p:sp>
    </p:spTree>
    <p:extLst>
      <p:ext uri="{BB962C8B-B14F-4D97-AF65-F5344CB8AC3E}">
        <p14:creationId xmlns:p14="http://schemas.microsoft.com/office/powerpoint/2010/main" val="254216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9021-CAF3-9B4F-814F-797C89AC64F6}"/>
              </a:ext>
            </a:extLst>
          </p:cNvPr>
          <p:cNvSpPr>
            <a:spLocks noGrp="1"/>
          </p:cNvSpPr>
          <p:nvPr>
            <p:ph type="title"/>
          </p:nvPr>
        </p:nvSpPr>
        <p:spPr/>
        <p:txBody>
          <a:bodyPr/>
          <a:lstStyle/>
          <a:p>
            <a:r>
              <a:rPr lang="en-US" dirty="0"/>
              <a:t>3. Attitudinal Questions</a:t>
            </a:r>
          </a:p>
        </p:txBody>
      </p:sp>
      <p:sp>
        <p:nvSpPr>
          <p:cNvPr id="3" name="Content Placeholder 2">
            <a:extLst>
              <a:ext uri="{FF2B5EF4-FFF2-40B4-BE49-F238E27FC236}">
                <a16:creationId xmlns:a16="http://schemas.microsoft.com/office/drawing/2014/main" id="{BCE252EF-482F-0943-89FE-E9DB08FA04BE}"/>
              </a:ext>
            </a:extLst>
          </p:cNvPr>
          <p:cNvSpPr>
            <a:spLocks noGrp="1"/>
          </p:cNvSpPr>
          <p:nvPr>
            <p:ph idx="1"/>
          </p:nvPr>
        </p:nvSpPr>
        <p:spPr/>
        <p:txBody>
          <a:bodyPr/>
          <a:lstStyle/>
          <a:p>
            <a:r>
              <a:rPr lang="en-US" dirty="0"/>
              <a:t>Definition: provides information on emotions, feelings and attitudes of the individual and how they perceive things.</a:t>
            </a:r>
          </a:p>
          <a:p>
            <a:endParaRPr lang="en-US" dirty="0"/>
          </a:p>
          <a:p>
            <a:pPr marL="0" indent="0">
              <a:buNone/>
            </a:pPr>
            <a:r>
              <a:rPr lang="en-US" dirty="0"/>
              <a:t>Example:</a:t>
            </a:r>
          </a:p>
          <a:p>
            <a:pPr marL="0" indent="0">
              <a:buNone/>
            </a:pPr>
            <a:r>
              <a:rPr lang="en-US" dirty="0"/>
              <a:t>How do you </a:t>
            </a:r>
            <a:r>
              <a:rPr lang="en-US" b="1" u="sng" dirty="0"/>
              <a:t>feel</a:t>
            </a:r>
            <a:r>
              <a:rPr lang="en-US" dirty="0"/>
              <a:t> about the current homelessness crisis?</a:t>
            </a:r>
          </a:p>
          <a:p>
            <a:pPr marL="0" indent="0">
              <a:buNone/>
            </a:pPr>
            <a:r>
              <a:rPr lang="en-US" dirty="0"/>
              <a:t>____ Indifferent</a:t>
            </a:r>
          </a:p>
          <a:p>
            <a:pPr marL="0" indent="0">
              <a:buNone/>
            </a:pPr>
            <a:endParaRPr lang="en-US" dirty="0"/>
          </a:p>
          <a:p>
            <a:pPr marL="0" indent="0">
              <a:buNone/>
            </a:pPr>
            <a:r>
              <a:rPr lang="en-US" dirty="0"/>
              <a:t>_____ Uncomfortable</a:t>
            </a:r>
          </a:p>
        </p:txBody>
      </p:sp>
    </p:spTree>
    <p:extLst>
      <p:ext uri="{BB962C8B-B14F-4D97-AF65-F5344CB8AC3E}">
        <p14:creationId xmlns:p14="http://schemas.microsoft.com/office/powerpoint/2010/main" val="316107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 Sensitive Questions</a:t>
            </a:r>
          </a:p>
        </p:txBody>
      </p:sp>
      <p:sp>
        <p:nvSpPr>
          <p:cNvPr id="3" name="Content Placeholder 2"/>
          <p:cNvSpPr>
            <a:spLocks noGrp="1"/>
          </p:cNvSpPr>
          <p:nvPr>
            <p:ph idx="1"/>
          </p:nvPr>
        </p:nvSpPr>
        <p:spPr>
          <a:xfrm>
            <a:off x="693681" y="1690688"/>
            <a:ext cx="11498319" cy="4477265"/>
          </a:xfrm>
        </p:spPr>
        <p:txBody>
          <a:bodyPr>
            <a:noAutofit/>
          </a:bodyPr>
          <a:lstStyle/>
          <a:p>
            <a:r>
              <a:rPr lang="en-US" sz="3600" dirty="0"/>
              <a:t>Some surveys contain </a:t>
            </a:r>
            <a:r>
              <a:rPr lang="en-US" sz="3600" b="1" dirty="0"/>
              <a:t>sensitive questions that must be developed and used with care</a:t>
            </a:r>
            <a:endParaRPr lang="en-US" sz="3600" dirty="0"/>
          </a:p>
          <a:p>
            <a:r>
              <a:rPr lang="en-US" sz="3600" dirty="0"/>
              <a:t>Sensitive questions might involve the following topics:</a:t>
            </a:r>
          </a:p>
          <a:p>
            <a:pPr lvl="1"/>
            <a:r>
              <a:rPr lang="en-US" sz="3200" dirty="0"/>
              <a:t>Drug and alcohol use</a:t>
            </a:r>
          </a:p>
          <a:p>
            <a:pPr lvl="1"/>
            <a:r>
              <a:rPr lang="en-US" sz="3200" dirty="0"/>
              <a:t>Mental health issues</a:t>
            </a:r>
          </a:p>
          <a:p>
            <a:pPr lvl="1"/>
            <a:r>
              <a:rPr lang="en-US" sz="3200" dirty="0"/>
              <a:t>Abuse or mistreatment</a:t>
            </a:r>
          </a:p>
          <a:p>
            <a:pPr lvl="1"/>
            <a:r>
              <a:rPr lang="en-US" sz="3200" dirty="0"/>
              <a:t>Gun laws</a:t>
            </a:r>
          </a:p>
          <a:p>
            <a:pPr lvl="1"/>
            <a:r>
              <a:rPr lang="en-US" sz="3200" dirty="0"/>
              <a:t>Abortion laws</a:t>
            </a:r>
          </a:p>
        </p:txBody>
      </p:sp>
    </p:spTree>
    <p:extLst>
      <p:ext uri="{BB962C8B-B14F-4D97-AF65-F5344CB8AC3E}">
        <p14:creationId xmlns:p14="http://schemas.microsoft.com/office/powerpoint/2010/main" val="17137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9A17-7005-904B-8C6C-AD5B082D6D72}"/>
              </a:ext>
            </a:extLst>
          </p:cNvPr>
          <p:cNvSpPr>
            <a:spLocks noGrp="1"/>
          </p:cNvSpPr>
          <p:nvPr>
            <p:ph type="title"/>
          </p:nvPr>
        </p:nvSpPr>
        <p:spPr/>
        <p:txBody>
          <a:bodyPr/>
          <a:lstStyle/>
          <a:p>
            <a:r>
              <a:rPr lang="en-US" dirty="0"/>
              <a:t>Sensitive Questions and the Use of Lead-Ins</a:t>
            </a:r>
          </a:p>
        </p:txBody>
      </p:sp>
      <p:sp>
        <p:nvSpPr>
          <p:cNvPr id="3" name="Content Placeholder 2">
            <a:extLst>
              <a:ext uri="{FF2B5EF4-FFF2-40B4-BE49-F238E27FC236}">
                <a16:creationId xmlns:a16="http://schemas.microsoft.com/office/drawing/2014/main" id="{383EA4C5-BDC2-B849-8D88-0871846DDDFA}"/>
              </a:ext>
            </a:extLst>
          </p:cNvPr>
          <p:cNvSpPr>
            <a:spLocks noGrp="1"/>
          </p:cNvSpPr>
          <p:nvPr>
            <p:ph idx="1"/>
          </p:nvPr>
        </p:nvSpPr>
        <p:spPr/>
        <p:txBody>
          <a:bodyPr>
            <a:normAutofit fontScale="92500"/>
          </a:bodyPr>
          <a:lstStyle/>
          <a:p>
            <a:r>
              <a:rPr lang="en-US" sz="3600" b="1" dirty="0"/>
              <a:t>Initial comments can also lead the respondent into the question</a:t>
            </a:r>
            <a:r>
              <a:rPr lang="en-US" sz="3600" dirty="0"/>
              <a:t>. </a:t>
            </a:r>
          </a:p>
          <a:p>
            <a:pPr marL="0" indent="0">
              <a:buNone/>
            </a:pPr>
            <a:endParaRPr lang="en-US" sz="3600" u="sng" dirty="0"/>
          </a:p>
          <a:p>
            <a:pPr marL="0" indent="0">
              <a:buNone/>
            </a:pPr>
            <a:r>
              <a:rPr lang="en-US" sz="3600" u="sng" dirty="0"/>
              <a:t>Example:</a:t>
            </a:r>
          </a:p>
          <a:p>
            <a:pPr lvl="1"/>
            <a:r>
              <a:rPr lang="en-US" sz="3200" b="1" dirty="0"/>
              <a:t>Instead of: </a:t>
            </a:r>
            <a:r>
              <a:rPr lang="en-US" sz="3200" dirty="0"/>
              <a:t>Have you ever used illegal drugs?</a:t>
            </a:r>
          </a:p>
          <a:p>
            <a:pPr lvl="1"/>
            <a:r>
              <a:rPr lang="en-US" sz="3200" b="1" dirty="0"/>
              <a:t>Try: </a:t>
            </a:r>
            <a:r>
              <a:rPr lang="en-US" sz="3200" dirty="0"/>
              <a:t>In past surveys, many men have reported that at some point in their lives they have used illegal drugs. This could have happened before adolescence, during adolescence, or as an adult. Have you ever used illegal drugs? </a:t>
            </a:r>
          </a:p>
          <a:p>
            <a:endParaRPr lang="en-US" dirty="0"/>
          </a:p>
        </p:txBody>
      </p:sp>
    </p:spTree>
    <p:extLst>
      <p:ext uri="{BB962C8B-B14F-4D97-AF65-F5344CB8AC3E}">
        <p14:creationId xmlns:p14="http://schemas.microsoft.com/office/powerpoint/2010/main" val="416602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39AB-D893-C644-8F72-01F37DE04C95}"/>
              </a:ext>
            </a:extLst>
          </p:cNvPr>
          <p:cNvSpPr>
            <a:spLocks noGrp="1"/>
          </p:cNvSpPr>
          <p:nvPr>
            <p:ph type="title"/>
          </p:nvPr>
        </p:nvSpPr>
        <p:spPr/>
        <p:txBody>
          <a:bodyPr/>
          <a:lstStyle/>
          <a:p>
            <a:r>
              <a:rPr lang="en-US" dirty="0"/>
              <a:t>Sensitive Question Example:</a:t>
            </a:r>
          </a:p>
        </p:txBody>
      </p:sp>
      <p:sp>
        <p:nvSpPr>
          <p:cNvPr id="3" name="Content Placeholder 2">
            <a:extLst>
              <a:ext uri="{FF2B5EF4-FFF2-40B4-BE49-F238E27FC236}">
                <a16:creationId xmlns:a16="http://schemas.microsoft.com/office/drawing/2014/main" id="{17271A38-082E-5446-9538-FB5B9A1EB0D4}"/>
              </a:ext>
            </a:extLst>
          </p:cNvPr>
          <p:cNvSpPr>
            <a:spLocks noGrp="1"/>
          </p:cNvSpPr>
          <p:nvPr>
            <p:ph idx="1"/>
          </p:nvPr>
        </p:nvSpPr>
        <p:spPr>
          <a:xfrm>
            <a:off x="838200" y="1825624"/>
            <a:ext cx="10515600" cy="4374007"/>
          </a:xfrm>
        </p:spPr>
        <p:txBody>
          <a:bodyPr/>
          <a:lstStyle/>
          <a:p>
            <a:pPr marL="0" indent="0">
              <a:buNone/>
            </a:pPr>
            <a:r>
              <a:rPr lang="en-US" dirty="0"/>
              <a:t>A patient is going to a new doctor for the first time and is required to take a pre-visit survey. The patient might be expecting to answer some personal and sensitive questions but might be taken by surprise if the first question starts off with:</a:t>
            </a:r>
          </a:p>
          <a:p>
            <a:pPr marL="0" indent="0">
              <a:buNone/>
            </a:pPr>
            <a:endParaRPr lang="en-US" dirty="0"/>
          </a:p>
        </p:txBody>
      </p:sp>
      <p:pic>
        <p:nvPicPr>
          <p:cNvPr id="4" name="Content Placeholder 3">
            <a:extLst>
              <a:ext uri="{FF2B5EF4-FFF2-40B4-BE49-F238E27FC236}">
                <a16:creationId xmlns:a16="http://schemas.microsoft.com/office/drawing/2014/main" id="{FF47C6C8-2998-4D4D-900E-2DF0E07B4104}"/>
              </a:ext>
            </a:extLst>
          </p:cNvPr>
          <p:cNvPicPr>
            <a:picLocks noChangeAspect="1"/>
          </p:cNvPicPr>
          <p:nvPr/>
        </p:nvPicPr>
        <p:blipFill rotWithShape="1">
          <a:blip r:embed="rId2"/>
          <a:srcRect t="45689" r="2177"/>
          <a:stretch/>
        </p:blipFill>
        <p:spPr>
          <a:xfrm>
            <a:off x="1874611" y="3456433"/>
            <a:ext cx="9355365" cy="2743199"/>
          </a:xfrm>
          <a:prstGeom prst="rect">
            <a:avLst/>
          </a:prstGeom>
        </p:spPr>
      </p:pic>
    </p:spTree>
    <p:extLst>
      <p:ext uri="{BB962C8B-B14F-4D97-AF65-F5344CB8AC3E}">
        <p14:creationId xmlns:p14="http://schemas.microsoft.com/office/powerpoint/2010/main" val="98858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A551DE-FE4A-D74C-84FB-AE8F7D5F110D}"/>
              </a:ext>
            </a:extLst>
          </p:cNvPr>
          <p:cNvSpPr>
            <a:spLocks noGrp="1"/>
          </p:cNvSpPr>
          <p:nvPr>
            <p:ph idx="1"/>
          </p:nvPr>
        </p:nvSpPr>
        <p:spPr>
          <a:xfrm>
            <a:off x="950119" y="819807"/>
            <a:ext cx="10058400" cy="4950092"/>
          </a:xfrm>
        </p:spPr>
        <p:txBody>
          <a:bodyPr/>
          <a:lstStyle/>
          <a:p>
            <a:pPr marL="0" indent="0">
              <a:buNone/>
            </a:pPr>
            <a:r>
              <a:rPr lang="en-US" dirty="0"/>
              <a:t>So, if the survey provides an introductory question, it helps ease the patient into answering potentially sensitive questions.</a:t>
            </a:r>
          </a:p>
          <a:p>
            <a:pPr marL="0" indent="0">
              <a:buNone/>
            </a:pPr>
            <a:r>
              <a:rPr lang="en-US" dirty="0"/>
              <a:t>For example:</a:t>
            </a:r>
          </a:p>
          <a:p>
            <a:pPr marL="0" indent="0">
              <a:buNone/>
            </a:pPr>
            <a:endParaRPr lang="en-US" dirty="0"/>
          </a:p>
        </p:txBody>
      </p:sp>
      <p:pic>
        <p:nvPicPr>
          <p:cNvPr id="6" name="Content Placeholder 3">
            <a:extLst>
              <a:ext uri="{FF2B5EF4-FFF2-40B4-BE49-F238E27FC236}">
                <a16:creationId xmlns:a16="http://schemas.microsoft.com/office/drawing/2014/main" id="{0361609A-24C8-EF47-A55E-DD52443B5451}"/>
              </a:ext>
            </a:extLst>
          </p:cNvPr>
          <p:cNvPicPr>
            <a:picLocks noChangeAspect="1"/>
          </p:cNvPicPr>
          <p:nvPr/>
        </p:nvPicPr>
        <p:blipFill rotWithShape="1">
          <a:blip r:embed="rId2"/>
          <a:srcRect t="28772" r="-274"/>
          <a:stretch/>
        </p:blipFill>
        <p:spPr>
          <a:xfrm>
            <a:off x="950120" y="2308546"/>
            <a:ext cx="10542210" cy="4007070"/>
          </a:xfrm>
          <a:prstGeom prst="rect">
            <a:avLst/>
          </a:prstGeom>
        </p:spPr>
      </p:pic>
    </p:spTree>
    <p:extLst>
      <p:ext uri="{BB962C8B-B14F-4D97-AF65-F5344CB8AC3E}">
        <p14:creationId xmlns:p14="http://schemas.microsoft.com/office/powerpoint/2010/main" val="1120320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4478-4AFA-4E05-8625-296B6898A5AC}"/>
              </a:ext>
            </a:extLst>
          </p:cNvPr>
          <p:cNvSpPr>
            <a:spLocks noGrp="1"/>
          </p:cNvSpPr>
          <p:nvPr>
            <p:ph type="title"/>
          </p:nvPr>
        </p:nvSpPr>
        <p:spPr>
          <a:xfrm>
            <a:off x="382280" y="484632"/>
            <a:ext cx="6743844" cy="1609344"/>
          </a:xfrm>
        </p:spPr>
        <p:txBody>
          <a:bodyPr>
            <a:normAutofit/>
          </a:bodyPr>
          <a:lstStyle/>
          <a:p>
            <a:r>
              <a:rPr lang="en-CA" sz="4800" dirty="0"/>
              <a:t>Why are Sensitive Questions so Difficult?</a:t>
            </a:r>
          </a:p>
        </p:txBody>
      </p:sp>
      <p:sp>
        <p:nvSpPr>
          <p:cNvPr id="3" name="Content Placeholder 2">
            <a:extLst>
              <a:ext uri="{FF2B5EF4-FFF2-40B4-BE49-F238E27FC236}">
                <a16:creationId xmlns:a16="http://schemas.microsoft.com/office/drawing/2014/main" id="{258FC2F6-D43F-4868-A0F1-1E5111AA3EE2}"/>
              </a:ext>
            </a:extLst>
          </p:cNvPr>
          <p:cNvSpPr>
            <a:spLocks noGrp="1"/>
          </p:cNvSpPr>
          <p:nvPr>
            <p:ph idx="1"/>
          </p:nvPr>
        </p:nvSpPr>
        <p:spPr>
          <a:xfrm>
            <a:off x="819601" y="2107361"/>
            <a:ext cx="6743845" cy="4437047"/>
          </a:xfrm>
        </p:spPr>
        <p:txBody>
          <a:bodyPr>
            <a:normAutofit fontScale="92500" lnSpcReduction="20000"/>
          </a:bodyPr>
          <a:lstStyle/>
          <a:p>
            <a:r>
              <a:rPr lang="en-CA" sz="3200" dirty="0"/>
              <a:t>People are uncomfortable giving out sensitive information…even if it is anonymous</a:t>
            </a:r>
          </a:p>
          <a:p>
            <a:r>
              <a:rPr lang="en-CA" sz="3200" dirty="0"/>
              <a:t>They may not know who you are, or what the results of the survey will be used for</a:t>
            </a:r>
          </a:p>
          <a:p>
            <a:r>
              <a:rPr lang="en-CA" sz="3200" dirty="0"/>
              <a:t>Most people do not like to answer sensitive questions…therefore people may either:</a:t>
            </a:r>
          </a:p>
          <a:p>
            <a:pPr lvl="1"/>
            <a:r>
              <a:rPr lang="en-CA" sz="3200" dirty="0"/>
              <a:t>Skip the question </a:t>
            </a:r>
          </a:p>
          <a:p>
            <a:pPr lvl="1"/>
            <a:r>
              <a:rPr lang="en-CA" sz="3200" dirty="0"/>
              <a:t>Not complete the survey </a:t>
            </a:r>
          </a:p>
          <a:p>
            <a:pPr marL="274320" lvl="1" indent="0">
              <a:buNone/>
            </a:pPr>
            <a:endParaRPr lang="en-CA" sz="2400" dirty="0"/>
          </a:p>
        </p:txBody>
      </p:sp>
      <p:pic>
        <p:nvPicPr>
          <p:cNvPr id="7" name="Graphic 6" descr="Help">
            <a:extLst>
              <a:ext uri="{FF2B5EF4-FFF2-40B4-BE49-F238E27FC236}">
                <a16:creationId xmlns:a16="http://schemas.microsoft.com/office/drawing/2014/main" id="{F83000A0-5813-45B6-94C3-1EE6DA39BD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03460" y="1595727"/>
            <a:ext cx="3369177" cy="3369177"/>
          </a:xfrm>
          <a:prstGeom prst="rect">
            <a:avLst/>
          </a:prstGeom>
        </p:spPr>
      </p:pic>
    </p:spTree>
    <p:extLst>
      <p:ext uri="{BB962C8B-B14F-4D97-AF65-F5344CB8AC3E}">
        <p14:creationId xmlns:p14="http://schemas.microsoft.com/office/powerpoint/2010/main" val="59871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0638"/>
            <a:ext cx="10058400" cy="1609344"/>
          </a:xfrm>
        </p:spPr>
        <p:txBody>
          <a:bodyPr/>
          <a:lstStyle/>
          <a:p>
            <a:pPr algn="ctr"/>
            <a:r>
              <a:rPr lang="en-US" dirty="0"/>
              <a:t>5. Closed-Ended Questions</a:t>
            </a:r>
          </a:p>
        </p:txBody>
      </p:sp>
      <p:sp>
        <p:nvSpPr>
          <p:cNvPr id="3" name="Content Placeholder 2"/>
          <p:cNvSpPr>
            <a:spLocks noGrp="1"/>
          </p:cNvSpPr>
          <p:nvPr>
            <p:ph idx="1"/>
          </p:nvPr>
        </p:nvSpPr>
        <p:spPr>
          <a:xfrm>
            <a:off x="914399" y="1721708"/>
            <a:ext cx="10405241" cy="4975654"/>
          </a:xfrm>
        </p:spPr>
        <p:txBody>
          <a:bodyPr>
            <a:normAutofit/>
          </a:bodyPr>
          <a:lstStyle/>
          <a:p>
            <a:r>
              <a:rPr lang="en-US" sz="4000" dirty="0"/>
              <a:t>The researcher poses a question and provides preset response options for the participant</a:t>
            </a:r>
          </a:p>
          <a:p>
            <a:r>
              <a:rPr lang="en-US" sz="4000" dirty="0"/>
              <a:t>Benefits: </a:t>
            </a:r>
          </a:p>
          <a:p>
            <a:pPr lvl="1"/>
            <a:r>
              <a:rPr lang="en-US" sz="3600" dirty="0"/>
              <a:t>easily comparable responses</a:t>
            </a:r>
          </a:p>
          <a:p>
            <a:pPr lvl="1"/>
            <a:r>
              <a:rPr lang="en-US" sz="3600" dirty="0"/>
              <a:t>useful for sensitive questions because participants might feel more comfortable knowing the parameters of responses</a:t>
            </a:r>
          </a:p>
        </p:txBody>
      </p:sp>
    </p:spTree>
    <p:extLst>
      <p:ext uri="{BB962C8B-B14F-4D97-AF65-F5344CB8AC3E}">
        <p14:creationId xmlns:p14="http://schemas.microsoft.com/office/powerpoint/2010/main" val="39998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Designs: What is it?</a:t>
            </a:r>
          </a:p>
        </p:txBody>
      </p:sp>
      <p:sp>
        <p:nvSpPr>
          <p:cNvPr id="3" name="Content Placeholder 2"/>
          <p:cNvSpPr>
            <a:spLocks noGrp="1"/>
          </p:cNvSpPr>
          <p:nvPr>
            <p:ph idx="1"/>
          </p:nvPr>
        </p:nvSpPr>
        <p:spPr/>
        <p:txBody>
          <a:bodyPr>
            <a:normAutofit lnSpcReduction="10000"/>
          </a:bodyPr>
          <a:lstStyle/>
          <a:p>
            <a:r>
              <a:rPr lang="en-US" dirty="0"/>
              <a:t>Most people are familiar with surveys- you are asked to do them many times!</a:t>
            </a:r>
          </a:p>
          <a:p>
            <a:r>
              <a:rPr lang="en-US" dirty="0"/>
              <a:t>Useful in quantitative and qualitative research in order to analyze the trends/responses</a:t>
            </a:r>
          </a:p>
          <a:p>
            <a:r>
              <a:rPr lang="en-US" dirty="0"/>
              <a:t>Surveys help to identify important beliefs and attitudes of individuals, and provide useful information to evaluate from</a:t>
            </a:r>
          </a:p>
          <a:p>
            <a:r>
              <a:rPr lang="en-US" dirty="0"/>
              <a:t>The first early surveys date back to 1817, however, now guidelines help us to write clear questions to allow for consistency</a:t>
            </a:r>
          </a:p>
          <a:p>
            <a:r>
              <a:rPr lang="en-US" dirty="0"/>
              <a:t>Many different types of survey designs (cross-sectional, longitudinal, sampling from a population, questionnaires and interviews, </a:t>
            </a:r>
            <a:r>
              <a:rPr lang="en-US" dirty="0" err="1"/>
              <a:t>etc</a:t>
            </a:r>
            <a:r>
              <a:rPr lang="en-US" dirty="0"/>
              <a:t>)</a:t>
            </a:r>
          </a:p>
        </p:txBody>
      </p:sp>
      <p:pic>
        <p:nvPicPr>
          <p:cNvPr id="4" name="Picture 3">
            <a:extLst>
              <a:ext uri="{FF2B5EF4-FFF2-40B4-BE49-F238E27FC236}">
                <a16:creationId xmlns:a16="http://schemas.microsoft.com/office/drawing/2014/main" id="{30E6AAB1-59DF-4208-8B5C-AF7D8E2E13D5}"/>
              </a:ext>
            </a:extLst>
          </p:cNvPr>
          <p:cNvPicPr>
            <a:picLocks noChangeAspect="1"/>
          </p:cNvPicPr>
          <p:nvPr/>
        </p:nvPicPr>
        <p:blipFill>
          <a:blip r:embed="rId2"/>
          <a:stretch>
            <a:fillRect/>
          </a:stretch>
        </p:blipFill>
        <p:spPr>
          <a:xfrm>
            <a:off x="9316277" y="159854"/>
            <a:ext cx="2011846" cy="2011846"/>
          </a:xfrm>
          <a:prstGeom prst="rect">
            <a:avLst/>
          </a:prstGeom>
        </p:spPr>
      </p:pic>
    </p:spTree>
    <p:extLst>
      <p:ext uri="{BB962C8B-B14F-4D97-AF65-F5344CB8AC3E}">
        <p14:creationId xmlns:p14="http://schemas.microsoft.com/office/powerpoint/2010/main" val="321605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DAE8-1BB3-A942-91ED-987343F8C66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DB74E57-9C01-E046-A6CE-3DB05B13EAEA}"/>
              </a:ext>
            </a:extLst>
          </p:cNvPr>
          <p:cNvSpPr>
            <a:spLocks noGrp="1"/>
          </p:cNvSpPr>
          <p:nvPr>
            <p:ph idx="1"/>
          </p:nvPr>
        </p:nvSpPr>
        <p:spPr>
          <a:xfrm>
            <a:off x="419100" y="1690688"/>
            <a:ext cx="11353800" cy="4351338"/>
          </a:xfrm>
        </p:spPr>
        <p:txBody>
          <a:bodyPr>
            <a:normAutofit fontScale="92500"/>
          </a:bodyPr>
          <a:lstStyle/>
          <a:p>
            <a:pPr marL="0" indent="0">
              <a:buNone/>
            </a:pPr>
            <a:r>
              <a:rPr lang="en-US" sz="3900" dirty="0"/>
              <a:t>There are many reasons why adults wish to get more education. What is the most important reason to you for coming to adult basic education classes? (check one). </a:t>
            </a:r>
          </a:p>
          <a:p>
            <a:pPr marL="0" indent="0">
              <a:buNone/>
            </a:pPr>
            <a:r>
              <a:rPr lang="en-US" sz="3900" dirty="0"/>
              <a:t>_____ to be able to help my children with their schoolwork</a:t>
            </a:r>
          </a:p>
          <a:p>
            <a:pPr marL="0" indent="0">
              <a:buNone/>
            </a:pPr>
            <a:r>
              <a:rPr lang="en-US" sz="3900" dirty="0"/>
              <a:t>_____ to get a better job</a:t>
            </a:r>
          </a:p>
          <a:p>
            <a:pPr marL="0" indent="0">
              <a:buNone/>
            </a:pPr>
            <a:r>
              <a:rPr lang="en-US" sz="3900" dirty="0"/>
              <a:t>_____ to improve myself</a:t>
            </a:r>
          </a:p>
          <a:p>
            <a:pPr marL="0" indent="0">
              <a:buNone/>
            </a:pPr>
            <a:r>
              <a:rPr lang="en-US" sz="3900" dirty="0"/>
              <a:t>_____ to get a high school equivalence diploma</a:t>
            </a:r>
          </a:p>
          <a:p>
            <a:endParaRPr lang="en-US" dirty="0"/>
          </a:p>
        </p:txBody>
      </p:sp>
    </p:spTree>
    <p:extLst>
      <p:ext uri="{BB962C8B-B14F-4D97-AF65-F5344CB8AC3E}">
        <p14:creationId xmlns:p14="http://schemas.microsoft.com/office/powerpoint/2010/main" val="4251388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6. Open-Ended Questions</a:t>
            </a:r>
          </a:p>
        </p:txBody>
      </p:sp>
      <p:sp>
        <p:nvSpPr>
          <p:cNvPr id="3" name="Content Placeholder 2"/>
          <p:cNvSpPr>
            <a:spLocks noGrp="1"/>
          </p:cNvSpPr>
          <p:nvPr>
            <p:ph idx="1"/>
          </p:nvPr>
        </p:nvSpPr>
        <p:spPr>
          <a:xfrm>
            <a:off x="1069848" y="2121408"/>
            <a:ext cx="10058400" cy="4251960"/>
          </a:xfrm>
        </p:spPr>
        <p:txBody>
          <a:bodyPr>
            <a:normAutofit fontScale="85000" lnSpcReduction="10000"/>
          </a:bodyPr>
          <a:lstStyle/>
          <a:p>
            <a:r>
              <a:rPr lang="en-US" sz="3900" dirty="0"/>
              <a:t>Questions in which researchers do not provide response options</a:t>
            </a:r>
          </a:p>
          <a:p>
            <a:r>
              <a:rPr lang="en-US" sz="3900" dirty="0"/>
              <a:t>Used for digging deeper-exploring many possibilities that individuals might create for a question.</a:t>
            </a:r>
          </a:p>
          <a:p>
            <a:r>
              <a:rPr lang="en-US" sz="3900" dirty="0"/>
              <a:t>Ideal when a researcher does not know the response possibilities and wants to explore possible options.</a:t>
            </a:r>
          </a:p>
          <a:p>
            <a:r>
              <a:rPr lang="en-US" sz="3900" dirty="0"/>
              <a:t>Drawback?</a:t>
            </a:r>
          </a:p>
          <a:p>
            <a:pPr lvl="1"/>
            <a:r>
              <a:rPr lang="en-US" sz="3500" dirty="0"/>
              <a:t>Harder to categorize into themes</a:t>
            </a:r>
          </a:p>
          <a:p>
            <a:pPr marL="0" indent="0">
              <a:buNone/>
            </a:pPr>
            <a:r>
              <a:rPr lang="en-US" dirty="0"/>
              <a:t>	</a:t>
            </a:r>
          </a:p>
        </p:txBody>
      </p:sp>
    </p:spTree>
    <p:extLst>
      <p:ext uri="{BB962C8B-B14F-4D97-AF65-F5344CB8AC3E}">
        <p14:creationId xmlns:p14="http://schemas.microsoft.com/office/powerpoint/2010/main" val="79728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7EEE-CB4B-174F-8AAB-43DC194A37D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E15A641-4070-4C45-B0B8-BA2362AAB732}"/>
              </a:ext>
            </a:extLst>
          </p:cNvPr>
          <p:cNvSpPr>
            <a:spLocks noGrp="1"/>
          </p:cNvSpPr>
          <p:nvPr>
            <p:ph idx="1"/>
          </p:nvPr>
        </p:nvSpPr>
        <p:spPr/>
        <p:txBody>
          <a:bodyPr/>
          <a:lstStyle/>
          <a:p>
            <a:pPr marL="0" indent="0">
              <a:buNone/>
            </a:pPr>
            <a:r>
              <a:rPr lang="en-US" dirty="0"/>
              <a:t>Why are you attending adult education classes?</a:t>
            </a:r>
          </a:p>
          <a:p>
            <a:pPr marL="0" indent="0">
              <a:buNone/>
            </a:pPr>
            <a:r>
              <a:rPr lang="en-US" dirty="0"/>
              <a:t>____________________________________________________________________________________________________________________</a:t>
            </a:r>
          </a:p>
        </p:txBody>
      </p:sp>
    </p:spTree>
    <p:extLst>
      <p:ext uri="{BB962C8B-B14F-4D97-AF65-F5344CB8AC3E}">
        <p14:creationId xmlns:p14="http://schemas.microsoft.com/office/powerpoint/2010/main" val="462223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7. Semi-Closed Questions</a:t>
            </a:r>
          </a:p>
        </p:txBody>
      </p:sp>
      <p:sp>
        <p:nvSpPr>
          <p:cNvPr id="3" name="Content Placeholder 2"/>
          <p:cNvSpPr>
            <a:spLocks noGrp="1"/>
          </p:cNvSpPr>
          <p:nvPr>
            <p:ph idx="1"/>
          </p:nvPr>
        </p:nvSpPr>
        <p:spPr>
          <a:xfrm>
            <a:off x="1371600" y="1993557"/>
            <a:ext cx="9601200" cy="4547285"/>
          </a:xfrm>
        </p:spPr>
        <p:txBody>
          <a:bodyPr>
            <a:normAutofit fontScale="92500"/>
          </a:bodyPr>
          <a:lstStyle/>
          <a:p>
            <a:r>
              <a:rPr lang="en-US" sz="4000" dirty="0"/>
              <a:t>Has advantages of both open and closed-ended questions</a:t>
            </a:r>
          </a:p>
          <a:p>
            <a:r>
              <a:rPr lang="en-US" sz="4000" dirty="0"/>
              <a:t>The technique is to ask a closed-ended question and then ask for additional responses in an open-ended question</a:t>
            </a:r>
          </a:p>
          <a:p>
            <a:r>
              <a:rPr lang="en-US" sz="4000" dirty="0"/>
              <a:t>Allows respondent to write in an answer if theirs doesn’t fit within the response choices</a:t>
            </a:r>
          </a:p>
          <a:p>
            <a:pPr marL="0" indent="0">
              <a:buNone/>
            </a:pPr>
            <a:r>
              <a:rPr lang="en-US" dirty="0"/>
              <a:t>	</a:t>
            </a:r>
          </a:p>
        </p:txBody>
      </p:sp>
    </p:spTree>
    <p:extLst>
      <p:ext uri="{BB962C8B-B14F-4D97-AF65-F5344CB8AC3E}">
        <p14:creationId xmlns:p14="http://schemas.microsoft.com/office/powerpoint/2010/main" val="11413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6AF3-B943-D84A-8915-D8E3D6E0385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37634B6-EBF7-004D-92C4-842C39EA54D7}"/>
              </a:ext>
            </a:extLst>
          </p:cNvPr>
          <p:cNvSpPr>
            <a:spLocks noGrp="1"/>
          </p:cNvSpPr>
          <p:nvPr>
            <p:ph idx="1"/>
          </p:nvPr>
        </p:nvSpPr>
        <p:spPr>
          <a:xfrm>
            <a:off x="838200" y="2141537"/>
            <a:ext cx="10515600" cy="4351338"/>
          </a:xfrm>
        </p:spPr>
        <p:txBody>
          <a:bodyPr/>
          <a:lstStyle/>
          <a:p>
            <a:pPr marL="0" indent="0">
              <a:buNone/>
            </a:pPr>
            <a:r>
              <a:rPr lang="en-US" dirty="0"/>
              <a:t>There are many reasons why adults wish to get more education. What is your most important reason for coming to adult basic education classes? (check one). </a:t>
            </a:r>
          </a:p>
          <a:p>
            <a:pPr marL="0" indent="0">
              <a:buNone/>
            </a:pPr>
            <a:r>
              <a:rPr lang="en-US" dirty="0"/>
              <a:t>_____ to be able to help my children with their schoolwork</a:t>
            </a:r>
          </a:p>
          <a:p>
            <a:pPr marL="0" indent="0">
              <a:buNone/>
            </a:pPr>
            <a:r>
              <a:rPr lang="en-US" dirty="0"/>
              <a:t>_____ to get a better job</a:t>
            </a:r>
          </a:p>
          <a:p>
            <a:pPr marL="0" indent="0">
              <a:buNone/>
            </a:pPr>
            <a:r>
              <a:rPr lang="en-US" dirty="0"/>
              <a:t>_____ to improve myself</a:t>
            </a:r>
          </a:p>
          <a:p>
            <a:pPr marL="0" indent="0">
              <a:buNone/>
            </a:pPr>
            <a:r>
              <a:rPr lang="en-US" dirty="0"/>
              <a:t>_____ to get a high school equivalence diploma</a:t>
            </a:r>
          </a:p>
          <a:p>
            <a:pPr marL="0" indent="0">
              <a:buNone/>
            </a:pPr>
            <a:r>
              <a:rPr lang="en-US" dirty="0"/>
              <a:t>_____ Other (please comment) _________________________</a:t>
            </a:r>
          </a:p>
          <a:p>
            <a:endParaRPr lang="en-US" dirty="0"/>
          </a:p>
        </p:txBody>
      </p:sp>
    </p:spTree>
    <p:extLst>
      <p:ext uri="{BB962C8B-B14F-4D97-AF65-F5344CB8AC3E}">
        <p14:creationId xmlns:p14="http://schemas.microsoft.com/office/powerpoint/2010/main" val="3448569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006F-1B07-4249-83BC-66811F1830CB}"/>
              </a:ext>
            </a:extLst>
          </p:cNvPr>
          <p:cNvSpPr>
            <a:spLocks noGrp="1"/>
          </p:cNvSpPr>
          <p:nvPr>
            <p:ph type="title"/>
          </p:nvPr>
        </p:nvSpPr>
        <p:spPr/>
        <p:txBody>
          <a:bodyPr/>
          <a:lstStyle/>
          <a:p>
            <a:pPr algn="ctr"/>
            <a:r>
              <a:rPr lang="en-US" dirty="0"/>
              <a:t>Two Types of Survey Questions in One?</a:t>
            </a:r>
          </a:p>
        </p:txBody>
      </p:sp>
      <p:sp>
        <p:nvSpPr>
          <p:cNvPr id="3" name="Content Placeholder 2">
            <a:extLst>
              <a:ext uri="{FF2B5EF4-FFF2-40B4-BE49-F238E27FC236}">
                <a16:creationId xmlns:a16="http://schemas.microsoft.com/office/drawing/2014/main" id="{AD9CF885-E4E9-224A-91F0-4A6715CE1987}"/>
              </a:ext>
            </a:extLst>
          </p:cNvPr>
          <p:cNvSpPr>
            <a:spLocks noGrp="1"/>
          </p:cNvSpPr>
          <p:nvPr>
            <p:ph idx="1"/>
          </p:nvPr>
        </p:nvSpPr>
        <p:spPr/>
        <p:txBody>
          <a:bodyPr>
            <a:normAutofit/>
          </a:bodyPr>
          <a:lstStyle/>
          <a:p>
            <a:pPr marL="0" indent="0">
              <a:buNone/>
            </a:pPr>
            <a:r>
              <a:rPr lang="en-US" sz="4000" dirty="0"/>
              <a:t>Is it possible to have 2 different types of questions in one?</a:t>
            </a:r>
          </a:p>
          <a:p>
            <a:pPr marL="0" indent="0" algn="ctr">
              <a:buNone/>
            </a:pPr>
            <a:r>
              <a:rPr lang="en-US" sz="4000" dirty="0"/>
              <a:t>YES</a:t>
            </a:r>
          </a:p>
          <a:p>
            <a:pPr marL="0" indent="0">
              <a:buNone/>
            </a:pPr>
            <a:endParaRPr lang="en-US" sz="4000" dirty="0"/>
          </a:p>
          <a:p>
            <a:pPr marL="0" indent="0">
              <a:buNone/>
            </a:pPr>
            <a:r>
              <a:rPr lang="en-US" sz="4000" dirty="0"/>
              <a:t>For example, a survey question you design could be both attitudinal and sensitive!</a:t>
            </a:r>
          </a:p>
        </p:txBody>
      </p:sp>
    </p:spTree>
    <p:extLst>
      <p:ext uri="{BB962C8B-B14F-4D97-AF65-F5344CB8AC3E}">
        <p14:creationId xmlns:p14="http://schemas.microsoft.com/office/powerpoint/2010/main" val="140946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 Construction</a:t>
            </a:r>
          </a:p>
        </p:txBody>
      </p:sp>
      <p:sp>
        <p:nvSpPr>
          <p:cNvPr id="3" name="Content Placeholder 2"/>
          <p:cNvSpPr>
            <a:spLocks noGrp="1"/>
          </p:cNvSpPr>
          <p:nvPr>
            <p:ph idx="1"/>
          </p:nvPr>
        </p:nvSpPr>
        <p:spPr>
          <a:xfrm>
            <a:off x="846083" y="1721070"/>
            <a:ext cx="9916510" cy="5257800"/>
          </a:xfrm>
        </p:spPr>
        <p:txBody>
          <a:bodyPr>
            <a:normAutofit/>
          </a:bodyPr>
          <a:lstStyle/>
          <a:p>
            <a:r>
              <a:rPr lang="en-US" dirty="0"/>
              <a:t>Pay attention to the quality of the question. </a:t>
            </a:r>
          </a:p>
          <a:p>
            <a:r>
              <a:rPr lang="en-US" dirty="0"/>
              <a:t>Using good questions help participants feel that they understand the question and can provide meaningful answers. </a:t>
            </a:r>
          </a:p>
          <a:p>
            <a:r>
              <a:rPr lang="en-US" dirty="0"/>
              <a:t>Good questions are clear and do not confuse participant</a:t>
            </a:r>
          </a:p>
          <a:p>
            <a:r>
              <a:rPr lang="en-US" dirty="0"/>
              <a:t>They show respect to participants by being sensitive to gender, class, and needs</a:t>
            </a:r>
          </a:p>
          <a:p>
            <a:r>
              <a:rPr lang="en-US" dirty="0"/>
              <a:t>When you construct questions, fit the questions to the answers, include suitable response options, and do not overlap (can be confusing to respondents)</a:t>
            </a:r>
          </a:p>
          <a:p>
            <a:endParaRPr lang="en-US" dirty="0"/>
          </a:p>
          <a:p>
            <a:endParaRPr lang="en-US" dirty="0"/>
          </a:p>
        </p:txBody>
      </p:sp>
    </p:spTree>
    <p:extLst>
      <p:ext uri="{BB962C8B-B14F-4D97-AF65-F5344CB8AC3E}">
        <p14:creationId xmlns:p14="http://schemas.microsoft.com/office/powerpoint/2010/main" val="32162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Testing The Questions</a:t>
            </a:r>
          </a:p>
        </p:txBody>
      </p:sp>
      <p:sp>
        <p:nvSpPr>
          <p:cNvPr id="3" name="Content Placeholder 2"/>
          <p:cNvSpPr>
            <a:spLocks noGrp="1"/>
          </p:cNvSpPr>
          <p:nvPr>
            <p:ph idx="1"/>
          </p:nvPr>
        </p:nvSpPr>
        <p:spPr>
          <a:xfrm>
            <a:off x="1069848" y="2121408"/>
            <a:ext cx="8641711" cy="4251960"/>
          </a:xfrm>
        </p:spPr>
        <p:txBody>
          <a:bodyPr>
            <a:normAutofit lnSpcReduction="10000"/>
          </a:bodyPr>
          <a:lstStyle/>
          <a:p>
            <a:r>
              <a:rPr lang="en-US" sz="3600" dirty="0"/>
              <a:t>Helps to identify if all individuals can complete the survey and understand the questions</a:t>
            </a:r>
          </a:p>
          <a:p>
            <a:pPr marL="0" indent="0">
              <a:buNone/>
            </a:pPr>
            <a:endParaRPr lang="en-US" sz="3600" dirty="0"/>
          </a:p>
          <a:p>
            <a:r>
              <a:rPr lang="en-US" sz="3600" dirty="0"/>
              <a:t>Participants typically include written comments directly on the survey, and the researcher modifies or changes the survey to reflect those concerns</a:t>
            </a:r>
          </a:p>
        </p:txBody>
      </p:sp>
      <p:pic>
        <p:nvPicPr>
          <p:cNvPr id="4" name="Picture 3">
            <a:extLst>
              <a:ext uri="{FF2B5EF4-FFF2-40B4-BE49-F238E27FC236}">
                <a16:creationId xmlns:a16="http://schemas.microsoft.com/office/drawing/2014/main" id="{DCDFD8FD-7461-494B-B953-6C21A2C8B652}"/>
              </a:ext>
            </a:extLst>
          </p:cNvPr>
          <p:cNvPicPr>
            <a:picLocks noChangeAspect="1"/>
          </p:cNvPicPr>
          <p:nvPr/>
        </p:nvPicPr>
        <p:blipFill>
          <a:blip r:embed="rId2"/>
          <a:stretch>
            <a:fillRect/>
          </a:stretch>
        </p:blipFill>
        <p:spPr>
          <a:xfrm>
            <a:off x="9711559" y="4247388"/>
            <a:ext cx="2200275" cy="1619250"/>
          </a:xfrm>
          <a:prstGeom prst="rect">
            <a:avLst/>
          </a:prstGeom>
        </p:spPr>
      </p:pic>
    </p:spTree>
    <p:extLst>
      <p:ext uri="{BB962C8B-B14F-4D97-AF65-F5344CB8AC3E}">
        <p14:creationId xmlns:p14="http://schemas.microsoft.com/office/powerpoint/2010/main" val="16932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B8C3-8EE1-594C-8AC9-916624C07924}"/>
              </a:ext>
            </a:extLst>
          </p:cNvPr>
          <p:cNvSpPr>
            <a:spLocks noGrp="1"/>
          </p:cNvSpPr>
          <p:nvPr>
            <p:ph type="title"/>
          </p:nvPr>
        </p:nvSpPr>
        <p:spPr/>
        <p:txBody>
          <a:bodyPr/>
          <a:lstStyle/>
          <a:p>
            <a:r>
              <a:rPr lang="en-US" dirty="0"/>
              <a:t>Poor &amp; Improved Questions</a:t>
            </a:r>
          </a:p>
        </p:txBody>
      </p:sp>
      <p:sp>
        <p:nvSpPr>
          <p:cNvPr id="3" name="Content Placeholder 2">
            <a:extLst>
              <a:ext uri="{FF2B5EF4-FFF2-40B4-BE49-F238E27FC236}">
                <a16:creationId xmlns:a16="http://schemas.microsoft.com/office/drawing/2014/main" id="{4E07723B-BA16-A64B-B4F1-8692463FA49B}"/>
              </a:ext>
            </a:extLst>
          </p:cNvPr>
          <p:cNvSpPr>
            <a:spLocks noGrp="1"/>
          </p:cNvSpPr>
          <p:nvPr>
            <p:ph idx="1"/>
          </p:nvPr>
        </p:nvSpPr>
        <p:spPr/>
        <p:txBody>
          <a:bodyPr/>
          <a:lstStyle/>
          <a:p>
            <a:r>
              <a:rPr lang="en-US" sz="4400" b="1" dirty="0"/>
              <a:t>Review Table 12.1 – p. 397 </a:t>
            </a:r>
            <a:r>
              <a:rPr lang="en-US" sz="4400" dirty="0"/>
              <a:t>for a chart outlining differences in poor and improved questions for a survey. </a:t>
            </a:r>
          </a:p>
          <a:p>
            <a:pPr marL="0" indent="0">
              <a:buNone/>
            </a:pPr>
            <a:endParaRPr lang="en-US" dirty="0"/>
          </a:p>
        </p:txBody>
      </p:sp>
    </p:spTree>
    <p:extLst>
      <p:ext uri="{BB962C8B-B14F-4D97-AF65-F5344CB8AC3E}">
        <p14:creationId xmlns:p14="http://schemas.microsoft.com/office/powerpoint/2010/main" val="3863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Questionnaires and Interviews </a:t>
            </a:r>
            <a:br>
              <a:rPr lang="en-US" dirty="0"/>
            </a:br>
            <a:r>
              <a:rPr lang="en-US" sz="4400" dirty="0"/>
              <a:t>(p. 385)</a:t>
            </a:r>
            <a:endParaRPr lang="en-US" dirty="0"/>
          </a:p>
        </p:txBody>
      </p:sp>
      <p:sp>
        <p:nvSpPr>
          <p:cNvPr id="3" name="Content Placeholder 2"/>
          <p:cNvSpPr>
            <a:spLocks noGrp="1"/>
          </p:cNvSpPr>
          <p:nvPr>
            <p:ph idx="1"/>
          </p:nvPr>
        </p:nvSpPr>
        <p:spPr>
          <a:xfrm>
            <a:off x="1069848" y="2121407"/>
            <a:ext cx="10058400" cy="4384495"/>
          </a:xfrm>
        </p:spPr>
        <p:txBody>
          <a:bodyPr/>
          <a:lstStyle/>
          <a:p>
            <a:r>
              <a:rPr lang="en-US" sz="2400" dirty="0"/>
              <a:t>Survey researchers typically collect data using either questionnaires or interviews. </a:t>
            </a:r>
          </a:p>
          <a:p>
            <a:r>
              <a:rPr lang="en-US" sz="2400" b="1" dirty="0"/>
              <a:t>Questionnaire: </a:t>
            </a:r>
            <a:r>
              <a:rPr lang="en-US" sz="2400" dirty="0"/>
              <a:t>form used in a survey design that participants in a study complete and return to the researcher</a:t>
            </a:r>
          </a:p>
          <a:p>
            <a:r>
              <a:rPr lang="en-US" sz="2400" b="1" dirty="0"/>
              <a:t>Interview survey: </a:t>
            </a:r>
            <a:r>
              <a:rPr lang="en-US" sz="2400" dirty="0"/>
              <a:t>form on which the researcher records answers supplied by the participant in the study. </a:t>
            </a:r>
          </a:p>
          <a:p>
            <a:pPr lvl="1"/>
            <a:r>
              <a:rPr lang="en-US" sz="2000" b="1" dirty="0"/>
              <a:t>Quantitative survey interviews- </a:t>
            </a:r>
            <a:r>
              <a:rPr lang="en-US" sz="2000" dirty="0"/>
              <a:t>investigator uses structured and mostly closed- ended questions</a:t>
            </a:r>
          </a:p>
          <a:p>
            <a:pPr lvl="1"/>
            <a:r>
              <a:rPr lang="en-US" sz="2000" b="1" dirty="0"/>
              <a:t>Qualitative survey interviews-  </a:t>
            </a:r>
            <a:r>
              <a:rPr lang="en-US" sz="2000" dirty="0"/>
              <a:t>interviewer asks open ended questions without response options and listen and records the comments of the interviewee.</a:t>
            </a:r>
          </a:p>
          <a:p>
            <a:endParaRPr lang="en-US" dirty="0"/>
          </a:p>
        </p:txBody>
      </p:sp>
    </p:spTree>
    <p:extLst>
      <p:ext uri="{BB962C8B-B14F-4D97-AF65-F5344CB8AC3E}">
        <p14:creationId xmlns:p14="http://schemas.microsoft.com/office/powerpoint/2010/main" val="104967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types of survey research</a:t>
            </a:r>
          </a:p>
        </p:txBody>
      </p:sp>
      <p:sp>
        <p:nvSpPr>
          <p:cNvPr id="3" name="Content Placeholder 2"/>
          <p:cNvSpPr>
            <a:spLocks noGrp="1"/>
          </p:cNvSpPr>
          <p:nvPr>
            <p:ph idx="1"/>
          </p:nvPr>
        </p:nvSpPr>
        <p:spPr/>
        <p:txBody>
          <a:bodyPr>
            <a:normAutofit/>
          </a:bodyPr>
          <a:lstStyle/>
          <a:p>
            <a:r>
              <a:rPr lang="en-US" sz="2800" dirty="0"/>
              <a:t>Mailed questionnaires</a:t>
            </a:r>
          </a:p>
          <a:p>
            <a:r>
              <a:rPr lang="en-US" sz="2800" dirty="0"/>
              <a:t>Web-based questionnaires</a:t>
            </a:r>
          </a:p>
          <a:p>
            <a:r>
              <a:rPr lang="en-US" sz="2800" dirty="0"/>
              <a:t>Telephone interviews</a:t>
            </a:r>
          </a:p>
          <a:p>
            <a:r>
              <a:rPr lang="en-US" sz="2800" dirty="0"/>
              <a:t>One-on-one interviews</a:t>
            </a:r>
          </a:p>
          <a:p>
            <a:r>
              <a:rPr lang="en-US" sz="2800" dirty="0"/>
              <a:t>Focus group interviews</a:t>
            </a:r>
          </a:p>
          <a:p>
            <a:pPr marL="0" indent="0">
              <a:buNone/>
            </a:pPr>
            <a:r>
              <a:rPr lang="en-US" sz="2800" dirty="0"/>
              <a:t> </a:t>
            </a:r>
          </a:p>
        </p:txBody>
      </p:sp>
      <p:pic>
        <p:nvPicPr>
          <p:cNvPr id="4" name="Picture 3">
            <a:extLst>
              <a:ext uri="{FF2B5EF4-FFF2-40B4-BE49-F238E27FC236}">
                <a16:creationId xmlns:a16="http://schemas.microsoft.com/office/drawing/2014/main" id="{CDC6896D-C8D4-43AF-B480-CC24D50ABD82}"/>
              </a:ext>
            </a:extLst>
          </p:cNvPr>
          <p:cNvPicPr>
            <a:picLocks noChangeAspect="1"/>
          </p:cNvPicPr>
          <p:nvPr/>
        </p:nvPicPr>
        <p:blipFill>
          <a:blip r:embed="rId2"/>
          <a:stretch>
            <a:fillRect/>
          </a:stretch>
        </p:blipFill>
        <p:spPr>
          <a:xfrm>
            <a:off x="6893615" y="2411068"/>
            <a:ext cx="2857500" cy="2857500"/>
          </a:xfrm>
          <a:prstGeom prst="rect">
            <a:avLst/>
          </a:prstGeom>
        </p:spPr>
      </p:pic>
    </p:spTree>
    <p:extLst>
      <p:ext uri="{BB962C8B-B14F-4D97-AF65-F5344CB8AC3E}">
        <p14:creationId xmlns:p14="http://schemas.microsoft.com/office/powerpoint/2010/main" val="368757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99D4-3652-8848-80E7-640355502D9E}"/>
              </a:ext>
            </a:extLst>
          </p:cNvPr>
          <p:cNvSpPr>
            <a:spLocks noGrp="1"/>
          </p:cNvSpPr>
          <p:nvPr>
            <p:ph type="title"/>
          </p:nvPr>
        </p:nvSpPr>
        <p:spPr>
          <a:xfrm>
            <a:off x="382280" y="0"/>
            <a:ext cx="6743844" cy="1609344"/>
          </a:xfrm>
        </p:spPr>
        <p:txBody>
          <a:bodyPr>
            <a:normAutofit/>
          </a:bodyPr>
          <a:lstStyle/>
          <a:p>
            <a:br>
              <a:rPr lang="en-US" sz="4800" dirty="0"/>
            </a:br>
            <a:r>
              <a:rPr lang="en-US" sz="4800" dirty="0"/>
              <a:t>Focus Group Interviews</a:t>
            </a:r>
          </a:p>
        </p:txBody>
      </p:sp>
      <p:sp>
        <p:nvSpPr>
          <p:cNvPr id="3" name="Content Placeholder 2">
            <a:extLst>
              <a:ext uri="{FF2B5EF4-FFF2-40B4-BE49-F238E27FC236}">
                <a16:creationId xmlns:a16="http://schemas.microsoft.com/office/drawing/2014/main" id="{7CAB76A0-C47A-0144-A2FB-5EF39B71F9AE}"/>
              </a:ext>
            </a:extLst>
          </p:cNvPr>
          <p:cNvSpPr>
            <a:spLocks noGrp="1"/>
          </p:cNvSpPr>
          <p:nvPr>
            <p:ph idx="1"/>
          </p:nvPr>
        </p:nvSpPr>
        <p:spPr>
          <a:xfrm>
            <a:off x="382279" y="1609344"/>
            <a:ext cx="6743845" cy="4565473"/>
          </a:xfrm>
        </p:spPr>
        <p:txBody>
          <a:bodyPr>
            <a:normAutofit fontScale="85000" lnSpcReduction="20000"/>
          </a:bodyPr>
          <a:lstStyle/>
          <a:p>
            <a:pPr marL="0" indent="0">
              <a:buNone/>
            </a:pPr>
            <a:r>
              <a:rPr lang="en-CA" dirty="0"/>
              <a:t>A focus group interview is a tool for qualitative market research where a group of people are selected and asked about their opinion or perceptions about a particular topic. The environment is interactive where the participants are free to discuss with each other.</a:t>
            </a:r>
          </a:p>
          <a:p>
            <a:r>
              <a:rPr lang="en-CA" dirty="0"/>
              <a:t>There is a trained moderator and a small group of respondents</a:t>
            </a:r>
          </a:p>
          <a:p>
            <a:r>
              <a:rPr lang="en-CA" dirty="0"/>
              <a:t>Participants are normally similar in terms or either demographics or psychographics or buying behaviour/attitudes</a:t>
            </a:r>
          </a:p>
          <a:p>
            <a:r>
              <a:rPr lang="en-CA" dirty="0"/>
              <a:t>Participants are unknown to each other</a:t>
            </a:r>
          </a:p>
          <a:p>
            <a:endParaRPr lang="en-CA" sz="1500" dirty="0"/>
          </a:p>
          <a:p>
            <a:pPr marL="0" indent="0">
              <a:buNone/>
            </a:pPr>
            <a:r>
              <a:rPr lang="en-CA" sz="900" dirty="0">
                <a:hlinkClick r:id="rId2"/>
              </a:rPr>
              <a:t>(from: https://www.mbaskool.com/business-concepts/marketing-and-strategy-terms/12024-focus-group-interview.html</a:t>
            </a:r>
            <a:r>
              <a:rPr lang="en-CA" sz="900" dirty="0"/>
              <a:t>)</a:t>
            </a:r>
          </a:p>
          <a:p>
            <a:pPr marL="0" indent="0">
              <a:buNone/>
            </a:pPr>
            <a:endParaRPr lang="en-CA" sz="1500" dirty="0"/>
          </a:p>
          <a:p>
            <a:pPr marL="0" indent="0">
              <a:buNone/>
            </a:pPr>
            <a:r>
              <a:rPr lang="en-CA" sz="1500" dirty="0">
                <a:hlinkClick r:id="rId3">
                  <a:extLst>
                    <a:ext uri="{A12FA001-AC4F-418D-AE19-62706E023703}">
                      <ahyp:hlinkClr xmlns:ahyp="http://schemas.microsoft.com/office/drawing/2018/hyperlinkcolor" val="tx"/>
                    </a:ext>
                  </a:extLst>
                </a:hlinkClick>
              </a:rPr>
              <a:t>https://www.youtube.com/watch?v=3TwgVQIZPsw</a:t>
            </a:r>
            <a:endParaRPr lang="en-CA" sz="1500" dirty="0"/>
          </a:p>
          <a:p>
            <a:pPr marL="0" indent="0">
              <a:buNone/>
            </a:pPr>
            <a:endParaRPr lang="en-US" sz="1500" dirty="0"/>
          </a:p>
        </p:txBody>
      </p:sp>
      <p:pic>
        <p:nvPicPr>
          <p:cNvPr id="7" name="Graphic 6" descr="Users">
            <a:extLst>
              <a:ext uri="{FF2B5EF4-FFF2-40B4-BE49-F238E27FC236}">
                <a16:creationId xmlns:a16="http://schemas.microsoft.com/office/drawing/2014/main" id="{B1866C31-5433-433F-A4D0-54FBC48337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03460" y="1595727"/>
            <a:ext cx="3369177" cy="3369177"/>
          </a:xfrm>
          <a:prstGeom prst="rect">
            <a:avLst/>
          </a:prstGeom>
        </p:spPr>
      </p:pic>
    </p:spTree>
    <p:extLst>
      <p:ext uri="{BB962C8B-B14F-4D97-AF65-F5344CB8AC3E}">
        <p14:creationId xmlns:p14="http://schemas.microsoft.com/office/powerpoint/2010/main" val="337358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Survey Instrument Design </a:t>
            </a:r>
          </a:p>
        </p:txBody>
      </p:sp>
      <p:sp>
        <p:nvSpPr>
          <p:cNvPr id="3" name="Content Placeholder 2"/>
          <p:cNvSpPr>
            <a:spLocks noGrp="1"/>
          </p:cNvSpPr>
          <p:nvPr>
            <p:ph idx="1"/>
          </p:nvPr>
        </p:nvSpPr>
        <p:spPr>
          <a:xfrm>
            <a:off x="6090574" y="801865"/>
            <a:ext cx="5306084" cy="5867875"/>
          </a:xfrm>
        </p:spPr>
        <p:txBody>
          <a:bodyPr anchor="ctr">
            <a:normAutofit/>
          </a:bodyPr>
          <a:lstStyle/>
          <a:p>
            <a:pPr marL="0" indent="0">
              <a:buNone/>
            </a:pPr>
            <a:r>
              <a:rPr lang="en-US" sz="3200" dirty="0">
                <a:solidFill>
                  <a:srgbClr val="000000"/>
                </a:solidFill>
              </a:rPr>
              <a:t>When writing good survey questions, researchers typically follow the following steps:</a:t>
            </a:r>
          </a:p>
          <a:p>
            <a:pPr marL="987552" lvl="1" indent="-457200">
              <a:buAutoNum type="arabicPeriod"/>
            </a:pPr>
            <a:r>
              <a:rPr lang="en-US" sz="3200" b="1" i="0" dirty="0">
                <a:solidFill>
                  <a:srgbClr val="000000"/>
                </a:solidFill>
              </a:rPr>
              <a:t>They write different types of questions </a:t>
            </a:r>
            <a:endParaRPr lang="en-US" sz="3200" dirty="0">
              <a:solidFill>
                <a:srgbClr val="000000"/>
              </a:solidFill>
            </a:endParaRPr>
          </a:p>
          <a:p>
            <a:pPr marL="987552" lvl="1" indent="-457200">
              <a:buAutoNum type="arabicPeriod"/>
            </a:pPr>
            <a:r>
              <a:rPr lang="en-US" sz="3200" b="1" i="0" dirty="0">
                <a:solidFill>
                  <a:srgbClr val="000000"/>
                </a:solidFill>
              </a:rPr>
              <a:t>They use strategies for good question construction </a:t>
            </a:r>
            <a:endParaRPr lang="en-US" sz="3200" dirty="0">
              <a:solidFill>
                <a:srgbClr val="000000"/>
              </a:solidFill>
            </a:endParaRPr>
          </a:p>
          <a:p>
            <a:pPr marL="987552" lvl="1" indent="-457200">
              <a:buAutoNum type="arabicPeriod"/>
            </a:pPr>
            <a:r>
              <a:rPr lang="en-US" sz="3200" b="1" i="0" dirty="0">
                <a:solidFill>
                  <a:srgbClr val="000000"/>
                </a:solidFill>
              </a:rPr>
              <a:t>They perform a pilot test of the questions </a:t>
            </a:r>
            <a:endParaRPr lang="en-US" sz="3200" dirty="0">
              <a:solidFill>
                <a:srgbClr val="000000"/>
              </a:solidFill>
            </a:endParaRPr>
          </a:p>
        </p:txBody>
      </p:sp>
    </p:spTree>
    <p:extLst>
      <p:ext uri="{BB962C8B-B14F-4D97-AF65-F5344CB8AC3E}">
        <p14:creationId xmlns:p14="http://schemas.microsoft.com/office/powerpoint/2010/main" val="23765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A1D73A-E027-0C42-B1EB-C5E0FF567FDD}"/>
              </a:ext>
            </a:extLst>
          </p:cNvPr>
          <p:cNvSpPr>
            <a:spLocks noGrp="1"/>
          </p:cNvSpPr>
          <p:nvPr>
            <p:ph type="ctrTitle"/>
          </p:nvPr>
        </p:nvSpPr>
        <p:spPr>
          <a:xfrm>
            <a:off x="6591740" y="3886200"/>
            <a:ext cx="4805996" cy="1297115"/>
          </a:xfrm>
        </p:spPr>
        <p:txBody>
          <a:bodyPr anchor="t">
            <a:normAutofit fontScale="90000"/>
          </a:bodyPr>
          <a:lstStyle/>
          <a:p>
            <a:pPr algn="l"/>
            <a:r>
              <a:rPr lang="en-US" sz="4400" dirty="0">
                <a:solidFill>
                  <a:srgbClr val="000000"/>
                </a:solidFill>
              </a:rPr>
              <a:t>Survey Questions- The 7 Different Types</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lp">
            <a:extLst>
              <a:ext uri="{FF2B5EF4-FFF2-40B4-BE49-F238E27FC236}">
                <a16:creationId xmlns:a16="http://schemas.microsoft.com/office/drawing/2014/main" id="{11251C03-4082-4D0A-A102-4ADC7FD722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9949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1. Personal Questions</a:t>
            </a:r>
          </a:p>
        </p:txBody>
      </p:sp>
      <p:sp>
        <p:nvSpPr>
          <p:cNvPr id="3" name="Content Placeholder 2"/>
          <p:cNvSpPr>
            <a:spLocks noGrp="1"/>
          </p:cNvSpPr>
          <p:nvPr>
            <p:ph idx="1"/>
          </p:nvPr>
        </p:nvSpPr>
        <p:spPr>
          <a:xfrm>
            <a:off x="838199" y="1825625"/>
            <a:ext cx="7068672" cy="4667250"/>
          </a:xfrm>
        </p:spPr>
        <p:txBody>
          <a:bodyPr>
            <a:normAutofit/>
          </a:bodyPr>
          <a:lstStyle/>
          <a:p>
            <a:r>
              <a:rPr lang="en-US" sz="4000" b="1" dirty="0"/>
              <a:t>Definition: </a:t>
            </a:r>
            <a:r>
              <a:rPr lang="en-US" sz="4000" dirty="0"/>
              <a:t>background or demographic questions</a:t>
            </a:r>
          </a:p>
          <a:p>
            <a:pPr marL="0" indent="0">
              <a:buNone/>
            </a:pPr>
            <a:endParaRPr lang="en-US" sz="4000" dirty="0"/>
          </a:p>
          <a:p>
            <a:r>
              <a:rPr lang="en-US" sz="4000" dirty="0"/>
              <a:t>Questions that assess the personal characteristics of people in your sample</a:t>
            </a:r>
          </a:p>
          <a:p>
            <a:pPr marL="0" indent="0">
              <a:buNone/>
            </a:pPr>
            <a:r>
              <a:rPr lang="en-US" dirty="0"/>
              <a:t>	</a:t>
            </a:r>
          </a:p>
        </p:txBody>
      </p:sp>
      <p:pic>
        <p:nvPicPr>
          <p:cNvPr id="4" name="Picture 3">
            <a:extLst>
              <a:ext uri="{FF2B5EF4-FFF2-40B4-BE49-F238E27FC236}">
                <a16:creationId xmlns:a16="http://schemas.microsoft.com/office/drawing/2014/main" id="{4F7E4114-67D0-4245-B7FA-8DBF731DBDF8}"/>
              </a:ext>
            </a:extLst>
          </p:cNvPr>
          <p:cNvPicPr>
            <a:picLocks noChangeAspect="1"/>
          </p:cNvPicPr>
          <p:nvPr/>
        </p:nvPicPr>
        <p:blipFill>
          <a:blip r:embed="rId2"/>
          <a:stretch>
            <a:fillRect/>
          </a:stretch>
        </p:blipFill>
        <p:spPr>
          <a:xfrm>
            <a:off x="8317006" y="2465013"/>
            <a:ext cx="3467100" cy="2336800"/>
          </a:xfrm>
          <a:prstGeom prst="rect">
            <a:avLst/>
          </a:prstGeom>
        </p:spPr>
      </p:pic>
    </p:spTree>
    <p:extLst>
      <p:ext uri="{BB962C8B-B14F-4D97-AF65-F5344CB8AC3E}">
        <p14:creationId xmlns:p14="http://schemas.microsoft.com/office/powerpoint/2010/main" val="166581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2101-2353-FE43-853D-3981E262DA89}"/>
              </a:ext>
            </a:extLst>
          </p:cNvPr>
          <p:cNvSpPr>
            <a:spLocks noGrp="1"/>
          </p:cNvSpPr>
          <p:nvPr>
            <p:ph type="title"/>
          </p:nvPr>
        </p:nvSpPr>
        <p:spPr/>
        <p:txBody>
          <a:bodyPr/>
          <a:lstStyle/>
          <a:p>
            <a:r>
              <a:rPr lang="en-US" dirty="0"/>
              <a:t>Examples of Personal Questions</a:t>
            </a:r>
          </a:p>
        </p:txBody>
      </p:sp>
      <p:sp>
        <p:nvSpPr>
          <p:cNvPr id="3" name="Content Placeholder 2">
            <a:extLst>
              <a:ext uri="{FF2B5EF4-FFF2-40B4-BE49-F238E27FC236}">
                <a16:creationId xmlns:a16="http://schemas.microsoft.com/office/drawing/2014/main" id="{114EA9B3-F944-5441-A41D-69DD654F0F12}"/>
              </a:ext>
            </a:extLst>
          </p:cNvPr>
          <p:cNvSpPr>
            <a:spLocks noGrp="1"/>
          </p:cNvSpPr>
          <p:nvPr>
            <p:ph idx="1"/>
          </p:nvPr>
        </p:nvSpPr>
        <p:spPr/>
        <p:txBody>
          <a:bodyPr/>
          <a:lstStyle/>
          <a:p>
            <a:pPr marL="0" indent="0">
              <a:buNone/>
            </a:pPr>
            <a:r>
              <a:rPr lang="en-US" sz="3600" dirty="0"/>
              <a:t>What is your age?	</a:t>
            </a:r>
          </a:p>
          <a:p>
            <a:pPr marL="0" indent="0">
              <a:buNone/>
            </a:pPr>
            <a:r>
              <a:rPr lang="en-US" sz="3600" dirty="0"/>
              <a:t>How many years of teaching have you completed (end of school year)?</a:t>
            </a:r>
          </a:p>
          <a:p>
            <a:pPr marL="0" indent="0">
              <a:buNone/>
            </a:pPr>
            <a:r>
              <a:rPr lang="en-US" sz="3600" dirty="0"/>
              <a:t>Do you identify as male, female, transgender, gender fluid, non-binary other?</a:t>
            </a:r>
          </a:p>
          <a:p>
            <a:pPr marL="0" indent="0">
              <a:buNone/>
            </a:pPr>
            <a:r>
              <a:rPr lang="en-US" sz="3600" dirty="0"/>
              <a:t>Do you identify as heterosexual/straight, homosexual, bisexual, prefer not to answer?</a:t>
            </a:r>
          </a:p>
          <a:p>
            <a:endParaRPr lang="en-US" dirty="0"/>
          </a:p>
        </p:txBody>
      </p:sp>
    </p:spTree>
    <p:extLst>
      <p:ext uri="{BB962C8B-B14F-4D97-AF65-F5344CB8AC3E}">
        <p14:creationId xmlns:p14="http://schemas.microsoft.com/office/powerpoint/2010/main" val="42099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1332</Words>
  <Application>Microsoft Office PowerPoint</Application>
  <PresentationFormat>Widescreen</PresentationFormat>
  <Paragraphs>156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1_Office Theme</vt:lpstr>
      <vt:lpstr>Survey Design</vt:lpstr>
      <vt:lpstr>Survey Designs: What is it?</vt:lpstr>
      <vt:lpstr>Questionnaires and Interviews  (p. 385)</vt:lpstr>
      <vt:lpstr>Major types of survey research</vt:lpstr>
      <vt:lpstr> Focus Group Interviews</vt:lpstr>
      <vt:lpstr>Survey Instrument Design </vt:lpstr>
      <vt:lpstr>Survey Questions- The 7 Different Types</vt:lpstr>
      <vt:lpstr>1. Personal Questions</vt:lpstr>
      <vt:lpstr>Examples of Personal Questions</vt:lpstr>
      <vt:lpstr>Personal Questions</vt:lpstr>
      <vt:lpstr>2. Behavioural Questions</vt:lpstr>
      <vt:lpstr>Behavioural Questions</vt:lpstr>
      <vt:lpstr>3. Attitudinal Questions</vt:lpstr>
      <vt:lpstr>4. Sensitive Questions</vt:lpstr>
      <vt:lpstr>Sensitive Questions and the Use of Lead-Ins</vt:lpstr>
      <vt:lpstr>Sensitive Question Example:</vt:lpstr>
      <vt:lpstr>PowerPoint Presentation</vt:lpstr>
      <vt:lpstr>Why are Sensitive Questions so Difficult?</vt:lpstr>
      <vt:lpstr>5. Closed-Ended Questions</vt:lpstr>
      <vt:lpstr>Example:</vt:lpstr>
      <vt:lpstr>6. Open-Ended Questions</vt:lpstr>
      <vt:lpstr>Example</vt:lpstr>
      <vt:lpstr>7. Semi-Closed Questions</vt:lpstr>
      <vt:lpstr>Example</vt:lpstr>
      <vt:lpstr>Two Types of Survey Questions in One?</vt:lpstr>
      <vt:lpstr>Question Construction</vt:lpstr>
      <vt:lpstr>Testing The Questions</vt:lpstr>
      <vt:lpstr>Poor &amp; Improved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Design</dc:title>
  <dc:creator>Microsoft Office User</dc:creator>
  <cp:lastModifiedBy>Anu James</cp:lastModifiedBy>
  <cp:revision>7</cp:revision>
  <dcterms:created xsi:type="dcterms:W3CDTF">2020-11-11T13:20:42Z</dcterms:created>
  <dcterms:modified xsi:type="dcterms:W3CDTF">2021-11-11T14:52:21Z</dcterms:modified>
</cp:coreProperties>
</file>