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ags" Target="../tags/tag1.xml" /></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0.xml" /></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11.xml" /></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2.xml" /></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4.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5.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tags" Target="../tags/tag7.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8.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ags" Target="../tags/tag9.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204105" y="5614564"/>
            <a:ext cx="8493617" cy="707886"/>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C.C.Divya</a:t>
            </a:r>
            <a:r>
              <a:rPr lang="en-US" sz="2000" b="1" dirty="0">
                <a:latin typeface="Times New Roman" panose="02020603050405020304" pitchFamily="18" charset="0"/>
                <a:cs typeface="Times New Roman" panose="02020603050405020304" pitchFamily="18" charset="0"/>
              </a:rPr>
              <a:t> – Madha Engineering College – </a:t>
            </a:r>
            <a:r>
              <a:rPr lang="en-US" sz="2000" b="1" dirty="0" err="1">
                <a:latin typeface="Times New Roman" panose="02020603050405020304" pitchFamily="18" charset="0"/>
                <a:cs typeface="Times New Roman" panose="02020603050405020304" pitchFamily="18" charset="0"/>
              </a:rPr>
              <a:t>B.Tech.IT</a:t>
            </a:r>
            <a:endParaRPr lang="en-US" sz="2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2133601"/>
            <a:ext cx="10460804" cy="3657600"/>
          </a:xfrm>
        </p:spPr>
        <p:txBody>
          <a:bodyPr>
            <a:normAutofit fontScale="77500" lnSpcReduction="20000"/>
          </a:bodyPr>
          <a:lstStyle/>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The official documentation for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provides comprehensive information on how to use it for keyboard monitoring and mouse control in Python. You can find it on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GitHub repository or the official website.</a:t>
            </a:r>
          </a:p>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Tkinter</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For developers using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for creating a graphical user interface (if applicable), the official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documentation offers detailed guides and examples for building GUI applications in Python.</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Python Official Documentation</a:t>
            </a:r>
            <a:r>
              <a:rPr lang="en-US" sz="2400" b="0" i="0" dirty="0">
                <a:solidFill>
                  <a:schemeClr val="tx1"/>
                </a:solidFill>
                <a:effectLst/>
                <a:latin typeface="Times New Roman" panose="02020603050405020304" pitchFamily="18" charset="0"/>
                <a:cs typeface="Times New Roman" panose="02020603050405020304" pitchFamily="18" charset="0"/>
              </a:rPr>
              <a:t>: The Python documentation itself is an invaluable resource for learning about Python syntax, standard libraries, and best practices. It covers everything from basic language features to advanced topics like concurrency and networking.</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Security and Privacy Guidelines</a:t>
            </a:r>
            <a:r>
              <a:rPr lang="en-US" sz="2400" b="0" i="0" dirty="0">
                <a:solidFill>
                  <a:schemeClr val="tx1"/>
                </a:solidFill>
                <a:effectLst/>
                <a:latin typeface="Times New Roman" panose="02020603050405020304" pitchFamily="18" charset="0"/>
                <a:cs typeface="Times New Roman" panose="02020603050405020304" pitchFamily="18" charset="0"/>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Keyloggers are increasingly used to monitor and track user activity, posing a significant security threat. It is crucial to predict and prevent unauthorized access and data breaches by understanding user behavior and identifying potential security risks.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00333"/>
            <a:ext cx="11613485" cy="4821809"/>
          </a:xfrm>
        </p:spPr>
        <p:txBody>
          <a:bodyPr vert="horz" lIns="91440" tIns="45720" rIns="91440" bIns="45720" rtlCol="0" anchor="ctr">
            <a:noAutofit/>
          </a:bodyPr>
          <a:lstStyle/>
          <a:p>
            <a:pPr marL="305435" indent="-305435" algn="just"/>
            <a:endParaRPr lang="en-IN" sz="1600" b="1" dirty="0">
              <a:latin typeface="Times New Roman" panose="02020603050405020304" pitchFamily="18" charset="0"/>
              <a:cs typeface="Times New Roman" panose="02020603050405020304" pitchFamily="18" charset="0"/>
            </a:endParaRPr>
          </a:p>
          <a:p>
            <a:pPr algn="just"/>
            <a:r>
              <a:rPr lang="en-US" sz="1600" b="1" i="0" dirty="0">
                <a:solidFill>
                  <a:schemeClr val="tx1"/>
                </a:solidFill>
                <a:effectLst/>
                <a:latin typeface="Times New Roman" panose="02020603050405020304" pitchFamily="18" charset="0"/>
                <a:cs typeface="Times New Roman" panose="02020603050405020304" pitchFamily="18" charset="0"/>
              </a:rPr>
              <a:t>Keylogger Concept: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Functionality Overview:</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Recording Keystrokes</a:t>
            </a:r>
            <a:r>
              <a:rPr lang="en-US" sz="1600" b="0" i="0" dirty="0">
                <a:solidFill>
                  <a:schemeClr val="tx1"/>
                </a:solidFill>
                <a:effectLst/>
                <a:latin typeface="Times New Roman" panose="02020603050405020304" pitchFamily="18" charset="0"/>
                <a:cs typeface="Times New Roman" panose="02020603050405020304" pitchFamily="18" charset="0"/>
              </a:rPr>
              <a:t>: Keyloggers operate by intercepting and logging keystrokes as they are entered on the keyboard. This means that every key pressed, whether it's a letter, number, or special character, is recorded by the keylogger.</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Tracking Application Usage</a:t>
            </a:r>
            <a:r>
              <a:rPr lang="en-US" sz="1600" b="0" i="0" dirty="0">
                <a:solidFill>
                  <a:schemeClr val="tx1"/>
                </a:solidFill>
                <a:effectLst/>
                <a:latin typeface="Times New Roman" panose="02020603050405020304" pitchFamily="18" charset="0"/>
                <a:cs typeface="Times New Roman" panose="02020603050405020304" pitchFamily="18" charset="0"/>
              </a:rPr>
              <a:t>: In addition to logging keystrokes, keyloggers can also track the applications and programs being used by the user. This information provides insights into the user's activities, such as web browsing history, messaging applications, and document editing.</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Ethical Considerations: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While keyloggers can serve legitimate purposes, such as parental control or employee monitoring in a professional setting, their use raises significant ethical considerations: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Consent</a:t>
            </a:r>
            <a:r>
              <a:rPr lang="en-US" sz="1600" b="0" i="0" dirty="0">
                <a:solidFill>
                  <a:schemeClr val="tx1"/>
                </a:solidFill>
                <a:effectLst/>
                <a:latin typeface="Times New Roman" panose="02020603050405020304" pitchFamily="18" charset="0"/>
                <a:cs typeface="Times New Roman" panose="02020603050405020304" pitchFamily="18" charset="0"/>
              </a:rPr>
              <a:t>: It is imperative to obtain explicit consent from individuals before deploying keyloggers on their devices. Users have a right to privacy, and covertly monitoring their activities without their knowledge or consent is unethical and potentially illegal.</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Purpose Limitation</a:t>
            </a:r>
            <a:r>
              <a:rPr lang="en-US" sz="1600" b="0" i="0" dirty="0">
                <a:solidFill>
                  <a:schemeClr val="tx1"/>
                </a:solidFill>
                <a:effectLst/>
                <a:latin typeface="Times New Roman" panose="02020603050405020304" pitchFamily="18" charset="0"/>
                <a:cs typeface="Times New Roman" panose="02020603050405020304" pitchFamily="18" charset="0"/>
              </a:rPr>
              <a:t>: Keyloggers should only be used for legitimate and lawful purposes, such as ensuring compliance with organizational policies or safeguarding minors from online threats. </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fontScale="85000" lnSpcReduction="10000"/>
          </a:bodyP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Introduction to Python: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just"/>
            <a:r>
              <a:rPr lang="en-US" sz="1800" b="1" i="0" dirty="0">
                <a:solidFill>
                  <a:schemeClr val="tx1"/>
                </a:solidFill>
                <a:effectLst/>
                <a:latin typeface="Times New Roman" panose="02020603050405020304" pitchFamily="18" charset="0"/>
                <a:cs typeface="Times New Roman" panose="02020603050405020304" pitchFamily="18" charset="0"/>
              </a:rPr>
              <a:t>Key Libraries: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tkinter</a:t>
            </a:r>
            <a:r>
              <a:rPr lang="en-US" sz="1800" b="1" i="0" dirty="0">
                <a:solidFill>
                  <a:schemeClr val="tx1"/>
                </a:solidFill>
                <a:effectLst/>
                <a:latin typeface="Times New Roman" panose="02020603050405020304" pitchFamily="18" charset="0"/>
                <a:cs typeface="Times New Roman" panose="02020603050405020304" pitchFamily="18" charset="0"/>
              </a:rPr>
              <a:t> (GUI)</a:t>
            </a:r>
            <a:r>
              <a:rPr lang="en-US" sz="1800" b="0" i="0" dirty="0">
                <a:solidFill>
                  <a:schemeClr val="tx1"/>
                </a:solidFill>
                <a:effectLst/>
                <a:latin typeface="Times New Roman" panose="02020603050405020304" pitchFamily="18" charset="0"/>
                <a:cs typeface="Times New Roman" panose="02020603050405020304" pitchFamily="18" charset="0"/>
              </a:rPr>
              <a:t>: Python's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library is commonly used for creating graphical user interfaces (GUIs). While not essential for a keylogger's functionality,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can be utilized to create a user-friendly interface for configuring settings or viewing logs.</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pynput</a:t>
            </a:r>
            <a:r>
              <a:rPr lang="en-US" sz="1800" b="1" i="0" dirty="0">
                <a:solidFill>
                  <a:schemeClr val="tx1"/>
                </a:solidFill>
                <a:effectLst/>
                <a:latin typeface="Times New Roman" panose="02020603050405020304" pitchFamily="18" charset="0"/>
                <a:cs typeface="Times New Roman" panose="02020603050405020304" pitchFamily="18" charset="0"/>
              </a:rPr>
              <a:t> (Keyboard Monitoring)</a:t>
            </a:r>
            <a:r>
              <a:rPr lang="en-US" sz="1800" b="0" i="0" dirty="0">
                <a:solidFill>
                  <a:schemeClr val="tx1"/>
                </a:solidFill>
                <a:effectLst/>
                <a:latin typeface="Times New Roman" panose="02020603050405020304" pitchFamily="18"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cs typeface="Times New Roman" panose="02020603050405020304" pitchFamily="18" charset="0"/>
              </a:rPr>
              <a:t>pynput</a:t>
            </a:r>
            <a:r>
              <a:rPr lang="en-US" sz="1800" b="0" i="0" dirty="0">
                <a:solidFill>
                  <a:schemeClr val="tx1"/>
                </a:solidFill>
                <a:effectLst/>
                <a:latin typeface="Times New Roman" panose="02020603050405020304" pitchFamily="18" charset="0"/>
                <a:cs typeface="Times New Roman" panose="02020603050405020304" pitchFamily="18" charset="0"/>
              </a:rPr>
              <a:t> library provides functionalities for monitoring and controlling input devices, such as keyboards and mice. It allows developers to capture keystrokes, track mouse movements, and perform other input-related tasks essential for building a keylogger.</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json</a:t>
            </a:r>
            <a:r>
              <a:rPr lang="en-US" sz="1800" b="1" i="0" dirty="0">
                <a:solidFill>
                  <a:schemeClr val="tx1"/>
                </a:solidFill>
                <a:effectLst/>
                <a:latin typeface="Times New Roman" panose="02020603050405020304" pitchFamily="18" charset="0"/>
                <a:cs typeface="Times New Roman" panose="02020603050405020304" pitchFamily="18" charset="0"/>
              </a:rPr>
              <a:t> (Data Serialization)</a:t>
            </a:r>
            <a:r>
              <a:rPr lang="en-US" sz="1800" b="0" i="0" dirty="0">
                <a:solidFill>
                  <a:schemeClr val="tx1"/>
                </a:solidFill>
                <a:effectLst/>
                <a:latin typeface="Times New Roman" panose="02020603050405020304" pitchFamily="18" charset="0"/>
                <a:cs typeface="Times New Roman" panose="02020603050405020304" pitchFamily="18" charset="0"/>
              </a:rPr>
              <a:t>: Python's built-in </a:t>
            </a:r>
            <a:r>
              <a:rPr lang="en-US" sz="1800" b="0" i="0" dirty="0" err="1">
                <a:solidFill>
                  <a:schemeClr val="tx1"/>
                </a:solidFill>
                <a:effectLst/>
                <a:latin typeface="Times New Roman" panose="02020603050405020304" pitchFamily="18" charset="0"/>
                <a:cs typeface="Times New Roman" panose="02020603050405020304" pitchFamily="18" charset="0"/>
              </a:rPr>
              <a:t>json</a:t>
            </a:r>
            <a:r>
              <a:rPr lang="en-US" sz="1800" b="0" i="0" dirty="0">
                <a:solidFill>
                  <a:schemeClr val="tx1"/>
                </a:solidFill>
                <a:effectLst/>
                <a:latin typeface="Times New Roman" panose="02020603050405020304" pitchFamily="18" charset="0"/>
                <a:cs typeface="Times New Roman" panose="02020603050405020304" pitchFamily="18" charset="0"/>
              </a:rPr>
              <a:t> library is used for serializing and deserializing data in JSON format. In the context of a keylogger, JSON serialization can be employed to structure and store captured data in a human-readable format, facilitating analysis and retrieval.</a:t>
            </a: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 keylogger operates discreetly in the background, capturing data without detection by the user. Here's how it accomplishes stealth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Silent Execution</a:t>
            </a:r>
            <a:r>
              <a:rPr lang="en-US" sz="1800" b="0" i="0" dirty="0">
                <a:solidFill>
                  <a:schemeClr val="tx1"/>
                </a:solidFill>
                <a:effectLst/>
                <a:latin typeface="Times New Roman" panose="02020603050405020304" pitchFamily="18" charset="0"/>
                <a:cs typeface="Times New Roman" panose="02020603050405020304" pitchFamily="18" charset="0"/>
              </a:rPr>
              <a:t>: The keylogger program runs silently in the background without displaying any visible windows or notifications that could alert the user to its presence. This ensures that the user remains unaware of its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Low Resource Consumption</a:t>
            </a:r>
            <a:r>
              <a:rPr lang="en-US" sz="1800" b="0" i="0" dirty="0">
                <a:solidFill>
                  <a:schemeClr val="tx1"/>
                </a:solidFill>
                <a:effectLst/>
                <a:latin typeface="Times New Roman" panose="02020603050405020304" pitchFamily="18" charset="0"/>
                <a:cs typeface="Times New Roman" panose="02020603050405020304" pitchFamily="18" charset="0"/>
              </a:rPr>
              <a:t>: To avoid raising suspicion, the keylogger minimizes its resource consumption, such as CPU and memory usage. By operating efficiently and unobtrusively, it reduces the likelihood of being detected through performance anomalies.</a:t>
            </a: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4" y="0"/>
            <a:ext cx="10018713" cy="175259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1752598"/>
            <a:ext cx="10018713" cy="4825183"/>
          </a:xfrm>
        </p:spPr>
        <p:txBody>
          <a:bodyPr>
            <a:normAutofit fontScale="92500"/>
          </a:bodyPr>
          <a:lstStyle/>
          <a:p>
            <a:pPr algn="just"/>
            <a:r>
              <a:rPr lang="en-US" sz="1400" b="1" i="0" dirty="0">
                <a:solidFill>
                  <a:schemeClr val="tx1"/>
                </a:solidFill>
                <a:effectLst/>
                <a:latin typeface="Times New Roman" panose="02020603050405020304" pitchFamily="18" charset="0"/>
                <a:cs typeface="Times New Roman" panose="02020603050405020304" pitchFamily="18" charset="0"/>
              </a:rPr>
              <a:t>Keylogger Algorithm: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Capturing Keystrokes</a:t>
            </a:r>
            <a:r>
              <a:rPr lang="en-US" sz="1400" b="0" i="0" dirty="0">
                <a:solidFill>
                  <a:schemeClr val="tx1"/>
                </a:solidFill>
                <a:effectLst/>
                <a:latin typeface="Times New Roman" panose="02020603050405020304" pitchFamily="18" charset="0"/>
                <a:cs typeface="Times New Roman" panose="02020603050405020304" pitchFamily="18" charset="0"/>
              </a:rPr>
              <a:t>: The keylogger algorithm continuously monitors the keyboard input using the </a:t>
            </a:r>
            <a:r>
              <a:rPr lang="en-US" sz="1400" b="0" i="0" dirty="0" err="1">
                <a:solidFill>
                  <a:schemeClr val="tx1"/>
                </a:solidFill>
                <a:effectLst/>
                <a:latin typeface="Times New Roman" panose="02020603050405020304" pitchFamily="18" charset="0"/>
                <a:cs typeface="Times New Roman" panose="02020603050405020304" pitchFamily="18" charset="0"/>
              </a:rPr>
              <a:t>pynput</a:t>
            </a:r>
            <a:r>
              <a:rPr lang="en-US" sz="1400" b="0" i="0" dirty="0">
                <a:solidFill>
                  <a:schemeClr val="tx1"/>
                </a:solidFill>
                <a:effectLst/>
                <a:latin typeface="Times New Roman" panose="02020603050405020304" pitchFamily="18" charset="0"/>
                <a:cs typeface="Times New Roman" panose="02020603050405020304" pitchFamily="18" charset="0"/>
              </a:rPr>
              <a:t> library. Whenever a key is pressed, the algorithm captures the keystroke event, records the corresponding key, and appends it to a log file or data structure for storage.</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Monitoring Application Usage</a:t>
            </a:r>
            <a:r>
              <a:rPr lang="en-US" sz="1400" b="0" i="0" dirty="0">
                <a:solidFill>
                  <a:schemeClr val="tx1"/>
                </a:solidFill>
                <a:effectLst/>
                <a:latin typeface="Times New Roman" panose="02020603050405020304" pitchFamily="18" charset="0"/>
                <a:cs typeface="Times New Roman" panose="02020603050405020304" pitchFamily="18" charset="0"/>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Deployment Process: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Compatibility Checking</a:t>
            </a:r>
            <a:r>
              <a:rPr lang="en-US" sz="1400" b="0" i="0" dirty="0">
                <a:solidFill>
                  <a:schemeClr val="tx1"/>
                </a:solidFill>
                <a:effectLst/>
                <a:latin typeface="Times New Roman" panose="02020603050405020304" pitchFamily="18" charset="0"/>
                <a:cs typeface="Times New Roman" panose="02020603050405020304" pitchFamily="18" charset="0"/>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Stealth Deployment</a:t>
            </a:r>
            <a:r>
              <a:rPr lang="en-US" sz="1400" b="0" i="0" dirty="0">
                <a:solidFill>
                  <a:schemeClr val="tx1"/>
                </a:solidFill>
                <a:effectLst/>
                <a:latin typeface="Times New Roman" panose="02020603050405020304" pitchFamily="18" charset="0"/>
                <a:cs typeface="Times New Roman" panose="02020603050405020304" pitchFamily="18" charset="0"/>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Security Measures: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 Control</a:t>
            </a:r>
            <a:r>
              <a:rPr lang="en-US" sz="1400" b="0" i="0" dirty="0">
                <a:solidFill>
                  <a:schemeClr val="tx1"/>
                </a:solidFill>
                <a:effectLst/>
                <a:latin typeface="Times New Roman" panose="02020603050405020304" pitchFamily="18" charset="0"/>
                <a:cs typeface="Times New Roman" panose="02020603050405020304" pitchFamily="18" charset="0"/>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Data Encryption</a:t>
            </a:r>
            <a:r>
              <a:rPr lang="en-US" sz="1400" b="0" i="0" dirty="0">
                <a:solidFill>
                  <a:schemeClr val="tx1"/>
                </a:solidFill>
                <a:effectLst/>
                <a:latin typeface="Times New Roman" panose="02020603050405020304" pitchFamily="18" charset="0"/>
                <a:cs typeface="Times New Roman" panose="02020603050405020304" pitchFamily="18" charset="0"/>
              </a:rPr>
              <a:t>: To protect recorded data from unauthorized access or interception, the keylogger employs encryption techniques. they remain unintelligible without the appropriate decryption key</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b="5893"/>
          <a:stretch/>
        </p:blipFill>
        <p:spPr>
          <a:xfrm>
            <a:off x="1941688" y="1752599"/>
            <a:ext cx="8308622" cy="4372898"/>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3" y="1752599"/>
            <a:ext cx="10018713" cy="5002162"/>
          </a:xfrm>
        </p:spPr>
        <p:txBody>
          <a:bodyPr>
            <a:normAutofit fontScale="92500"/>
          </a:bodyPr>
          <a:lstStyle/>
          <a:p>
            <a:pPr marL="305435" indent="-305435" algn="just"/>
            <a:r>
              <a:rPr lang="en-US" sz="20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000" dirty="0" err="1">
                <a:latin typeface="Times New Roman" panose="02020603050405020304" pitchFamily="18" charset="0"/>
                <a:cs typeface="Times New Roman" panose="02020603050405020304" pitchFamily="18" charset="0"/>
              </a:rPr>
              <a:t>key_log.json</a:t>
            </a:r>
            <a:r>
              <a:rPr lang="en-US" sz="2000" dirty="0">
                <a:latin typeface="Times New Roman" panose="02020603050405020304" pitchFamily="18" charset="0"/>
                <a:cs typeface="Times New Roman" panose="02020603050405020304" pitchFamily="18" charset="0"/>
              </a:rPr>
              <a:t>`) for later analysis.</a:t>
            </a:r>
          </a:p>
          <a:p>
            <a:pPr marL="305435" indent="-305435" algn="just"/>
            <a:r>
              <a:rPr lang="en-US" sz="20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0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0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Enhancement Opportunities: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Remote Monitoring</a:t>
            </a:r>
            <a:r>
              <a:rPr lang="en-US" sz="1600" b="0" i="0" dirty="0">
                <a:solidFill>
                  <a:schemeClr val="tx1"/>
                </a:solidFill>
                <a:effectLst/>
                <a:latin typeface="Times New Roman" panose="02020603050405020304" pitchFamily="18" charset="0"/>
                <a:cs typeface="Times New Roman" panose="02020603050405020304" pitchFamily="18" charset="0"/>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Analytics</a:t>
            </a:r>
            <a:r>
              <a:rPr lang="en-US" sz="1600" b="0" i="0" dirty="0">
                <a:solidFill>
                  <a:schemeClr val="tx1"/>
                </a:solidFill>
                <a:effectLst/>
                <a:latin typeface="Times New Roman" panose="02020603050405020304" pitchFamily="18" charset="0"/>
                <a:cs typeface="Times New Roman" panose="02020603050405020304" pitchFamily="18" charset="0"/>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Integration with AI:</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Predictive Alerts</a:t>
            </a:r>
            <a:r>
              <a:rPr lang="en-US" sz="1600" b="0" i="0" dirty="0">
                <a:solidFill>
                  <a:schemeClr val="tx1"/>
                </a:solidFill>
                <a:effectLst/>
                <a:latin typeface="Times New Roman" panose="02020603050405020304" pitchFamily="18" charset="0"/>
                <a:cs typeface="Times New Roman" panose="02020603050405020304" pitchFamily="18" charset="0"/>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US" sz="1600" b="0" i="0" dirty="0">
                <a:solidFill>
                  <a:schemeClr val="tx1"/>
                </a:solidFill>
                <a:effectLst/>
                <a:latin typeface="Times New Roman" panose="02020603050405020304" pitchFamily="18" charset="0"/>
                <a:cs typeface="Times New Roman" panose="02020603050405020304" pitchFamily="18" charset="0"/>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TotalTime>
  <Words>1493</Words>
  <Application>Microsoft Office PowerPoint</Application>
  <PresentationFormat>Widescreen</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B</cp:lastModifiedBy>
  <cp:revision>28</cp:revision>
  <dcterms:created xsi:type="dcterms:W3CDTF">2021-05-26T16:50:10Z</dcterms:created>
  <dcterms:modified xsi:type="dcterms:W3CDTF">2024-03-25T09:49:45Z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