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1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</p:sld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</p:sldIdLst>
  <p:sldSz cx="18288000" cy="10287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20" Type="http://schemas.openxmlformats.org/officeDocument/2006/relationships/slide" Target="slides/slide8.xml"/><Relationship Id="rId21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9D8D80B-0BD6-4025-A659-28B08D1F110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1E7B37D6-93B9-4564-BEA4-A19BA46E38C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3"/>
          </p:nvPr>
        </p:nvSpPr>
        <p:spPr/>
        <p:txBody>
          <a:bodyPr/>
          <a:p>
            <a:fld id="{F06839B1-7C47-4FEC-B0E6-7CA6D10E750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A0C0A2E-6046-4074-BF75-28962A34D91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C78533EB-59F5-43A0-AA27-B1EEB53C205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1A273932-5295-4EEE-9433-3C83CFB5E25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A6A9B52B-13DD-4D63-8BFD-D588DBBA055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33F36EB4-5DC3-4245-83C3-A4807E53A4C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DD9EB3C6-24C1-4A46-8926-F5EEDDA840C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E87B2D01-5D43-465D-92DD-85ADBCF856A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AB835EB9-EAEF-4254-95DB-020E894583A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BC2605A0-D782-4B3C-AEDD-F8FC36BE7EC2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2880"/>
            <a:ext cx="3007800" cy="1161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3575160" y="272880"/>
            <a:ext cx="5111280" cy="585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57200" y="1434960"/>
            <a:ext cx="3007800" cy="4690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100000"/>
              </a:lnSpc>
              <a:spcBef>
                <a:spcPts val="281"/>
              </a:spcBef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1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dt" idx="28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9" name="PlaceHolder 5"/>
          <p:cNvSpPr>
            <a:spLocks noGrp="1"/>
          </p:cNvSpPr>
          <p:nvPr>
            <p:ph type="ftr" idx="29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0" name="PlaceHolder 6"/>
          <p:cNvSpPr>
            <a:spLocks noGrp="1"/>
          </p:cNvSpPr>
          <p:nvPr>
            <p:ph type="sldNum" idx="30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99DAFF17-5743-430A-B6D5-C13B8B8B6C80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1792440" y="4800600"/>
            <a:ext cx="5486040" cy="566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1792440" y="61272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Second Outline Level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Third Outline Level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Fourth Outline Level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Fifth Outline Level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Sixth Outline Level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Seventh Outline Level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1792440" y="5367240"/>
            <a:ext cx="5486040" cy="804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100000"/>
              </a:lnSpc>
              <a:spcBef>
                <a:spcPts val="281"/>
              </a:spcBef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1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dt" idx="31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5" name="PlaceHolder 5"/>
          <p:cNvSpPr>
            <a:spLocks noGrp="1"/>
          </p:cNvSpPr>
          <p:nvPr>
            <p:ph type="ftr" idx="32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6" name="PlaceHolder 6"/>
          <p:cNvSpPr>
            <a:spLocks noGrp="1"/>
          </p:cNvSpPr>
          <p:nvPr>
            <p:ph type="sldNum" idx="33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D3672D11-170B-453F-A65B-B6DBC9698CC0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dt" idx="4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" name="PlaceHolder 4"/>
          <p:cNvSpPr>
            <a:spLocks noGrp="1"/>
          </p:cNvSpPr>
          <p:nvPr>
            <p:ph type="ftr" idx="5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" name="PlaceHolder 5"/>
          <p:cNvSpPr>
            <a:spLocks noGrp="1"/>
          </p:cNvSpPr>
          <p:nvPr>
            <p:ph type="sldNum" idx="6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FD2B84C3-23B3-43F2-BC31-7D42D1EDCBFD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629400" y="274680"/>
            <a:ext cx="2057040" cy="585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 vert="eaVert">
            <a:no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274680"/>
            <a:ext cx="6019560" cy="585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dt" idx="7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ftr" idx="8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" name="PlaceHolder 5"/>
          <p:cNvSpPr>
            <a:spLocks noGrp="1"/>
          </p:cNvSpPr>
          <p:nvPr>
            <p:ph type="sldNum" idx="9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893D31BF-AC2C-44FD-AD4B-F7D116831E45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dt" idx="10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ftr" idx="11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" name="PlaceHolder 5"/>
          <p:cNvSpPr>
            <a:spLocks noGrp="1"/>
          </p:cNvSpPr>
          <p:nvPr>
            <p:ph type="sldNum" idx="12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222CFEAD-616F-4CCC-AB65-AFCB81804EE5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100000"/>
              </a:lnSpc>
              <a:buNone/>
            </a:pPr>
            <a:r>
              <a:rPr b="1" lang="en-US" sz="4000" spc="-1" strike="noStrike" cap="all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en-US" sz="4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7772040" cy="1499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Click to edit Master text styles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dt" idx="13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ftr" idx="14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" name="PlaceHolder 5"/>
          <p:cNvSpPr>
            <a:spLocks noGrp="1"/>
          </p:cNvSpPr>
          <p:nvPr>
            <p:ph type="sldNum" idx="15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1677BC63-17CB-4AC1-8598-8F01E9C657C2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3812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48320" y="1600200"/>
            <a:ext cx="403812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dt" idx="16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ftr" idx="17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" name="PlaceHolder 6"/>
          <p:cNvSpPr>
            <a:spLocks noGrp="1"/>
          </p:cNvSpPr>
          <p:nvPr>
            <p:ph type="sldNum" idx="18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C71EC070-2443-420D-9EAA-C51FDFB29235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7200" y="1535040"/>
            <a:ext cx="4039920" cy="639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57200" y="2174760"/>
            <a:ext cx="4039920" cy="3951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16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16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4645080" y="1535040"/>
            <a:ext cx="4041360" cy="639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4645080" y="2174760"/>
            <a:ext cx="4041360" cy="3951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16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16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 type="dt" idx="19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 type="ftr" idx="20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8"/>
          <p:cNvSpPr>
            <a:spLocks noGrp="1"/>
          </p:cNvSpPr>
          <p:nvPr>
            <p:ph type="sldNum" idx="21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1276DDE8-562F-491C-AD71-CB8A21CA4101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dt" idx="22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ftr" idx="23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sldNum" idx="24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9AE0462B-96C3-427E-B4A9-6F48DDF90170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dt" idx="25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ftr" idx="26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sldNum" idx="27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9184663E-9AB7-4853-A6CE-BB7EDBF7125E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Click to edit the title text format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4" name="PlaceHolder 5"/>
          <p:cNvSpPr>
            <a:spLocks noGrp="1"/>
          </p:cNvSpPr>
          <p:nvPr>
            <p:ph type="body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Second Outline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Third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Fourth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hyperlink" Target="https://marketplace.visualstudio.com/manage/publishers/debayanghosh/extensions/felix-detect-fix" TargetMode="External"/><Relationship Id="rId4" Type="http://schemas.openxmlformats.org/officeDocument/2006/relationships/slideLayout" Target="../slideLayouts/slideLayout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hyperlink" Target="https://www.researchgate.net/publication/376609474_Software_bugs_detection_analysis_and_fixing" TargetMode="External"/><Relationship Id="rId2" Type="http://schemas.openxmlformats.org/officeDocument/2006/relationships/hyperlink" Target="https://papers.ssrn.com/sol3/papers.cfm?abstract_id=4662187" TargetMode="External"/><Relationship Id="rId3" Type="http://schemas.openxmlformats.org/officeDocument/2006/relationships/hyperlink" Target="https://github.com/felixoder/bug_detection_ml_project/" TargetMode="External"/><Relationship Id="rId4" Type="http://schemas.openxmlformats.org/officeDocument/2006/relationships/slideLayout" Target="../slideLayouts/slideLayout9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Box 2"/>
          <p:cNvSpPr/>
          <p:nvPr/>
        </p:nvSpPr>
        <p:spPr>
          <a:xfrm>
            <a:off x="2773440" y="2831760"/>
            <a:ext cx="12940920" cy="227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 defTabSz="914400">
              <a:lnSpc>
                <a:spcPts val="8960"/>
              </a:lnSpc>
            </a:pPr>
            <a:r>
              <a:rPr b="1" lang="en-US" sz="6400" spc="-1" strike="noStrike">
                <a:solidFill>
                  <a:srgbClr val="000000"/>
                </a:solidFill>
                <a:latin typeface="Canva Sans Bold"/>
                <a:ea typeface="Canva Sans Bold"/>
              </a:rPr>
              <a:t>Bug Detection and Fixing Project</a:t>
            </a:r>
            <a:endParaRPr b="0" lang="en-US" sz="6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TextBox 3"/>
          <p:cNvSpPr/>
          <p:nvPr/>
        </p:nvSpPr>
        <p:spPr>
          <a:xfrm>
            <a:off x="12939480" y="7869600"/>
            <a:ext cx="4319280" cy="1812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just" defTabSz="914400">
              <a:lnSpc>
                <a:spcPts val="4759"/>
              </a:lnSpc>
            </a:pPr>
            <a:r>
              <a:rPr b="0" lang="en-US" sz="3400" spc="-1" strike="noStrike">
                <a:solidFill>
                  <a:srgbClr val="000000"/>
                </a:solidFill>
                <a:latin typeface="Canva Sans"/>
                <a:ea typeface="Canva Sans"/>
              </a:rPr>
              <a:t>Debayan Ghosh</a:t>
            </a:r>
            <a:endParaRPr b="0" lang="en-US" sz="3400" spc="-1" strike="noStrike">
              <a:solidFill>
                <a:srgbClr val="000000"/>
              </a:solidFill>
              <a:latin typeface="Arial"/>
            </a:endParaRPr>
          </a:p>
          <a:p>
            <a:pPr algn="just" defTabSz="914400">
              <a:lnSpc>
                <a:spcPts val="4759"/>
              </a:lnSpc>
            </a:pPr>
            <a:r>
              <a:rPr b="0" lang="en-US" sz="3400" spc="-1" strike="noStrike">
                <a:solidFill>
                  <a:srgbClr val="000000"/>
                </a:solidFill>
                <a:latin typeface="Canva Sans"/>
                <a:ea typeface="Canva Sans"/>
              </a:rPr>
              <a:t>Brainware University</a:t>
            </a:r>
            <a:endParaRPr b="0" lang="en-US" sz="3400" spc="-1" strike="noStrike">
              <a:solidFill>
                <a:srgbClr val="000000"/>
              </a:solidFill>
              <a:latin typeface="Arial"/>
            </a:endParaRPr>
          </a:p>
          <a:p>
            <a:pPr algn="just" defTabSz="914400">
              <a:lnSpc>
                <a:spcPts val="4759"/>
              </a:lnSpc>
            </a:pPr>
            <a:r>
              <a:rPr b="0" lang="en-US" sz="3400" spc="-1" strike="noStrike">
                <a:solidFill>
                  <a:srgbClr val="000000"/>
                </a:solidFill>
                <a:latin typeface="Canva Sans"/>
                <a:ea typeface="Canva Sans"/>
              </a:rPr>
              <a:t>BWU/BTA/22/157</a:t>
            </a:r>
            <a:endParaRPr b="0" lang="en-US" sz="3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Box 2"/>
          <p:cNvSpPr/>
          <p:nvPr/>
        </p:nvSpPr>
        <p:spPr>
          <a:xfrm>
            <a:off x="715680" y="415440"/>
            <a:ext cx="7717680" cy="63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504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Canva Sans Bold"/>
                <a:ea typeface="Canva Sans Bold"/>
              </a:rPr>
              <a:t>Data Extraction &amp; Preprocessing: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TextBox 3"/>
          <p:cNvSpPr/>
          <p:nvPr/>
        </p:nvSpPr>
        <p:spPr>
          <a:xfrm>
            <a:off x="715680" y="1192680"/>
            <a:ext cx="17688240" cy="2667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lvl="1" marL="647640" indent="-324000" algn="ctr" defTabSz="914400">
              <a:lnSpc>
                <a:spcPts val="4201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000" spc="-1" strike="noStrike">
                <a:solidFill>
                  <a:srgbClr val="000000"/>
                </a:solidFill>
                <a:latin typeface="Canva Sans"/>
                <a:ea typeface="Canva Sans"/>
              </a:rPr>
              <a:t>Collected the the mass dataset of </a:t>
            </a:r>
            <a:r>
              <a:rPr b="1" lang="en-US" sz="3000" spc="-1" strike="noStrike">
                <a:solidFill>
                  <a:srgbClr val="000000"/>
                </a:solidFill>
                <a:latin typeface="Canva Sans Bold"/>
                <a:ea typeface="Canva Sans Bold"/>
              </a:rPr>
              <a:t>Python</a:t>
            </a:r>
            <a:r>
              <a:rPr b="0" lang="en-US" sz="3000" spc="-1" strike="noStrike">
                <a:solidFill>
                  <a:srgbClr val="000000"/>
                </a:solidFill>
                <a:latin typeface="Canva Sans"/>
                <a:ea typeface="Canva Sans"/>
              </a:rPr>
              <a:t> code snippets by Scraping </a:t>
            </a:r>
            <a:r>
              <a:rPr b="1" lang="en-US" sz="3000" spc="-1" strike="noStrike">
                <a:solidFill>
                  <a:srgbClr val="000000"/>
                </a:solidFill>
                <a:latin typeface="Canva Sans Bold"/>
                <a:ea typeface="Canva Sans Bold"/>
              </a:rPr>
              <a:t>Github</a:t>
            </a:r>
            <a:r>
              <a:rPr b="0" lang="en-US" sz="3000" spc="-1" strike="noStrike">
                <a:solidFill>
                  <a:srgbClr val="000000"/>
                </a:solidFill>
                <a:latin typeface="Canva Sans"/>
                <a:ea typeface="Canva Sans"/>
              </a:rPr>
              <a:t> and </a:t>
            </a:r>
            <a:r>
              <a:rPr b="1" lang="en-US" sz="3000" spc="-1" strike="noStrike">
                <a:solidFill>
                  <a:srgbClr val="000000"/>
                </a:solidFill>
                <a:latin typeface="Canva Sans Bold"/>
                <a:ea typeface="Canva Sans Bold"/>
              </a:rPr>
              <a:t>w3schools</a:t>
            </a:r>
            <a:r>
              <a:rPr b="0" lang="en-US" sz="3000" spc="-1" strike="noStrike">
                <a:solidFill>
                  <a:srgbClr val="000000"/>
                </a:solidFill>
                <a:latin typeface="Canva Sans"/>
                <a:ea typeface="Canva Sans"/>
              </a:rPr>
              <a:t> etc using my script.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lvl="1" marL="647640" indent="-324000" algn="ctr" defTabSz="914400">
              <a:lnSpc>
                <a:spcPts val="4201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000" spc="-1" strike="noStrike">
                <a:solidFill>
                  <a:srgbClr val="000000"/>
                </a:solidFill>
                <a:latin typeface="Canva Sans"/>
                <a:ea typeface="Canva Sans"/>
              </a:rPr>
              <a:t>Labeled the scraped data as “</a:t>
            </a:r>
            <a:r>
              <a:rPr b="1" lang="en-US" sz="3000" spc="-1" strike="noStrike">
                <a:solidFill>
                  <a:srgbClr val="000000"/>
                </a:solidFill>
                <a:latin typeface="Canva Sans Bold"/>
                <a:ea typeface="Canva Sans Bold"/>
              </a:rPr>
              <a:t>buggy</a:t>
            </a:r>
            <a:r>
              <a:rPr b="0" lang="en-US" sz="3000" spc="-1" strike="noStrike">
                <a:solidFill>
                  <a:srgbClr val="000000"/>
                </a:solidFill>
                <a:latin typeface="Canva Sans"/>
                <a:ea typeface="Canva Sans"/>
              </a:rPr>
              <a:t>” and “</a:t>
            </a:r>
            <a:r>
              <a:rPr b="1" lang="en-US" sz="3000" spc="-1" strike="noStrike">
                <a:solidFill>
                  <a:srgbClr val="000000"/>
                </a:solidFill>
                <a:latin typeface="Canva Sans Bold"/>
                <a:ea typeface="Canva Sans Bold"/>
              </a:rPr>
              <a:t>bug-free</a:t>
            </a:r>
            <a:r>
              <a:rPr b="0" lang="en-US" sz="3000" spc="-1" strike="noStrike">
                <a:solidFill>
                  <a:srgbClr val="000000"/>
                </a:solidFill>
                <a:latin typeface="Canva Sans"/>
                <a:ea typeface="Canva Sans"/>
              </a:rPr>
              <a:t>” based on the Pull Request status for the repository.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ts val="4201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TextBox 4"/>
          <p:cNvSpPr/>
          <p:nvPr/>
        </p:nvSpPr>
        <p:spPr>
          <a:xfrm>
            <a:off x="582840" y="3510360"/>
            <a:ext cx="7717680" cy="63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504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Canva Sans Bold"/>
                <a:ea typeface="Canva Sans Bold"/>
              </a:rPr>
              <a:t>Model Architecture: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TextBox 5"/>
          <p:cNvSpPr/>
          <p:nvPr/>
        </p:nvSpPr>
        <p:spPr>
          <a:xfrm>
            <a:off x="715680" y="4381920"/>
            <a:ext cx="17688240" cy="213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lvl="1" marL="647640" indent="-324000" algn="ctr" defTabSz="914400">
              <a:lnSpc>
                <a:spcPts val="4201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000" spc="-1" strike="noStrike">
                <a:solidFill>
                  <a:srgbClr val="000000"/>
                </a:solidFill>
                <a:latin typeface="Canva Sans"/>
                <a:ea typeface="Canva Sans"/>
              </a:rPr>
              <a:t>I fine tune my model using </a:t>
            </a:r>
            <a:r>
              <a:rPr b="1" lang="en-US" sz="3000" spc="-1" strike="noStrike">
                <a:solidFill>
                  <a:srgbClr val="000000"/>
                </a:solidFill>
                <a:latin typeface="Canva Sans Bold"/>
                <a:ea typeface="Canva Sans Bold"/>
              </a:rPr>
              <a:t>microsoft/codebert-base</a:t>
            </a:r>
            <a:r>
              <a:rPr b="0" lang="en-US" sz="3000" spc="-1" strike="noStrike">
                <a:solidFill>
                  <a:srgbClr val="000000"/>
                </a:solidFill>
                <a:latin typeface="Canva Sans"/>
                <a:ea typeface="Canva Sans"/>
              </a:rPr>
              <a:t> for my </a:t>
            </a:r>
            <a:r>
              <a:rPr b="1" lang="en-US" sz="3000" spc="-1" strike="noStrike">
                <a:solidFill>
                  <a:srgbClr val="000000"/>
                </a:solidFill>
                <a:latin typeface="Canva Sans Bold"/>
                <a:ea typeface="Canva Sans Bold"/>
              </a:rPr>
              <a:t>bug-detection</a:t>
            </a:r>
            <a:r>
              <a:rPr b="0" lang="en-US" sz="3000" spc="-1" strike="noStrike">
                <a:solidFill>
                  <a:srgbClr val="000000"/>
                </a:solidFill>
                <a:latin typeface="Canva Sans"/>
                <a:ea typeface="Canva Sans"/>
              </a:rPr>
              <a:t> model and I fine tune my </a:t>
            </a:r>
            <a:r>
              <a:rPr b="1" lang="en-US" sz="3000" spc="-1" strike="noStrike">
                <a:solidFill>
                  <a:srgbClr val="000000"/>
                </a:solidFill>
                <a:latin typeface="Canva Sans Bold"/>
                <a:ea typeface="Canva Sans Bold"/>
              </a:rPr>
              <a:t>bug-fixing</a:t>
            </a:r>
            <a:r>
              <a:rPr b="0" lang="en-US" sz="3000" spc="-1" strike="noStrike">
                <a:solidFill>
                  <a:srgbClr val="000000"/>
                </a:solidFill>
                <a:latin typeface="Canva Sans"/>
                <a:ea typeface="Canva Sans"/>
              </a:rPr>
              <a:t> model using the popular </a:t>
            </a:r>
            <a:r>
              <a:rPr b="1" lang="en-US" sz="3000" spc="-1" strike="noStrike">
                <a:solidFill>
                  <a:srgbClr val="000000"/>
                </a:solidFill>
                <a:latin typeface="Canva Sans Bold"/>
                <a:ea typeface="Canva Sans Bold"/>
              </a:rPr>
              <a:t>deepseek-ai</a:t>
            </a:r>
            <a:r>
              <a:rPr b="0" lang="en-US" sz="3000" spc="-1" strike="noStrike">
                <a:solidFill>
                  <a:srgbClr val="000000"/>
                </a:solidFill>
                <a:latin typeface="Canva Sans"/>
                <a:ea typeface="Canva Sans"/>
              </a:rPr>
              <a:t> model.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lvl="1" marL="647640" indent="-324000" algn="ctr" defTabSz="914400">
              <a:lnSpc>
                <a:spcPts val="4201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000" spc="-1" strike="noStrike">
                <a:solidFill>
                  <a:srgbClr val="000000"/>
                </a:solidFill>
                <a:latin typeface="Canva Sans"/>
                <a:ea typeface="Canva Sans"/>
              </a:rPr>
              <a:t>This models can help to “</a:t>
            </a:r>
            <a:r>
              <a:rPr b="1" lang="en-US" sz="3000" spc="-1" strike="noStrike">
                <a:solidFill>
                  <a:srgbClr val="000000"/>
                </a:solidFill>
                <a:latin typeface="Canva Sans Bold"/>
                <a:ea typeface="Canva Sans Bold"/>
              </a:rPr>
              <a:t>detect</a:t>
            </a:r>
            <a:r>
              <a:rPr b="0" lang="en-US" sz="3000" spc="-1" strike="noStrike">
                <a:solidFill>
                  <a:srgbClr val="000000"/>
                </a:solidFill>
                <a:latin typeface="Canva Sans"/>
                <a:ea typeface="Canva Sans"/>
              </a:rPr>
              <a:t>” the code and “</a:t>
            </a:r>
            <a:r>
              <a:rPr b="1" lang="en-US" sz="3000" spc="-1" strike="noStrike">
                <a:solidFill>
                  <a:srgbClr val="000000"/>
                </a:solidFill>
                <a:latin typeface="Canva Sans Bold"/>
                <a:ea typeface="Canva Sans Bold"/>
              </a:rPr>
              <a:t>fix</a:t>
            </a:r>
            <a:r>
              <a:rPr b="0" lang="en-US" sz="3000" spc="-1" strike="noStrike">
                <a:solidFill>
                  <a:srgbClr val="000000"/>
                </a:solidFill>
                <a:latin typeface="Canva Sans"/>
                <a:ea typeface="Canva Sans"/>
              </a:rPr>
              <a:t>” them according to the most weighted answer.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TextBox 6"/>
          <p:cNvSpPr/>
          <p:nvPr/>
        </p:nvSpPr>
        <p:spPr>
          <a:xfrm>
            <a:off x="715680" y="6543720"/>
            <a:ext cx="7717680" cy="63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504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Canva Sans Bold"/>
                <a:ea typeface="Canva Sans Bold"/>
              </a:rPr>
              <a:t>Evaluation and Testing: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TextBox 7"/>
          <p:cNvSpPr/>
          <p:nvPr/>
        </p:nvSpPr>
        <p:spPr>
          <a:xfrm>
            <a:off x="715680" y="7690680"/>
            <a:ext cx="17688240" cy="106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lvl="1" marL="647640" indent="-324000" algn="ctr" defTabSz="914400">
              <a:lnSpc>
                <a:spcPts val="4201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000" spc="-1" strike="noStrike">
                <a:solidFill>
                  <a:srgbClr val="000000"/>
                </a:solidFill>
                <a:latin typeface="Canva Sans"/>
                <a:ea typeface="Canva Sans"/>
              </a:rPr>
              <a:t>After fine tuning the model I will test and evaluate them to check the status of </a:t>
            </a:r>
            <a:r>
              <a:rPr b="1" lang="en-US" sz="3000" spc="-1" strike="noStrike">
                <a:solidFill>
                  <a:srgbClr val="000000"/>
                </a:solidFill>
                <a:latin typeface="Canva Sans Bold"/>
                <a:ea typeface="Canva Sans Bold"/>
              </a:rPr>
              <a:t>accuracy score</a:t>
            </a:r>
            <a:r>
              <a:rPr b="0" lang="en-US" sz="3000" spc="-1" strike="noStrike">
                <a:solidFill>
                  <a:srgbClr val="000000"/>
                </a:solidFill>
                <a:latin typeface="Canva Sans"/>
                <a:ea typeface="Canva Sans"/>
              </a:rPr>
              <a:t>, </a:t>
            </a:r>
            <a:r>
              <a:rPr b="1" lang="en-US" sz="3000" spc="-1" strike="noStrike">
                <a:solidFill>
                  <a:srgbClr val="000000"/>
                </a:solidFill>
                <a:latin typeface="Canva Sans Bold"/>
                <a:ea typeface="Canva Sans Bold"/>
              </a:rPr>
              <a:t>F1</a:t>
            </a:r>
            <a:r>
              <a:rPr b="0" lang="en-US" sz="3000" spc="-1" strike="noStrike">
                <a:solidFill>
                  <a:srgbClr val="000000"/>
                </a:solidFill>
                <a:latin typeface="Canva Sans"/>
                <a:ea typeface="Canva Sans"/>
              </a:rPr>
              <a:t>, </a:t>
            </a:r>
            <a:r>
              <a:rPr b="1" lang="en-US" sz="3000" spc="-1" strike="noStrike">
                <a:solidFill>
                  <a:srgbClr val="000000"/>
                </a:solidFill>
                <a:latin typeface="Canva Sans Bold"/>
                <a:ea typeface="Canva Sans Bold"/>
              </a:rPr>
              <a:t>Precesion</a:t>
            </a:r>
            <a:r>
              <a:rPr b="0" lang="en-US" sz="3000" spc="-1" strike="noStrike">
                <a:solidFill>
                  <a:srgbClr val="000000"/>
                </a:solidFill>
                <a:latin typeface="Canva Sans"/>
                <a:ea typeface="Canva Sans"/>
              </a:rPr>
              <a:t> , </a:t>
            </a:r>
            <a:r>
              <a:rPr b="1" lang="en-US" sz="3000" spc="-1" strike="noStrike">
                <a:solidFill>
                  <a:srgbClr val="000000"/>
                </a:solidFill>
                <a:latin typeface="Canva Sans Bold"/>
                <a:ea typeface="Canva Sans Bold"/>
              </a:rPr>
              <a:t>underfitting</a:t>
            </a:r>
            <a:r>
              <a:rPr b="0" lang="en-US" sz="3000" spc="-1" strike="noStrike">
                <a:solidFill>
                  <a:srgbClr val="000000"/>
                </a:solidFill>
                <a:latin typeface="Canva Sans"/>
                <a:ea typeface="Canva Sans"/>
              </a:rPr>
              <a:t>/</a:t>
            </a:r>
            <a:r>
              <a:rPr b="1" lang="en-US" sz="3000" spc="-1" strike="noStrike">
                <a:solidFill>
                  <a:srgbClr val="000000"/>
                </a:solidFill>
                <a:latin typeface="Canva Sans Bold"/>
                <a:ea typeface="Canva Sans Bold"/>
              </a:rPr>
              <a:t>overfitting</a:t>
            </a:r>
            <a:r>
              <a:rPr b="0" lang="en-US" sz="3000" spc="-1" strike="noStrike">
                <a:solidFill>
                  <a:srgbClr val="000000"/>
                </a:solidFill>
                <a:latin typeface="Canva Sans"/>
                <a:ea typeface="Canva Sans"/>
              </a:rPr>
              <a:t> status etc.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2"/>
          <p:cNvSpPr/>
          <p:nvPr/>
        </p:nvSpPr>
        <p:spPr>
          <a:xfrm>
            <a:off x="-709560" y="415440"/>
            <a:ext cx="8088120" cy="640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 defTabSz="914400">
              <a:lnSpc>
                <a:spcPts val="504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Canva Sans Bold"/>
                <a:ea typeface="Canva Sans Bold"/>
              </a:rPr>
              <a:t>Data Preprocessing: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TextBox 3"/>
          <p:cNvSpPr/>
          <p:nvPr/>
        </p:nvSpPr>
        <p:spPr>
          <a:xfrm>
            <a:off x="832320" y="1316160"/>
            <a:ext cx="17455320" cy="106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4201"/>
              </a:lnSpc>
            </a:pPr>
            <a:r>
              <a:rPr b="0" lang="en-US" sz="3000" spc="-1" strike="noStrike">
                <a:solidFill>
                  <a:srgbClr val="000000"/>
                </a:solidFill>
                <a:latin typeface="Canva Sans"/>
                <a:ea typeface="Canva Sans"/>
              </a:rPr>
              <a:t>After scraping and labeling the dataset I found some of them consists “null” or some invalid character (*&amp;^%) so I code a script to process the dataset so that I can use this for model training. 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TextBox 4"/>
          <p:cNvSpPr/>
          <p:nvPr/>
        </p:nvSpPr>
        <p:spPr>
          <a:xfrm>
            <a:off x="672120" y="3429000"/>
            <a:ext cx="4439160" cy="640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 defTabSz="914400">
              <a:lnSpc>
                <a:spcPts val="504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Canva Sans Bold"/>
                <a:ea typeface="Canva Sans Bold"/>
              </a:rPr>
              <a:t>Model Training: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TextBox 5"/>
          <p:cNvSpPr/>
          <p:nvPr/>
        </p:nvSpPr>
        <p:spPr>
          <a:xfrm>
            <a:off x="672120" y="4583160"/>
            <a:ext cx="17455320" cy="2667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just" defTabSz="914400">
              <a:lnSpc>
                <a:spcPts val="4201"/>
              </a:lnSpc>
            </a:pPr>
            <a:r>
              <a:rPr b="0" lang="en-US" sz="3000" spc="-1" strike="noStrike">
                <a:solidFill>
                  <a:srgbClr val="000000"/>
                </a:solidFill>
                <a:latin typeface="Canva Sans"/>
                <a:ea typeface="Canva Sans"/>
              </a:rPr>
              <a:t>After the dataset being prepared and after the </a:t>
            </a:r>
            <a:r>
              <a:rPr b="1" lang="en-US" sz="3000" spc="-1" strike="noStrike">
                <a:solidFill>
                  <a:srgbClr val="000000"/>
                </a:solidFill>
                <a:latin typeface="Canva Sans Bold"/>
                <a:ea typeface="Canva Sans Bold"/>
              </a:rPr>
              <a:t>fine tune model</a:t>
            </a:r>
            <a:r>
              <a:rPr b="0" lang="en-US" sz="3000" spc="-1" strike="noStrike">
                <a:solidFill>
                  <a:srgbClr val="000000"/>
                </a:solidFill>
                <a:latin typeface="Canva Sans"/>
                <a:ea typeface="Canva Sans"/>
              </a:rPr>
              <a:t> preparation I trained the “</a:t>
            </a:r>
            <a:r>
              <a:rPr b="1" lang="en-US" sz="3000" spc="-1" strike="noStrike">
                <a:solidFill>
                  <a:srgbClr val="000000"/>
                </a:solidFill>
                <a:latin typeface="Canva Sans Bold"/>
                <a:ea typeface="Canva Sans Bold"/>
              </a:rPr>
              <a:t>bug-detection</a:t>
            </a:r>
            <a:r>
              <a:rPr b="0" lang="en-US" sz="3000" spc="-1" strike="noStrike">
                <a:solidFill>
                  <a:srgbClr val="000000"/>
                </a:solidFill>
                <a:latin typeface="Canva Sans"/>
                <a:ea typeface="Canva Sans"/>
              </a:rPr>
              <a:t>” model so that it can classify any python snippet as “</a:t>
            </a:r>
            <a:r>
              <a:rPr b="1" lang="en-US" sz="3000" spc="-1" strike="noStrike">
                <a:solidFill>
                  <a:srgbClr val="000000"/>
                </a:solidFill>
                <a:latin typeface="Canva Sans Bold"/>
                <a:ea typeface="Canva Sans Bold"/>
              </a:rPr>
              <a:t>buggy</a:t>
            </a:r>
            <a:r>
              <a:rPr b="0" lang="en-US" sz="3000" spc="-1" strike="noStrike">
                <a:solidFill>
                  <a:srgbClr val="000000"/>
                </a:solidFill>
                <a:latin typeface="Canva Sans"/>
                <a:ea typeface="Canva Sans"/>
              </a:rPr>
              <a:t>” or “</a:t>
            </a:r>
            <a:r>
              <a:rPr b="1" lang="en-US" sz="3000" spc="-1" strike="noStrike">
                <a:solidFill>
                  <a:srgbClr val="000000"/>
                </a:solidFill>
                <a:latin typeface="Canva Sans Bold"/>
                <a:ea typeface="Canva Sans Bold"/>
              </a:rPr>
              <a:t>bug-free</a:t>
            </a:r>
            <a:r>
              <a:rPr b="0" lang="en-US" sz="3000" spc="-1" strike="noStrike">
                <a:solidFill>
                  <a:srgbClr val="000000"/>
                </a:solidFill>
                <a:latin typeface="Canva Sans"/>
                <a:ea typeface="Canva Sans"/>
              </a:rPr>
              <a:t>” based on 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lvl="1" marL="647640" indent="-324000" algn="just" defTabSz="914400">
              <a:lnSpc>
                <a:spcPts val="4201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000" spc="-1" strike="noStrike">
                <a:solidFill>
                  <a:srgbClr val="000000"/>
                </a:solidFill>
                <a:latin typeface="Canva Sans"/>
                <a:ea typeface="Canva Sans"/>
              </a:rPr>
              <a:t>The </a:t>
            </a:r>
            <a:r>
              <a:rPr b="1" lang="en-US" sz="3000" spc="-1" strike="noStrike">
                <a:solidFill>
                  <a:srgbClr val="000000"/>
                </a:solidFill>
                <a:latin typeface="Canva Sans Bold"/>
                <a:ea typeface="Canva Sans Bold"/>
              </a:rPr>
              <a:t>semantic rule</a:t>
            </a:r>
            <a:r>
              <a:rPr b="0" lang="en-US" sz="3000" spc="-1" strike="noStrike">
                <a:solidFill>
                  <a:srgbClr val="000000"/>
                </a:solidFill>
                <a:latin typeface="Canva Sans"/>
                <a:ea typeface="Canva Sans"/>
              </a:rPr>
              <a:t> of the code.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lvl="1" marL="647640" indent="-324000" algn="just" defTabSz="914400">
              <a:lnSpc>
                <a:spcPts val="4201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000" spc="-1" strike="noStrike">
                <a:solidFill>
                  <a:srgbClr val="000000"/>
                </a:solidFill>
                <a:latin typeface="Canva Sans"/>
                <a:ea typeface="Canva Sans"/>
              </a:rPr>
              <a:t>The fix will be the most </a:t>
            </a:r>
            <a:r>
              <a:rPr b="1" lang="en-US" sz="3000" spc="-1" strike="noStrike">
                <a:solidFill>
                  <a:srgbClr val="000000"/>
                </a:solidFill>
                <a:latin typeface="Canva Sans Bold"/>
                <a:ea typeface="Canva Sans Bold"/>
              </a:rPr>
              <a:t>accurate predicted fix/patch</a:t>
            </a:r>
            <a:r>
              <a:rPr b="0" lang="en-US" sz="3000" spc="-1" strike="noStrike">
                <a:solidFill>
                  <a:srgbClr val="000000"/>
                </a:solidFill>
                <a:latin typeface="Canva Sans"/>
                <a:ea typeface="Canva Sans"/>
              </a:rPr>
              <a:t> according to the model.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lvl="1" marL="647640" indent="-324000" algn="just" defTabSz="914400">
              <a:lnSpc>
                <a:spcPts val="4201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000" spc="-1" strike="noStrike">
                <a:solidFill>
                  <a:srgbClr val="000000"/>
                </a:solidFill>
                <a:latin typeface="Canva Sans"/>
                <a:ea typeface="Canva Sans"/>
              </a:rPr>
              <a:t>We can get the </a:t>
            </a:r>
            <a:r>
              <a:rPr b="1" lang="en-US" sz="3000" spc="-1" strike="noStrike">
                <a:solidFill>
                  <a:srgbClr val="000000"/>
                </a:solidFill>
                <a:latin typeface="Canva Sans Bold"/>
                <a:ea typeface="Canva Sans Bold"/>
              </a:rPr>
              <a:t>comment</a:t>
            </a:r>
            <a:r>
              <a:rPr b="0" lang="en-US" sz="3000" spc="-1" strike="noStrike">
                <a:solidFill>
                  <a:srgbClr val="000000"/>
                </a:solidFill>
                <a:latin typeface="Canva Sans"/>
                <a:ea typeface="Canva Sans"/>
              </a:rPr>
              <a:t> for the code [if we want]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Freeform 2"/>
          <p:cNvSpPr/>
          <p:nvPr/>
        </p:nvSpPr>
        <p:spPr>
          <a:xfrm>
            <a:off x="9301320" y="3035880"/>
            <a:ext cx="4511520" cy="4258440"/>
          </a:xfrm>
          <a:custGeom>
            <a:avLst/>
            <a:gdLst>
              <a:gd name="textAreaLeft" fmla="*/ 0 w 4511520"/>
              <a:gd name="textAreaRight" fmla="*/ 4511880 w 4511520"/>
              <a:gd name="textAreaTop" fmla="*/ 0 h 4258440"/>
              <a:gd name="textAreaBottom" fmla="*/ 4258800 h 4258440"/>
            </a:gdLst>
            <a:ahLst/>
            <a:rect l="textAreaLeft" t="textAreaTop" r="textAreaRight" b="textAreaBottom"/>
            <a:pathLst>
              <a:path w="4511959" h="4258783">
                <a:moveTo>
                  <a:pt x="0" y="0"/>
                </a:moveTo>
                <a:lnTo>
                  <a:pt x="4511959" y="0"/>
                </a:lnTo>
                <a:lnTo>
                  <a:pt x="4511959" y="4258783"/>
                </a:lnTo>
                <a:lnTo>
                  <a:pt x="0" y="4258783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Freeform 3"/>
          <p:cNvSpPr/>
          <p:nvPr/>
        </p:nvSpPr>
        <p:spPr>
          <a:xfrm>
            <a:off x="1131120" y="2778840"/>
            <a:ext cx="6255000" cy="4061160"/>
          </a:xfrm>
          <a:custGeom>
            <a:avLst/>
            <a:gdLst>
              <a:gd name="textAreaLeft" fmla="*/ 0 w 6255000"/>
              <a:gd name="textAreaRight" fmla="*/ 6255360 w 6255000"/>
              <a:gd name="textAreaTop" fmla="*/ 0 h 4061160"/>
              <a:gd name="textAreaBottom" fmla="*/ 4061520 h 4061160"/>
            </a:gdLst>
            <a:ahLst/>
            <a:rect l="textAreaLeft" t="textAreaTop" r="textAreaRight" b="textAreaBottom"/>
            <a:pathLst>
              <a:path w="6255379" h="4061463">
                <a:moveTo>
                  <a:pt x="0" y="0"/>
                </a:moveTo>
                <a:lnTo>
                  <a:pt x="6255379" y="0"/>
                </a:lnTo>
                <a:lnTo>
                  <a:pt x="6255379" y="4061463"/>
                </a:lnTo>
                <a:lnTo>
                  <a:pt x="0" y="4061463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TextBox 4"/>
          <p:cNvSpPr/>
          <p:nvPr/>
        </p:nvSpPr>
        <p:spPr>
          <a:xfrm>
            <a:off x="1028880" y="457920"/>
            <a:ext cx="9382320" cy="62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4898"/>
              </a:lnSpc>
            </a:pPr>
            <a:r>
              <a:rPr b="1" lang="en-US" sz="3500" spc="-1" strike="noStrike">
                <a:solidFill>
                  <a:srgbClr val="000000"/>
                </a:solidFill>
                <a:latin typeface="Canva Sans Bold"/>
                <a:ea typeface="Canva Sans Bold"/>
              </a:rPr>
              <a:t>Evaluation Matrics for the model</a:t>
            </a:r>
            <a:endParaRPr b="0" lang="en-US" sz="3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TextBox 5"/>
          <p:cNvSpPr/>
          <p:nvPr/>
        </p:nvSpPr>
        <p:spPr>
          <a:xfrm>
            <a:off x="1331640" y="1416960"/>
            <a:ext cx="15093720" cy="106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 defTabSz="914400">
              <a:lnSpc>
                <a:spcPts val="4201"/>
              </a:lnSpc>
            </a:pPr>
            <a:r>
              <a:rPr b="0" lang="en-US" sz="3000" spc="-1" strike="noStrike">
                <a:solidFill>
                  <a:srgbClr val="000000"/>
                </a:solidFill>
                <a:latin typeface="Canva Sans"/>
                <a:ea typeface="Canva Sans"/>
              </a:rPr>
              <a:t>After creating the model I have tried to test the model according to the input dataset and I found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TextBox 6"/>
          <p:cNvSpPr/>
          <p:nvPr/>
        </p:nvSpPr>
        <p:spPr>
          <a:xfrm>
            <a:off x="1131120" y="8077680"/>
            <a:ext cx="15093720" cy="1208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 defTabSz="914400">
              <a:lnSpc>
                <a:spcPts val="4759"/>
              </a:lnSpc>
            </a:pPr>
            <a:r>
              <a:rPr b="1" lang="en-US" sz="3400" spc="-1" strike="noStrike">
                <a:solidFill>
                  <a:srgbClr val="000000"/>
                </a:solidFill>
                <a:latin typeface="Canva Sans Bold"/>
                <a:ea typeface="Canva Sans Bold"/>
              </a:rPr>
              <a:t>Based on them I got the accuracy of 80% with neither underfitting nor overfitting.</a:t>
            </a:r>
            <a:endParaRPr b="0" lang="en-US" sz="3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Freeform 2"/>
          <p:cNvSpPr/>
          <p:nvPr/>
        </p:nvSpPr>
        <p:spPr>
          <a:xfrm>
            <a:off x="2091240" y="2567880"/>
            <a:ext cx="5606640" cy="1450080"/>
          </a:xfrm>
          <a:custGeom>
            <a:avLst/>
            <a:gdLst>
              <a:gd name="textAreaLeft" fmla="*/ 0 w 5606640"/>
              <a:gd name="textAreaRight" fmla="*/ 5607000 w 5606640"/>
              <a:gd name="textAreaTop" fmla="*/ 0 h 1450080"/>
              <a:gd name="textAreaBottom" fmla="*/ 1450440 h 1450080"/>
            </a:gdLst>
            <a:ahLst/>
            <a:rect l="textAreaLeft" t="textAreaTop" r="textAreaRight" b="textAreaBottom"/>
            <a:pathLst>
              <a:path w="5606912" h="1450260">
                <a:moveTo>
                  <a:pt x="0" y="0"/>
                </a:moveTo>
                <a:lnTo>
                  <a:pt x="5606912" y="0"/>
                </a:lnTo>
                <a:lnTo>
                  <a:pt x="5606912" y="1450261"/>
                </a:lnTo>
                <a:lnTo>
                  <a:pt x="0" y="1450261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Freeform 3"/>
          <p:cNvSpPr/>
          <p:nvPr/>
        </p:nvSpPr>
        <p:spPr>
          <a:xfrm>
            <a:off x="9529560" y="2567880"/>
            <a:ext cx="5176440" cy="1338480"/>
          </a:xfrm>
          <a:custGeom>
            <a:avLst/>
            <a:gdLst>
              <a:gd name="textAreaLeft" fmla="*/ 0 w 5176440"/>
              <a:gd name="textAreaRight" fmla="*/ 5176800 w 5176440"/>
              <a:gd name="textAreaTop" fmla="*/ 0 h 1338480"/>
              <a:gd name="textAreaBottom" fmla="*/ 1338840 h 1338480"/>
            </a:gdLst>
            <a:ahLst/>
            <a:rect l="textAreaLeft" t="textAreaTop" r="textAreaRight" b="textAreaBottom"/>
            <a:pathLst>
              <a:path w="5176765" h="1339000">
                <a:moveTo>
                  <a:pt x="0" y="0"/>
                </a:moveTo>
                <a:lnTo>
                  <a:pt x="5176765" y="0"/>
                </a:lnTo>
                <a:lnTo>
                  <a:pt x="5176765" y="1339001"/>
                </a:lnTo>
                <a:lnTo>
                  <a:pt x="0" y="1339001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TextBox 4"/>
          <p:cNvSpPr/>
          <p:nvPr/>
        </p:nvSpPr>
        <p:spPr>
          <a:xfrm>
            <a:off x="613080" y="441360"/>
            <a:ext cx="5437080" cy="62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 defTabSz="914400">
              <a:lnSpc>
                <a:spcPts val="4898"/>
              </a:lnSpc>
            </a:pPr>
            <a:r>
              <a:rPr b="1" lang="en-US" sz="3500" spc="-1" strike="noStrike">
                <a:solidFill>
                  <a:srgbClr val="000000"/>
                </a:solidFill>
                <a:latin typeface="Canva Sans Bold"/>
                <a:ea typeface="Canva Sans Bold"/>
              </a:rPr>
              <a:t>Deploying my model:</a:t>
            </a:r>
            <a:endParaRPr b="0" lang="en-US" sz="3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TextBox 5"/>
          <p:cNvSpPr/>
          <p:nvPr/>
        </p:nvSpPr>
        <p:spPr>
          <a:xfrm>
            <a:off x="900000" y="1298880"/>
            <a:ext cx="17259120" cy="53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 defTabSz="914400">
              <a:lnSpc>
                <a:spcPts val="4201"/>
              </a:lnSpc>
            </a:pPr>
            <a:r>
              <a:rPr b="0" lang="en-US" sz="3000" spc="-1" strike="noStrike">
                <a:solidFill>
                  <a:srgbClr val="000000"/>
                </a:solidFill>
                <a:latin typeface="Canva Sans"/>
                <a:ea typeface="Canva Sans"/>
              </a:rPr>
              <a:t>After successfully evaluating the both model I deployed them  to huggingface for general use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TextBox 6"/>
          <p:cNvSpPr/>
          <p:nvPr/>
        </p:nvSpPr>
        <p:spPr>
          <a:xfrm>
            <a:off x="613080" y="4465440"/>
            <a:ext cx="4645800" cy="62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 defTabSz="914400">
              <a:lnSpc>
                <a:spcPts val="4898"/>
              </a:lnSpc>
            </a:pPr>
            <a:r>
              <a:rPr b="1" lang="en-US" sz="3500" spc="-1" strike="noStrike">
                <a:solidFill>
                  <a:srgbClr val="000000"/>
                </a:solidFill>
                <a:latin typeface="Canva Sans Bold"/>
                <a:ea typeface="Canva Sans Bold"/>
              </a:rPr>
              <a:t>Using my model:</a:t>
            </a:r>
            <a:endParaRPr b="0" lang="en-US" sz="3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TextBox 7"/>
          <p:cNvSpPr/>
          <p:nvPr/>
        </p:nvSpPr>
        <p:spPr>
          <a:xfrm>
            <a:off x="1028880" y="5614920"/>
            <a:ext cx="16558200" cy="2756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4340"/>
              </a:lnSpc>
            </a:pPr>
            <a:r>
              <a:rPr b="0" lang="en-US" sz="3100" spc="-1" strike="noStrike">
                <a:solidFill>
                  <a:srgbClr val="000000"/>
                </a:solidFill>
                <a:latin typeface="Canva Sans"/>
                <a:ea typeface="Canva Sans"/>
              </a:rPr>
              <a:t>After Productionize the model I have implemented them  to my </a:t>
            </a:r>
            <a:r>
              <a:rPr b="1" lang="en-US" sz="3100" spc="-1" strike="noStrike">
                <a:solidFill>
                  <a:srgbClr val="000000"/>
                </a:solidFill>
                <a:latin typeface="Canva Sans Bold"/>
                <a:ea typeface="Canva Sans Bold"/>
              </a:rPr>
              <a:t>vs code extension </a:t>
            </a:r>
            <a:r>
              <a:rPr b="0" lang="en-US" sz="3100" spc="-1" strike="noStrike">
                <a:solidFill>
                  <a:srgbClr val="000000"/>
                </a:solidFill>
                <a:latin typeface="Canva Sans"/>
                <a:ea typeface="Canva Sans"/>
              </a:rPr>
              <a:t>where people can </a:t>
            </a:r>
            <a:r>
              <a:rPr b="1" lang="en-US" sz="3100" spc="-1" strike="noStrike">
                <a:solidFill>
                  <a:srgbClr val="000000"/>
                </a:solidFill>
                <a:latin typeface="Canva Sans Bold"/>
                <a:ea typeface="Canva Sans Bold"/>
              </a:rPr>
              <a:t>detect/fix their code</a:t>
            </a:r>
            <a:r>
              <a:rPr b="0" lang="en-US" sz="3100" spc="-1" strike="noStrike">
                <a:solidFill>
                  <a:srgbClr val="000000"/>
                </a:solidFill>
                <a:latin typeface="Canva Sans"/>
                <a:ea typeface="Canva Sans"/>
              </a:rPr>
              <a:t> </a:t>
            </a:r>
            <a:r>
              <a:rPr b="1" lang="en-US" sz="3100" spc="-1" strike="noStrike">
                <a:solidFill>
                  <a:srgbClr val="000000"/>
                </a:solidFill>
                <a:latin typeface="Canva Sans Bold"/>
                <a:ea typeface="Canva Sans Bold"/>
              </a:rPr>
              <a:t>“in-place”</a:t>
            </a:r>
            <a:r>
              <a:rPr b="0" lang="en-US" sz="3100" spc="-1" strike="noStrike">
                <a:solidFill>
                  <a:srgbClr val="000000"/>
                </a:solidFill>
                <a:latin typeface="Canva Sans"/>
                <a:ea typeface="Canva Sans"/>
              </a:rPr>
              <a:t> in their code editor even they are offline.</a:t>
            </a:r>
            <a:endParaRPr b="0" lang="en-US" sz="31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ts val="4340"/>
              </a:lnSpc>
            </a:pPr>
            <a:r>
              <a:rPr b="0" lang="en-US" sz="3100" spc="-1" strike="noStrike">
                <a:solidFill>
                  <a:srgbClr val="000000"/>
                </a:solidFill>
                <a:latin typeface="Canva Sans"/>
                <a:ea typeface="Canva Sans"/>
              </a:rPr>
              <a:t>The </a:t>
            </a:r>
            <a:r>
              <a:rPr b="1" lang="en-US" sz="3100" spc="-1" strike="noStrike">
                <a:solidFill>
                  <a:srgbClr val="000000"/>
                </a:solidFill>
                <a:latin typeface="Canva Sans Bold"/>
                <a:ea typeface="Canva Sans Bold"/>
              </a:rPr>
              <a:t>extenstion</a:t>
            </a:r>
            <a:r>
              <a:rPr b="0" lang="en-US" sz="3100" spc="-1" strike="noStrike">
                <a:solidFill>
                  <a:srgbClr val="000000"/>
                </a:solidFill>
                <a:latin typeface="Canva Sans"/>
                <a:ea typeface="Canva Sans"/>
              </a:rPr>
              <a:t> is build on top of </a:t>
            </a:r>
            <a:r>
              <a:rPr b="1" lang="en-US" sz="3100" spc="-1" strike="noStrike">
                <a:solidFill>
                  <a:srgbClr val="000000"/>
                </a:solidFill>
                <a:latin typeface="Canva Sans Bold"/>
                <a:ea typeface="Canva Sans Bold"/>
              </a:rPr>
              <a:t>typescript</a:t>
            </a:r>
            <a:r>
              <a:rPr b="0" lang="en-US" sz="3100" spc="-1" strike="noStrike">
                <a:solidFill>
                  <a:srgbClr val="000000"/>
                </a:solidFill>
                <a:latin typeface="Canva Sans"/>
                <a:ea typeface="Canva Sans"/>
              </a:rPr>
              <a:t> and </a:t>
            </a:r>
            <a:r>
              <a:rPr b="1" lang="en-US" sz="3100" spc="-1" strike="noStrike">
                <a:solidFill>
                  <a:srgbClr val="000000"/>
                </a:solidFill>
                <a:latin typeface="Canva Sans Bold"/>
                <a:ea typeface="Canva Sans Bold"/>
              </a:rPr>
              <a:t>bash</a:t>
            </a:r>
            <a:r>
              <a:rPr b="0" lang="en-US" sz="3100" spc="-1" strike="noStrike">
                <a:solidFill>
                  <a:srgbClr val="000000"/>
                </a:solidFill>
                <a:latin typeface="Canva Sans"/>
                <a:ea typeface="Canva Sans"/>
              </a:rPr>
              <a:t> </a:t>
            </a:r>
            <a:r>
              <a:rPr b="1" lang="en-US" sz="3100" spc="-1" strike="noStrike">
                <a:solidFill>
                  <a:srgbClr val="000000"/>
                </a:solidFill>
                <a:latin typeface="Canva Sans Bold"/>
                <a:ea typeface="Canva Sans Bold"/>
              </a:rPr>
              <a:t>script</a:t>
            </a:r>
            <a:r>
              <a:rPr b="0" lang="en-US" sz="3100" spc="-1" strike="noStrike">
                <a:solidFill>
                  <a:srgbClr val="000000"/>
                </a:solidFill>
                <a:latin typeface="Canva Sans"/>
                <a:ea typeface="Canva Sans"/>
              </a:rPr>
              <a:t>.</a:t>
            </a:r>
            <a:endParaRPr b="0" lang="en-US" sz="31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ts val="434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ts val="4340"/>
              </a:lnSpc>
            </a:pPr>
            <a:r>
              <a:rPr b="0" lang="en-US" sz="3100" spc="-1" strike="noStrike" u="sng">
                <a:solidFill>
                  <a:srgbClr val="0000ff"/>
                </a:solidFill>
                <a:uFillTx/>
                <a:latin typeface="Canva Sans"/>
                <a:ea typeface="Canva Sans"/>
                <a:hlinkClick r:id="rId3"/>
              </a:rPr>
              <a:t>https://marketplace.visualstudio.com/manage/publishers/debayanghosh/extensions/felix-detect-fix</a:t>
            </a:r>
            <a:endParaRPr b="0" lang="en-US" sz="3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Box 2"/>
          <p:cNvSpPr/>
          <p:nvPr/>
        </p:nvSpPr>
        <p:spPr>
          <a:xfrm>
            <a:off x="4947840" y="1890000"/>
            <a:ext cx="8391600" cy="665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 defTabSz="914400">
              <a:lnSpc>
                <a:spcPts val="5179"/>
              </a:lnSpc>
            </a:pPr>
            <a:r>
              <a:rPr b="1" lang="en-US" sz="3700" spc="-1" strike="noStrike">
                <a:solidFill>
                  <a:srgbClr val="000000"/>
                </a:solidFill>
                <a:latin typeface="Canva Sans Bold"/>
                <a:ea typeface="Canva Sans Bold"/>
              </a:rPr>
              <a:t>Tools I have used:</a:t>
            </a:r>
            <a:endParaRPr b="0" lang="en-US" sz="37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ts val="5179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647640" indent="-324000" algn="ctr" defTabSz="914400">
              <a:lnSpc>
                <a:spcPts val="4201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000" spc="-1" strike="noStrike">
                <a:solidFill>
                  <a:srgbClr val="000000"/>
                </a:solidFill>
                <a:latin typeface="Canva Sans"/>
                <a:ea typeface="Canva Sans"/>
              </a:rPr>
              <a:t>Google colab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lvl="1" marL="647640" indent="-324000" algn="ctr" defTabSz="914400">
              <a:lnSpc>
                <a:spcPts val="4201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000" spc="-1" strike="noStrike">
                <a:solidFill>
                  <a:srgbClr val="000000"/>
                </a:solidFill>
                <a:latin typeface="Canva Sans"/>
                <a:ea typeface="Canva Sans"/>
              </a:rPr>
              <a:t>Jupyter notebook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lvl="1" marL="647640" indent="-324000" algn="ctr" defTabSz="914400">
              <a:lnSpc>
                <a:spcPts val="4201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000" spc="-1" strike="noStrike">
                <a:solidFill>
                  <a:srgbClr val="000000"/>
                </a:solidFill>
                <a:latin typeface="Canva Sans"/>
                <a:ea typeface="Canva Sans"/>
              </a:rPr>
              <a:t>huggingface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lvl="1" marL="647640" indent="-324000" algn="ctr" defTabSz="914400">
              <a:lnSpc>
                <a:spcPts val="4201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000" spc="-1" strike="noStrike">
                <a:solidFill>
                  <a:srgbClr val="000000"/>
                </a:solidFill>
                <a:latin typeface="Canva Sans"/>
                <a:ea typeface="Canva Sans"/>
              </a:rPr>
              <a:t>wandb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lvl="1" marL="647640" indent="-324000" algn="ctr" defTabSz="914400">
              <a:lnSpc>
                <a:spcPts val="4201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000" spc="-1" strike="noStrike">
                <a:solidFill>
                  <a:srgbClr val="000000"/>
                </a:solidFill>
                <a:latin typeface="Canva Sans"/>
                <a:ea typeface="Canva Sans"/>
              </a:rPr>
              <a:t>GCP engine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lvl="1" marL="647640" indent="-324000" algn="ctr" defTabSz="914400">
              <a:lnSpc>
                <a:spcPts val="4201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000" spc="-1" strike="noStrike">
                <a:solidFill>
                  <a:srgbClr val="000000"/>
                </a:solidFill>
                <a:latin typeface="Canva Sans"/>
                <a:ea typeface="Canva Sans"/>
              </a:rPr>
              <a:t>Intel devcloud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lvl="1" marL="647640" indent="-324000" algn="ctr" defTabSz="914400">
              <a:lnSpc>
                <a:spcPts val="4201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000" spc="-1" strike="noStrike">
                <a:solidFill>
                  <a:srgbClr val="000000"/>
                </a:solidFill>
                <a:latin typeface="Canva Sans"/>
                <a:ea typeface="Canva Sans"/>
              </a:rPr>
              <a:t>typescript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lvl="1" marL="647640" indent="-324000" algn="ctr" defTabSz="914400">
              <a:lnSpc>
                <a:spcPts val="4201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000" spc="-1" strike="noStrike">
                <a:solidFill>
                  <a:srgbClr val="000000"/>
                </a:solidFill>
                <a:latin typeface="Canva Sans"/>
                <a:ea typeface="Canva Sans"/>
              </a:rPr>
              <a:t>vsix model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lvl="1" marL="647640" indent="-324000" algn="ctr" defTabSz="914400">
              <a:lnSpc>
                <a:spcPts val="4201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000" spc="-1" strike="noStrike">
                <a:solidFill>
                  <a:srgbClr val="000000"/>
                </a:solidFill>
                <a:latin typeface="Canva Sans"/>
                <a:ea typeface="Canva Sans"/>
              </a:rPr>
              <a:t>Research Papers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ts val="4201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Box 2"/>
          <p:cNvSpPr/>
          <p:nvPr/>
        </p:nvSpPr>
        <p:spPr>
          <a:xfrm>
            <a:off x="2247480" y="851040"/>
            <a:ext cx="3346560" cy="62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 defTabSz="914400">
              <a:lnSpc>
                <a:spcPts val="4898"/>
              </a:lnSpc>
            </a:pPr>
            <a:r>
              <a:rPr b="1" lang="en-US" sz="3500" spc="-1" strike="noStrike">
                <a:solidFill>
                  <a:srgbClr val="000000"/>
                </a:solidFill>
                <a:latin typeface="Canva Sans Bold"/>
                <a:ea typeface="Canva Sans Bold"/>
              </a:rPr>
              <a:t>References</a:t>
            </a:r>
            <a:endParaRPr b="0" lang="en-US" sz="3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TextBox 3"/>
          <p:cNvSpPr/>
          <p:nvPr/>
        </p:nvSpPr>
        <p:spPr>
          <a:xfrm>
            <a:off x="2247480" y="2102400"/>
            <a:ext cx="16230240" cy="60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4759"/>
              </a:lnSpc>
            </a:pPr>
            <a:r>
              <a:rPr b="0" lang="en-US" sz="3400" spc="-1" strike="noStrike" u="sng">
                <a:solidFill>
                  <a:srgbClr val="0000ff"/>
                </a:solidFill>
                <a:uFillTx/>
                <a:latin typeface="Canva Sans"/>
                <a:ea typeface="Canva Sans"/>
                <a:hlinkClick r:id="rId1"/>
              </a:rPr>
              <a:t>https://www.researchgate.net/publication/376609474_Software_bugs_detection_analysis_and_fixing</a:t>
            </a:r>
            <a:endParaRPr b="0" lang="en-US" sz="3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TextBox 4"/>
          <p:cNvSpPr/>
          <p:nvPr/>
        </p:nvSpPr>
        <p:spPr>
          <a:xfrm>
            <a:off x="2247480" y="3796560"/>
            <a:ext cx="12932280" cy="604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 defTabSz="914400">
              <a:lnSpc>
                <a:spcPts val="4759"/>
              </a:lnSpc>
            </a:pPr>
            <a:r>
              <a:rPr b="0" lang="en-US" sz="3400" spc="-1" strike="noStrike" u="sng">
                <a:solidFill>
                  <a:srgbClr val="0000ff"/>
                </a:solidFill>
                <a:uFillTx/>
                <a:latin typeface="Canva Sans"/>
                <a:ea typeface="Canva Sans"/>
                <a:hlinkClick r:id="rId2"/>
              </a:rPr>
              <a:t>https://papers.ssrn.com/sol3/papers.cfm?abstract_id=4662187</a:t>
            </a:r>
            <a:endParaRPr b="0" lang="en-US" sz="3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TextBox 5"/>
          <p:cNvSpPr/>
          <p:nvPr/>
        </p:nvSpPr>
        <p:spPr>
          <a:xfrm>
            <a:off x="2247480" y="5347080"/>
            <a:ext cx="9617040" cy="604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 defTabSz="914400">
              <a:lnSpc>
                <a:spcPts val="4759"/>
              </a:lnSpc>
            </a:pPr>
            <a:r>
              <a:rPr b="0" lang="en-US" sz="3400" spc="-1" strike="noStrike" u="sng">
                <a:solidFill>
                  <a:srgbClr val="000000"/>
                </a:solidFill>
                <a:uFillTx/>
                <a:latin typeface="Canva Sans"/>
                <a:ea typeface="Canva Sans"/>
              </a:rPr>
              <a:t>https://ieeexplore.ieee.org/document/9270312</a:t>
            </a:r>
            <a:endParaRPr b="0" lang="en-US" sz="3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TextBox 6"/>
          <p:cNvSpPr/>
          <p:nvPr/>
        </p:nvSpPr>
        <p:spPr>
          <a:xfrm>
            <a:off x="2247480" y="7116120"/>
            <a:ext cx="10330200" cy="60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4759"/>
              </a:lnSpc>
            </a:pPr>
            <a:r>
              <a:rPr b="0" lang="en-US" sz="3400" spc="-1" strike="noStrike" u="sng">
                <a:solidFill>
                  <a:srgbClr val="0000ff"/>
                </a:solidFill>
                <a:uFillTx/>
                <a:latin typeface="Canva Sans"/>
                <a:ea typeface="Canva Sans"/>
                <a:hlinkClick r:id="rId3"/>
              </a:rPr>
              <a:t>https://github.com/felixoder/bug_detection_ml_project/</a:t>
            </a:r>
            <a:endParaRPr b="0" lang="en-US" sz="3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Box 2"/>
          <p:cNvSpPr/>
          <p:nvPr/>
        </p:nvSpPr>
        <p:spPr>
          <a:xfrm>
            <a:off x="6849360" y="3916800"/>
            <a:ext cx="4588560" cy="255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 defTabSz="914400">
              <a:lnSpc>
                <a:spcPts val="10080"/>
              </a:lnSpc>
            </a:pPr>
            <a:r>
              <a:rPr b="1" lang="en-US" sz="7200" spc="-1" strike="noStrike">
                <a:solidFill>
                  <a:srgbClr val="000000"/>
                </a:solidFill>
                <a:latin typeface="Canva Sans Bold"/>
                <a:ea typeface="Canva Sans Bold"/>
              </a:rPr>
              <a:t>Thank You</a:t>
            </a:r>
            <a:endParaRPr b="0" lang="en-US" sz="7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Application>LibreOffice/24.2.7.2$Linux_X86_64 LibreOffice_project/420$Build-2</Application>
  <AppVersion>15.0000</AppVers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:creator/>
  <dc:description/>
  <dc:identifier>DAGjXJaR7Cs</dc:identifier>
  <dc:language>en-US</dc:language>
  <cp:lastModifiedBy/>
  <dcterms:modified xsi:type="dcterms:W3CDTF">2025-04-01T10:29:26Z</dcterms:modified>
  <cp:revision>2</cp:revision>
  <dc:subject/>
  <dc:title>Bug Detection and Fixing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</Properties>
</file>