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58" r:id="rId8"/>
    <p:sldId id="289" r:id="rId9"/>
    <p:sldId id="290" r:id="rId10"/>
    <p:sldId id="291" r:id="rId11"/>
    <p:sldId id="281" r:id="rId12"/>
    <p:sldId id="282" r:id="rId13"/>
    <p:sldId id="292" r:id="rId14"/>
    <p:sldId id="287" r:id="rId15"/>
    <p:sldId id="28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4314825"/>
            <a:ext cx="10297839" cy="3200400"/>
          </a:xfrm>
        </p:spPr>
        <p:txBody>
          <a:bodyPr anchor="ctr"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50" dirty="0">
                <a:solidFill>
                  <a:srgbClr val="4C94D8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Topic Modelling and Sentiment Analysis of Covid Tweets</a:t>
            </a:r>
            <a:br>
              <a:rPr lang="en-US" sz="1800" kern="150" dirty="0">
                <a:solidFill>
                  <a:srgbClr val="4C94D8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 Yein Oo</a:t>
            </a:r>
            <a:b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P-2706710</a:t>
            </a:r>
            <a:b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Supervisor-</a:t>
            </a:r>
            <a:r>
              <a:rPr lang="en-US" sz="1800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Waddah</a:t>
            </a: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Saeed</a:t>
            </a:r>
            <a:b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 Marker-Ahmet </a:t>
            </a:r>
            <a:r>
              <a:rPr lang="en-US" sz="1800" kern="15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Orun</a:t>
            </a:r>
            <a:br>
              <a:rPr lang="en-US" sz="1800" kern="1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03285"/>
            <a:ext cx="9953308" cy="622299"/>
          </a:xfrm>
        </p:spPr>
        <p:txBody>
          <a:bodyPr/>
          <a:lstStyle/>
          <a:p>
            <a:r>
              <a:rPr lang="en-US" dirty="0"/>
              <a:t>Evaluation of Sentiment analysis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436616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F1 Score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86CEDC4-7BE1-D187-7DE8-3CAEC518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2370066"/>
            <a:ext cx="8160817" cy="34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03285"/>
            <a:ext cx="9953308" cy="6222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005458"/>
            <a:ext cx="2722880" cy="351284"/>
          </a:xfrm>
        </p:spPr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1436616"/>
            <a:ext cx="3773805" cy="262103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Topic Interpretability</a:t>
            </a:r>
            <a:r>
              <a:rPr lang="en-US" dirty="0"/>
              <a:t>: LDA excels in separating COVID-related topics, offering better interpretability.</a:t>
            </a:r>
          </a:p>
          <a:p>
            <a:r>
              <a:rPr lang="en-US" b="1" dirty="0"/>
              <a:t>Coherence Score</a:t>
            </a:r>
            <a:r>
              <a:rPr lang="en-US" dirty="0"/>
              <a:t>: </a:t>
            </a:r>
            <a:r>
              <a:rPr lang="en-US" dirty="0" err="1"/>
              <a:t>BERTopic</a:t>
            </a:r>
            <a:r>
              <a:rPr lang="en-US" dirty="0"/>
              <a:t> scores higher in coherence but clusters all COVID topics together, which is not desirable.</a:t>
            </a:r>
          </a:p>
          <a:p>
            <a:r>
              <a:rPr lang="en-US" b="1" dirty="0"/>
              <a:t>Computing Time</a:t>
            </a:r>
            <a:r>
              <a:rPr lang="en-US" dirty="0"/>
              <a:t>: LDA has faster computing times.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1005458"/>
            <a:ext cx="5516880" cy="351284"/>
          </a:xfrm>
        </p:spPr>
        <p:txBody>
          <a:bodyPr>
            <a:normAutofit/>
          </a:bodyPr>
          <a:lstStyle/>
          <a:p>
            <a:r>
              <a:rPr lang="en-US" dirty="0"/>
              <a:t>Sentiment Analysis Classification and Fine Tuning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1369440"/>
            <a:ext cx="5506720" cy="30314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Decision Tree Model</a:t>
            </a:r>
            <a:r>
              <a:rPr lang="en-US" dirty="0"/>
              <a:t>: Best accuracy, fast computing time, prone to overfitting and unseen data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Multinomial Naïve Bayes (MNB): </a:t>
            </a:r>
            <a:r>
              <a:rPr lang="en-US" dirty="0"/>
              <a:t>Chosen for tuning due to simplicity and computational efficiency, showing noticeable accuracy improvement post-tuning. Other models may outperform MNB with hyper-parameterization, but personal laptop limitations prevent this.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72960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Conclusion &amp; Further recommendations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49191"/>
            <a:ext cx="5733773" cy="42181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Utilize LDA Features</a:t>
            </a:r>
            <a:r>
              <a:rPr lang="en-US" dirty="0"/>
              <a:t>: Implement word search to allow users to find potential topics related to specific terms, aiding in trend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Timeline</a:t>
            </a:r>
            <a:r>
              <a:rPr lang="en-US" dirty="0"/>
              <a:t>: Use a larger dataset beyond three months for better generalization and trend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Models</a:t>
            </a:r>
            <a:r>
              <a:rPr lang="en-US" dirty="0"/>
              <a:t>: Hyper-parameter tune better-performing models like tree models and support vector machines for improved classification, if resources allow.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Topic Modelling and Sentiment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4697068"/>
            <a:ext cx="4179570" cy="7417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E84E8-6C54-D7E7-BB9B-37CB45E17D76}"/>
              </a:ext>
            </a:extLst>
          </p:cNvPr>
          <p:cNvSpPr txBox="1"/>
          <p:nvPr/>
        </p:nvSpPr>
        <p:spPr>
          <a:xfrm>
            <a:off x="6561188" y="373653"/>
            <a:ext cx="56308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Impact</a:t>
            </a:r>
            <a:r>
              <a:rPr lang="en-US" dirty="0"/>
              <a:t>: Originating in Wuhan, China, COVID-19 quickly became a global pandemic, declared by WHO on March 11, 2020. By June 30, 2020, infections surpassed 10 million, with over 503,000 deaths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Social Media's Role</a:t>
            </a:r>
            <a:r>
              <a:rPr lang="en-US" dirty="0"/>
              <a:t>: Platforms like Twitter have become crucial for real-time communication, allowing people to share opinions and information about the pandemic. It also plays a crucial role in </a:t>
            </a:r>
            <a:r>
              <a:rPr lang="en-US" b="1" dirty="0"/>
              <a:t>health information distribution</a:t>
            </a:r>
            <a:r>
              <a:rPr lang="en-US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Analytical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Topic Modelling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An NLP technique that scans documents to group similar words, useful for identifying patterns in text data.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Sentiment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Processes text data from sources like Twitter to gauge public sentiment, valuable for commerce, health, and disaster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922265"/>
          </a:xfrm>
        </p:spPr>
        <p:txBody>
          <a:bodyPr/>
          <a:lstStyle/>
          <a:p>
            <a:r>
              <a:rPr lang="en-US" dirty="0"/>
              <a:t>Problem Statement, Aims and Objective.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343026"/>
            <a:ext cx="7288212" cy="4827104"/>
          </a:xfrm>
        </p:spPr>
        <p:txBody>
          <a:bodyPr>
            <a:normAutofit/>
          </a:bodyPr>
          <a:lstStyle/>
          <a:p>
            <a:r>
              <a:rPr lang="en-US" dirty="0">
                <a:latin typeface="Tenorite (Body)"/>
              </a:rPr>
              <a:t>Key Problem</a:t>
            </a:r>
          </a:p>
          <a:p>
            <a:r>
              <a:rPr lang="en-US" sz="1800" b="0" dirty="0">
                <a:effectLst/>
                <a:latin typeface="Tenorite (Body)"/>
                <a:ea typeface="Aptos" panose="020B0004020202020204" pitchFamily="34" charset="0"/>
                <a:cs typeface="Times New Roman" panose="02020603050405020304" pitchFamily="18" charset="0"/>
              </a:rPr>
              <a:t>-big data sets and high computationally consuming algorithms</a:t>
            </a:r>
          </a:p>
          <a:p>
            <a:r>
              <a:rPr lang="en-US" dirty="0">
                <a:latin typeface="Tenorite (Body)"/>
              </a:rPr>
              <a:t>Aim and Objective</a:t>
            </a:r>
          </a:p>
          <a:p>
            <a:r>
              <a:rPr lang="en-US" b="0" dirty="0">
                <a:latin typeface="Tenorite (Body)"/>
              </a:rPr>
              <a:t>-explore both unsupervised topic modelling algorithms and supervised classification algorithms for sentiment analysis</a:t>
            </a:r>
          </a:p>
          <a:p>
            <a:r>
              <a:rPr lang="en-US" dirty="0">
                <a:latin typeface="Tenorite (Body)"/>
              </a:rPr>
              <a:t>Research Questions</a:t>
            </a:r>
          </a:p>
          <a:p>
            <a:r>
              <a:rPr lang="en-US" b="0" dirty="0">
                <a:latin typeface="Tenorite (Body)"/>
              </a:rPr>
              <a:t>-which unsupervised model has the best accuracy to computational efficiency</a:t>
            </a:r>
          </a:p>
          <a:p>
            <a:r>
              <a:rPr lang="en-US" b="0" dirty="0">
                <a:latin typeface="Tenorite (Body)"/>
              </a:rPr>
              <a:t>-which supervised model has the best accuracy to computational efficiency</a:t>
            </a:r>
          </a:p>
          <a:p>
            <a:r>
              <a:rPr lang="en-US" b="0" dirty="0">
                <a:latin typeface="Tenorite (Body)"/>
              </a:rPr>
              <a:t>-which classification algorithm can be further parameter tuned to improve performance.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EA5-552E-9BDA-AF91-96A2E795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FC3-41B5-782A-ED4F-84BEE52220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models with probabilistic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organize, understand, search, summarize huge volumes of textual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Aptos" panose="020B0004020202020204" pitchFamily="34" charset="0"/>
                <a:cs typeface="Times New Roman" panose="02020603050405020304" pitchFamily="18" charset="0"/>
              </a:rPr>
              <a:t>Latent Dirichlet Allocation and </a:t>
            </a:r>
            <a:r>
              <a:rPr lang="en-US" b="0" dirty="0" err="1">
                <a:latin typeface="Aptos" panose="020B0004020202020204" pitchFamily="34" charset="0"/>
                <a:cs typeface="Times New Roman" panose="02020603050405020304" pitchFamily="18" charset="0"/>
              </a:rPr>
              <a:t>BERTopic</a:t>
            </a:r>
            <a:r>
              <a:rPr lang="en-US" b="0" dirty="0">
                <a:latin typeface="Aptos" panose="020B0004020202020204" pitchFamily="34" charset="0"/>
                <a:cs typeface="Times New Roman" panose="02020603050405020304" pitchFamily="18" charset="0"/>
              </a:rPr>
              <a:t> will be explored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B458-6EEA-6E6C-A11C-AEF74CBB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EA5-552E-9BDA-AF91-96A2E795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FC3-41B5-782A-ED4F-84BEE52220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process of analyzing text to determine the sentiment expressed within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classification of text as positive, negative, or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Aptos" panose="020B0004020202020204" pitchFamily="34" charset="0"/>
                <a:cs typeface="Times New Roman" panose="02020603050405020304" pitchFamily="18" charset="0"/>
              </a:rPr>
              <a:t>Used in </a:t>
            </a:r>
            <a:r>
              <a:rPr lang="en-US" sz="1800" b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applications like social media monitoring, customer feedback analysis and market research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B458-6EEA-6E6C-A11C-AEF74CBB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5016"/>
            <a:ext cx="8420100" cy="63118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900" y="1080244"/>
            <a:ext cx="3924300" cy="464499"/>
          </a:xfrm>
        </p:spPr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47900" y="1534584"/>
            <a:ext cx="3943627" cy="40089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the tweets into a bag-of-word representation (word x frequency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 with two algorithms: LDA and </a:t>
            </a:r>
            <a:r>
              <a:rPr lang="en-US" dirty="0" err="1"/>
              <a:t>BERTopic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4403724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E5955-7066-58CE-FA9C-C628A3CA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52" y="1389379"/>
            <a:ext cx="3693795" cy="3360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4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5016"/>
            <a:ext cx="8420100" cy="63118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050" y="854788"/>
            <a:ext cx="3924300" cy="464499"/>
          </a:xfrm>
        </p:spPr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05050" y="1309129"/>
            <a:ext cx="3590925" cy="41201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Vectorize the tweets with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models with multiple 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 parameter tune the suitable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and evaluate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37A780-886A-A472-2577-53D16EDB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0223"/>
            <a:ext cx="5939790" cy="3773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03285"/>
            <a:ext cx="9953308" cy="622299"/>
          </a:xfrm>
        </p:spPr>
        <p:txBody>
          <a:bodyPr/>
          <a:lstStyle/>
          <a:p>
            <a:r>
              <a:rPr lang="en-US" dirty="0"/>
              <a:t>Evaluation of Topic Modelling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436616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Evaluate models based on coherence score and perplexity (for LDA only)</a:t>
            </a:r>
          </a:p>
          <a:p>
            <a:r>
              <a:rPr lang="en-US" dirty="0"/>
              <a:t>Look at the </a:t>
            </a:r>
            <a:r>
              <a:rPr lang="en-US" dirty="0" err="1"/>
              <a:t>intertopic</a:t>
            </a:r>
            <a:r>
              <a:rPr lang="en-US" dirty="0"/>
              <a:t> distance</a:t>
            </a:r>
          </a:p>
          <a:p>
            <a:r>
              <a:rPr lang="en-US" dirty="0"/>
              <a:t>Topic distribution and word frequency in each topic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EE94E188-5A0D-271A-622F-91BB2819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7" y="1436616"/>
            <a:ext cx="3354705" cy="422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71385-230F-A0EE-C23F-90D0A975F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82" y="1178682"/>
            <a:ext cx="3272899" cy="5057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{06BB3EFE-0093-460F-B048-9CE7871A61B5}tf67328976_win32</Template>
  <TotalTime>357</TotalTime>
  <Words>598</Words>
  <Application>Microsoft Office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Tenorite</vt:lpstr>
      <vt:lpstr>Tenorite (Body)</vt:lpstr>
      <vt:lpstr>Custom</vt:lpstr>
      <vt:lpstr>Topic Modelling and Sentiment Analysis of Covid Tweets Thu Yein Oo P-2706710 Supervisor-Waddah Saeed Second Marker-Ahmet Orun </vt:lpstr>
      <vt:lpstr>AGENDA</vt:lpstr>
      <vt:lpstr>Introduction</vt:lpstr>
      <vt:lpstr>Problem Statement, Aims and Objective.</vt:lpstr>
      <vt:lpstr>What is Topic Modelling</vt:lpstr>
      <vt:lpstr>What is Sentiment analysis</vt:lpstr>
      <vt:lpstr>Methodology</vt:lpstr>
      <vt:lpstr>Methodology</vt:lpstr>
      <vt:lpstr>Evaluation of Topic Modelling</vt:lpstr>
      <vt:lpstr>Evaluation of Sentiment analysis</vt:lpstr>
      <vt:lpstr>Results</vt:lpstr>
      <vt:lpstr>Conclusion &amp; Further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and Sentiment Analysis of Covid Tweets Thu Yein Oo P-2706710 Supervisor-Waddah Saeed Second Marker-Ahmet Orun </dc:title>
  <dc:creator>Thu Yein Oo</dc:creator>
  <cp:lastModifiedBy>Thu Yein Oo</cp:lastModifiedBy>
  <cp:revision>1</cp:revision>
  <dcterms:created xsi:type="dcterms:W3CDTF">2024-05-20T19:05:42Z</dcterms:created>
  <dcterms:modified xsi:type="dcterms:W3CDTF">2024-05-21T01:02:57Z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