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8" r:id="rId6"/>
    <p:sldId id="279" r:id="rId7"/>
    <p:sldId id="285" r:id="rId8"/>
    <p:sldId id="287" r:id="rId9"/>
    <p:sldId id="286" r:id="rId10"/>
    <p:sldId id="291" r:id="rId11"/>
    <p:sldId id="292" r:id="rId12"/>
    <p:sldId id="293" r:id="rId13"/>
    <p:sldId id="288" r:id="rId14"/>
    <p:sldId id="290" r:id="rId15"/>
    <p:sldId id="260" r:id="rId16"/>
    <p:sldId id="266" r:id="rId17"/>
    <p:sldId id="267" r:id="rId18"/>
    <p:sldId id="268" r:id="rId19"/>
    <p:sldId id="261" r:id="rId20"/>
    <p:sldId id="294" r:id="rId21"/>
    <p:sldId id="262" r:id="rId22"/>
    <p:sldId id="269" r:id="rId23"/>
    <p:sldId id="271" r:id="rId24"/>
    <p:sldId id="263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CFC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0393" autoAdjust="0"/>
  </p:normalViewPr>
  <p:slideViewPr>
    <p:cSldViewPr>
      <p:cViewPr varScale="1">
        <p:scale>
          <a:sx n="118" d="100"/>
          <a:sy n="118" d="100"/>
        </p:scale>
        <p:origin x="-14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E2A13-800C-476F-8AAC-DA890606CF62}" type="datetimeFigureOut">
              <a:rPr lang="de-DE" smtClean="0"/>
              <a:t>17.01.2016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AB3C1-3470-4C84-9997-51FF74DD9D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57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 Das Spiel</a:t>
            </a:r>
            <a:r>
              <a:rPr lang="de-DE" baseline="0" dirty="0" smtClean="0"/>
              <a:t> (FELIX)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Spielprinzip: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4 x 4</a:t>
            </a:r>
            <a:r>
              <a:rPr lang="de-DE" baseline="0" dirty="0" smtClean="0"/>
              <a:t> Feld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Steuerung per Tastatureingabe (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, Down, </a:t>
            </a:r>
            <a:r>
              <a:rPr lang="de-DE" baseline="0" dirty="0" err="1" smtClean="0"/>
              <a:t>Left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Right</a:t>
            </a:r>
            <a:r>
              <a:rPr lang="de-DE" baseline="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Gleiche Zahlen werden</a:t>
            </a:r>
            <a:r>
              <a:rPr lang="de-DE" baseline="0" dirty="0" smtClean="0"/>
              <a:t> zusammengeschoben und addieren sich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Nach jedem Verschieben erscheint an zufälliger Stelle ein 2- oder 4-Tile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Ziel: 2048 erreichen bzw. so weit wie möglich kommen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Zwei </a:t>
            </a:r>
            <a:r>
              <a:rPr lang="de-DE" baseline="0" dirty="0" err="1" smtClean="0"/>
              <a:t>Tiles</a:t>
            </a:r>
            <a:r>
              <a:rPr lang="de-DE" baseline="0" dirty="0" smtClean="0"/>
              <a:t> zusammenschieben </a:t>
            </a:r>
            <a:r>
              <a:rPr lang="de-DE" baseline="0" dirty="0" smtClean="0">
                <a:sym typeface="Wingdings" panose="05000000000000000000" pitchFamily="2" charset="2"/>
              </a:rPr>
              <a:t> Summe als Punkte addiert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2. Implementierung (FELIX)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MVC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Gleichzeitig TUI, GUI und WUI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skalierbar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Implementierung </a:t>
            </a:r>
            <a:r>
              <a:rPr lang="de-DE" baseline="0" dirty="0" err="1" smtClean="0">
                <a:sym typeface="Wingdings" panose="05000000000000000000" pitchFamily="2" charset="2"/>
              </a:rPr>
              <a:t>slide</a:t>
            </a:r>
            <a:r>
              <a:rPr lang="de-DE" baseline="0" dirty="0" smtClean="0">
                <a:sym typeface="Wingdings" panose="05000000000000000000" pitchFamily="2" charset="2"/>
              </a:rPr>
              <a:t>()-Methode durch Drehen des Feldes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Model und Controller ~100% Testabdeckung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Events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3. Scala / Java (TOBI)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Keine Variablen im Model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dirty="0" smtClean="0"/>
              <a:t>= {</a:t>
            </a:r>
            <a:br>
              <a:rPr lang="de-DE" dirty="0" smtClean="0"/>
            </a:br>
            <a:r>
              <a:rPr lang="de-DE" dirty="0" smtClean="0"/>
              <a:t> 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dirty="0" err="1" smtClean="0"/>
              <a:t>newTiles</a:t>
            </a:r>
            <a:r>
              <a:rPr lang="de-DE" dirty="0" smtClean="0"/>
              <a:t> = </a:t>
            </a:r>
            <a:r>
              <a:rPr lang="de-DE" dirty="0" err="1" smtClean="0"/>
              <a:t>tiles.map</a:t>
            </a:r>
            <a:r>
              <a:rPr lang="de-DE" dirty="0" smtClean="0"/>
              <a:t>(</a:t>
            </a:r>
            <a:r>
              <a:rPr lang="de-DE" dirty="0" err="1" smtClean="0"/>
              <a:t>tile</a:t>
            </a:r>
            <a:r>
              <a:rPr lang="de-DE" dirty="0" smtClean="0"/>
              <a:t> =&gt; {</a:t>
            </a:r>
            <a:br>
              <a:rPr lang="de-DE" dirty="0" smtClean="0"/>
            </a:br>
            <a:r>
              <a:rPr lang="de-DE" dirty="0" smtClean="0"/>
              <a:t>   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dirty="0" err="1" smtClean="0"/>
              <a:t>rotatedCoords</a:t>
            </a:r>
            <a:r>
              <a:rPr lang="de-DE" dirty="0" smtClean="0"/>
              <a:t> = </a:t>
            </a:r>
            <a:r>
              <a:rPr lang="de-DE" dirty="0" err="1" smtClean="0"/>
              <a:t>rotateCoordsOnce</a:t>
            </a:r>
            <a:r>
              <a:rPr lang="de-DE" dirty="0" smtClean="0"/>
              <a:t>(</a:t>
            </a:r>
            <a:r>
              <a:rPr lang="de-DE" dirty="0" err="1" smtClean="0"/>
              <a:t>tile.row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dirty="0" err="1" smtClean="0"/>
              <a:t>tile.col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dirty="0" smtClean="0"/>
              <a:t>   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dirty="0" err="1" smtClean="0"/>
              <a:t>Tile</a:t>
            </a:r>
            <a:r>
              <a:rPr lang="de-DE" dirty="0" smtClean="0"/>
              <a:t>(rotatedCoords._1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dirty="0" smtClean="0"/>
              <a:t>rotatedCoords._2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dirty="0" err="1" smtClean="0"/>
              <a:t>tile.number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dirty="0" smtClean="0"/>
              <a:t>  })</a:t>
            </a:r>
            <a:br>
              <a:rPr lang="de-DE" dirty="0" smtClean="0"/>
            </a:br>
            <a:r>
              <a:rPr lang="de-DE" dirty="0" smtClean="0"/>
              <a:t> 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dirty="0" smtClean="0">
                <a:effectLst/>
              </a:rPr>
              <a:t>Field(</a:t>
            </a:r>
            <a:r>
              <a:rPr lang="de-DE" dirty="0" err="1" smtClean="0">
                <a:effectLst/>
              </a:rPr>
              <a:t>newTiles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dirty="0" smtClean="0">
                <a:effectLst/>
              </a:rPr>
              <a:t>(</a:t>
            </a:r>
            <a:r>
              <a:rPr lang="de-DE" dirty="0" err="1" smtClean="0">
                <a:effectLst/>
              </a:rPr>
              <a:t>rotation</a:t>
            </a:r>
            <a:r>
              <a:rPr lang="de-DE" dirty="0" smtClean="0">
                <a:effectLst/>
              </a:rPr>
              <a:t> +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de-DE" dirty="0" smtClean="0">
                <a:effectLst/>
              </a:rPr>
              <a:t>) %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de-DE" dirty="0" smtClean="0">
                <a:effectLst/>
              </a:rPr>
              <a:t>)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}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freeTiles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dirty="0" smtClean="0"/>
              <a:t>= </a:t>
            </a:r>
            <a:r>
              <a:rPr lang="de-DE" dirty="0" err="1" smtClean="0"/>
              <a:t>tiles.filter</a:t>
            </a:r>
            <a:r>
              <a:rPr lang="de-DE" dirty="0" smtClean="0"/>
              <a:t>(_.</a:t>
            </a:r>
            <a:r>
              <a:rPr lang="de-DE" dirty="0" err="1" smtClean="0"/>
              <a:t>isEmpty</a:t>
            </a:r>
            <a:r>
              <a:rPr lang="de-DE" dirty="0" smtClean="0"/>
              <a:t>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n-US" dirty="0" smtClean="0"/>
              <a:t>(row: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 smtClean="0"/>
              <a:t>col: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dirty="0" smtClean="0"/>
              <a:t>) = </a:t>
            </a:r>
            <a:r>
              <a:rPr lang="en-US" dirty="0" err="1" smtClean="0">
                <a:effectLst/>
              </a:rPr>
              <a:t>tiles.find</a:t>
            </a:r>
            <a:r>
              <a:rPr lang="en-US" dirty="0" smtClean="0">
                <a:effectLst/>
              </a:rPr>
              <a:t>(tile =&gt; </a:t>
            </a:r>
            <a:r>
              <a:rPr lang="en-US" dirty="0" err="1" smtClean="0">
                <a:effectLst/>
              </a:rPr>
              <a:t>tile.row</a:t>
            </a:r>
            <a:r>
              <a:rPr lang="en-US" dirty="0" smtClean="0">
                <a:effectLst/>
              </a:rPr>
              <a:t> == row &amp;&amp; </a:t>
            </a:r>
            <a:r>
              <a:rPr lang="en-US" dirty="0" err="1" smtClean="0">
                <a:effectLst/>
              </a:rPr>
              <a:t>tile.col</a:t>
            </a:r>
            <a:r>
              <a:rPr lang="en-US" dirty="0" smtClean="0">
                <a:effectLst/>
              </a:rPr>
              <a:t> == col).get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>
              <a:effectLst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smtClean="0">
                <a:effectLst/>
              </a:rPr>
              <a:t>4. Graphical UI  (FELIX)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 smtClean="0">
                <a:effectLst/>
              </a:rPr>
              <a:t>Animationen</a:t>
            </a:r>
            <a:endParaRPr lang="en-US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 smtClean="0">
                <a:effectLst/>
              </a:rPr>
              <a:t>css</a:t>
            </a:r>
            <a:endParaRPr lang="en-US" dirty="0" smtClean="0">
              <a:effectLst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>
              <a:effectLst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smtClean="0">
                <a:effectLst/>
              </a:rPr>
              <a:t>5.</a:t>
            </a:r>
            <a:r>
              <a:rPr lang="en-US" baseline="0" dirty="0" smtClean="0">
                <a:effectLst/>
              </a:rPr>
              <a:t> Web UI (TOBI)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effectLst/>
              </a:rPr>
              <a:t>Play Framework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 smtClean="0">
                <a:effectLst/>
              </a:rPr>
              <a:t>Kommunikation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mit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dem</a:t>
            </a:r>
            <a:r>
              <a:rPr lang="en-US" baseline="0" dirty="0" smtClean="0">
                <a:effectLst/>
              </a:rPr>
              <a:t> Browser </a:t>
            </a:r>
            <a:r>
              <a:rPr lang="en-US" baseline="0" dirty="0" err="1" smtClean="0">
                <a:effectLst/>
              </a:rPr>
              <a:t>über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WebSocket</a:t>
            </a:r>
            <a:endParaRPr lang="en-US" baseline="0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effectLst/>
              </a:rPr>
              <a:t>Client-</a:t>
            </a:r>
            <a:r>
              <a:rPr lang="en-US" baseline="0" dirty="0" err="1" smtClean="0">
                <a:effectLst/>
              </a:rPr>
              <a:t>Seite</a:t>
            </a:r>
            <a:r>
              <a:rPr lang="en-US" baseline="0" dirty="0" smtClean="0">
                <a:effectLst/>
              </a:rPr>
              <a:t>, </a:t>
            </a:r>
            <a:r>
              <a:rPr lang="en-US" baseline="0" dirty="0" err="1" smtClean="0">
                <a:effectLst/>
              </a:rPr>
              <a:t>Animationen</a:t>
            </a:r>
            <a:r>
              <a:rPr lang="en-US" baseline="0" dirty="0" smtClean="0">
                <a:effectLst/>
              </a:rPr>
              <a:t>  </a:t>
            </a:r>
            <a:r>
              <a:rPr lang="en-US" baseline="0" dirty="0" err="1" smtClean="0">
                <a:effectLst/>
              </a:rPr>
              <a:t>mit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jQuerys</a:t>
            </a:r>
            <a:r>
              <a:rPr lang="en-US" baseline="0" dirty="0" smtClean="0">
                <a:effectLst/>
              </a:rPr>
              <a:t> animate()-</a:t>
            </a:r>
            <a:r>
              <a:rPr lang="en-US" baseline="0" dirty="0" err="1" smtClean="0">
                <a:effectLst/>
              </a:rPr>
              <a:t>Funktion</a:t>
            </a:r>
            <a:r>
              <a:rPr lang="en-US" baseline="0" dirty="0" smtClean="0">
                <a:effectLst/>
              </a:rPr>
              <a:t>, </a:t>
            </a:r>
            <a:r>
              <a:rPr lang="en-US" baseline="0" dirty="0" err="1" smtClean="0">
                <a:effectLst/>
              </a:rPr>
              <a:t>sonst</a:t>
            </a:r>
            <a:r>
              <a:rPr lang="en-US" baseline="0" dirty="0" smtClean="0">
                <a:effectLst/>
              </a:rPr>
              <a:t> Vanilla JS und CSS.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 smtClean="0">
              <a:effectLst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 smtClean="0">
                <a:effectLst/>
              </a:rPr>
              <a:t>6. </a:t>
            </a:r>
            <a:r>
              <a:rPr lang="en-US" baseline="0" dirty="0" err="1" smtClean="0">
                <a:effectLst/>
              </a:rPr>
              <a:t>Zusätzliches</a:t>
            </a:r>
            <a:r>
              <a:rPr lang="en-US" baseline="0" dirty="0" smtClean="0">
                <a:effectLst/>
              </a:rPr>
              <a:t> (TOBI)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Deployment</a:t>
            </a:r>
            <a:r>
              <a:rPr lang="de-DE" dirty="0" smtClean="0"/>
              <a:t> auf </a:t>
            </a:r>
            <a:r>
              <a:rPr lang="de-DE" dirty="0" err="1" smtClean="0"/>
              <a:t>Heroku</a:t>
            </a:r>
            <a:endParaRPr lang="de-DE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Naive AI: Probiert die 4 möglichen Züge aus, nimmt den, mit der höchsten Punktzahl.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AB3C1-3470-4C84-9997-51FF74DD9D1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697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AB3C1-3470-4C84-9997-51FF74DD9D1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944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AB3C1-3470-4C84-9997-51FF74DD9D1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489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AB3C1-3470-4C84-9997-51FF74DD9D1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5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AB3C1-3470-4C84-9997-51FF74DD9D1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55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AB3C1-3470-4C84-9997-51FF74DD9D1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249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AB3C1-3470-4C84-9997-51FF74DD9D1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623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AB3C1-3470-4C84-9997-51FF74DD9D1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457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AB3C1-3470-4C84-9997-51FF74DD9D1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321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AB3C1-3470-4C84-9997-51FF74DD9D1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3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D22-0683-400E-B880-90E35CC47483}" type="datetime1">
              <a:rPr lang="de-DE" smtClean="0"/>
              <a:t>17.01.2016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137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DB42-1861-4C83-B4FD-97DDFEA83421}" type="datetime1">
              <a:rPr lang="de-DE" smtClean="0"/>
              <a:t>17.01.2016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6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A4F4-5AB2-43F1-A031-D64A13E09463}" type="datetime1">
              <a:rPr lang="de-DE" smtClean="0"/>
              <a:t>17.01.2016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33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73F-F95B-43C2-B19D-A44683560261}" type="datetime1">
              <a:rPr lang="de-DE" smtClean="0"/>
              <a:t>17.01.2016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820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977E-B545-471D-B018-C1B68115540A}" type="datetime1">
              <a:rPr lang="de-DE" smtClean="0"/>
              <a:t>17.01.2016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66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2803-CE3D-4B63-ABAE-9F9B253BF72D}" type="datetime1">
              <a:rPr lang="de-DE" smtClean="0"/>
              <a:t>17.01.2016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09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F202-DCC1-4363-BCF3-E4D8A2B8F310}" type="datetime1">
              <a:rPr lang="de-DE" smtClean="0"/>
              <a:t>17.01.2016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75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F1F-DC4D-49EC-BB4A-BFFFF9E47EA7}" type="datetime1">
              <a:rPr lang="de-DE" smtClean="0"/>
              <a:t>17.01.2016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04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1EB5-7EC0-4279-89CF-F1952A67FB39}" type="datetime1">
              <a:rPr lang="de-DE" smtClean="0"/>
              <a:t>17.01.2016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2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9FAD-B265-439A-AA60-296FBE7D2426}" type="datetime1">
              <a:rPr lang="de-DE" smtClean="0"/>
              <a:t>17.01.2016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61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EB14-7D65-4B60-A749-6ADBFF1518E3}" type="datetime1">
              <a:rPr lang="de-DE" smtClean="0"/>
              <a:t>17.01.2016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33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E7B5-C44E-442D-8FC5-5E4739CB3090}" type="datetime1">
              <a:rPr lang="de-DE" smtClean="0"/>
              <a:t>17.01.2016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90A01-D205-4422-A28D-B44F4E7FEB8C}" type="slidenum">
              <a:rPr lang="de-DE" smtClean="0"/>
              <a:pPr/>
              <a:t>‹Nr.›</a:t>
            </a:fld>
            <a:r>
              <a:rPr lang="de-DE" dirty="0" smtClean="0"/>
              <a:t> von 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989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-2048.herokuap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2048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Moderne Programmiersprachen</a:t>
            </a:r>
          </a:p>
          <a:p>
            <a:r>
              <a:rPr lang="de-DE" dirty="0" smtClean="0"/>
              <a:t>WS 2015/16</a:t>
            </a:r>
          </a:p>
          <a:p>
            <a:r>
              <a:rPr lang="de-DE" dirty="0" smtClean="0"/>
              <a:t>HTWG Konstanz</a:t>
            </a:r>
          </a:p>
          <a:p>
            <a:r>
              <a:rPr lang="de-DE" dirty="0" smtClean="0"/>
              <a:t>Felix </a:t>
            </a:r>
            <a:r>
              <a:rPr lang="de-DE" dirty="0" err="1" smtClean="0"/>
              <a:t>Riehm</a:t>
            </a:r>
            <a:r>
              <a:rPr lang="de-DE" dirty="0" smtClean="0"/>
              <a:t> &amp; Tobias </a:t>
            </a:r>
            <a:r>
              <a:rPr lang="de-DE" dirty="0" err="1" smtClean="0"/>
              <a:t>Droth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55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Die Implementierung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10</a:t>
            </a:fld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331640" y="1340768"/>
            <a:ext cx="69127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ScoreGained</a:t>
            </a:r>
            <a:r>
              <a:rPr lang="de-DE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Event(4)</a:t>
            </a:r>
            <a:endParaRPr lang="en-US" sz="28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ScoreChangedEvent</a:t>
            </a:r>
            <a:r>
              <a:rPr lang="en-U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(4)</a:t>
            </a:r>
            <a:endParaRPr lang="de-DE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3779912" y="3789040"/>
            <a:ext cx="194421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2492896"/>
            <a:ext cx="2066508" cy="35057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899" y="2492896"/>
            <a:ext cx="2066509" cy="3505771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1920844" y="5371681"/>
            <a:ext cx="528059" cy="43204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6947123" y="5339508"/>
            <a:ext cx="528059" cy="43204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1367644" y="6237312"/>
            <a:ext cx="1512168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15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Die Implementierung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11</a:t>
            </a:fld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331640" y="1556792"/>
            <a:ext cx="69127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GameOver</a:t>
            </a:r>
            <a:r>
              <a:rPr lang="de-DE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Event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3599892" y="3789040"/>
            <a:ext cx="194421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40824" y="5371681"/>
            <a:ext cx="528059" cy="43204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73" y="2492896"/>
            <a:ext cx="2066509" cy="350577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318" y="2497307"/>
            <a:ext cx="2061307" cy="3496947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>
            <a:off x="3275856" y="2924944"/>
            <a:ext cx="0" cy="2664296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Die Implementierung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12</a:t>
            </a:fld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331640" y="1556792"/>
            <a:ext cx="69127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NewGameStarted</a:t>
            </a:r>
            <a:r>
              <a:rPr lang="de-DE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Event(4)</a:t>
            </a:r>
            <a:endParaRPr lang="de-DE" sz="28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3599892" y="3789040"/>
            <a:ext cx="194421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497307"/>
            <a:ext cx="2061307" cy="349694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085" y="2497306"/>
            <a:ext cx="2061307" cy="34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Die Implementierung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13</a:t>
            </a:fld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331640" y="1556792"/>
            <a:ext cx="69127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Slide Methode</a:t>
            </a:r>
            <a:endParaRPr lang="en-US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348880"/>
            <a:ext cx="2232248" cy="378694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878" y="2348879"/>
            <a:ext cx="2232248" cy="3786944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>
          <a:xfrm>
            <a:off x="3599892" y="3789040"/>
            <a:ext cx="194421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354210" y="4797152"/>
            <a:ext cx="5760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chemeClr val="accent3"/>
                </a:solidFill>
              </a:rPr>
              <a:t>1.</a:t>
            </a:r>
            <a:endParaRPr lang="de-DE" sz="3600" b="1" dirty="0">
              <a:solidFill>
                <a:schemeClr val="accent3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345432" y="4185954"/>
            <a:ext cx="5760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accent3"/>
                </a:solidFill>
              </a:rPr>
              <a:t>2</a:t>
            </a:r>
            <a:r>
              <a:rPr lang="de-DE" sz="3600" b="1" dirty="0" smtClean="0">
                <a:solidFill>
                  <a:schemeClr val="accent3"/>
                </a:solidFill>
              </a:rPr>
              <a:t>.</a:t>
            </a:r>
            <a:endParaRPr lang="de-DE" sz="3600" b="1" dirty="0">
              <a:solidFill>
                <a:schemeClr val="accent3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384276" y="3195265"/>
            <a:ext cx="5760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accent3"/>
                </a:solidFill>
              </a:rPr>
              <a:t>3</a:t>
            </a:r>
            <a:r>
              <a:rPr lang="de-DE" sz="3600" b="1" dirty="0" smtClean="0">
                <a:solidFill>
                  <a:schemeClr val="accent3"/>
                </a:solidFill>
              </a:rPr>
              <a:t>.</a:t>
            </a:r>
            <a:endParaRPr lang="de-DE" sz="3600" b="1" dirty="0">
              <a:solidFill>
                <a:schemeClr val="accent3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347864" y="2924944"/>
            <a:ext cx="0" cy="2664296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2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Die Implementierung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14</a:t>
            </a:fld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68118" y="972553"/>
            <a:ext cx="1774033" cy="30095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053877" y="972553"/>
            <a:ext cx="1774033" cy="3009595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>
          <a:xfrm>
            <a:off x="4211960" y="2443764"/>
            <a:ext cx="97210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528292" y="1861720"/>
            <a:ext cx="5760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chemeClr val="accent3"/>
                </a:solidFill>
              </a:rPr>
              <a:t>1.</a:t>
            </a:r>
            <a:endParaRPr lang="de-DE" sz="3600" b="1" dirty="0">
              <a:solidFill>
                <a:schemeClr val="accent3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023020" y="1809960"/>
            <a:ext cx="5760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accent3"/>
                </a:solidFill>
              </a:rPr>
              <a:t>2</a:t>
            </a:r>
            <a:r>
              <a:rPr lang="de-DE" sz="3600" b="1" dirty="0" smtClean="0">
                <a:solidFill>
                  <a:schemeClr val="accent3"/>
                </a:solidFill>
              </a:rPr>
              <a:t>.</a:t>
            </a:r>
            <a:endParaRPr lang="de-DE" sz="3600" b="1" dirty="0">
              <a:solidFill>
                <a:schemeClr val="accent3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842084" y="1810635"/>
            <a:ext cx="5760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accent3"/>
                </a:solidFill>
              </a:rPr>
              <a:t>3</a:t>
            </a:r>
            <a:r>
              <a:rPr lang="de-DE" sz="3600" b="1" dirty="0" smtClean="0">
                <a:solidFill>
                  <a:schemeClr val="accent3"/>
                </a:solidFill>
              </a:rPr>
              <a:t>.</a:t>
            </a:r>
            <a:endParaRPr lang="de-DE" sz="3600" b="1" dirty="0">
              <a:solidFill>
                <a:schemeClr val="accent3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534" y="3821028"/>
            <a:ext cx="1602081" cy="2717884"/>
          </a:xfrm>
          <a:prstGeom prst="rect">
            <a:avLst/>
          </a:prstGeom>
        </p:spPr>
      </p:pic>
      <p:sp>
        <p:nvSpPr>
          <p:cNvPr id="12" name="Pfeil nach rechts 11"/>
          <p:cNvSpPr/>
          <p:nvPr/>
        </p:nvSpPr>
        <p:spPr>
          <a:xfrm rot="3440151">
            <a:off x="5562337" y="3775593"/>
            <a:ext cx="97210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36" y="3821028"/>
            <a:ext cx="1596928" cy="2709141"/>
          </a:xfrm>
          <a:prstGeom prst="rect">
            <a:avLst/>
          </a:prstGeom>
        </p:spPr>
      </p:pic>
      <p:sp>
        <p:nvSpPr>
          <p:cNvPr id="14" name="Pfeil nach rechts 13"/>
          <p:cNvSpPr/>
          <p:nvPr/>
        </p:nvSpPr>
        <p:spPr>
          <a:xfrm rot="18084753">
            <a:off x="2430279" y="3813970"/>
            <a:ext cx="97210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2644062" y="5373216"/>
            <a:ext cx="365613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2459142" y="4666940"/>
            <a:ext cx="0" cy="1512168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1475656" y="1417638"/>
            <a:ext cx="1800200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844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Scala ist nicht Java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Funktional</a:t>
            </a:r>
          </a:p>
          <a:p>
            <a:r>
              <a:rPr lang="de-DE" dirty="0" err="1" smtClean="0"/>
              <a:t>Statelessness</a:t>
            </a:r>
            <a:endParaRPr lang="de-DE" dirty="0" smtClean="0"/>
          </a:p>
          <a:p>
            <a:r>
              <a:rPr lang="de-DE" dirty="0" smtClean="0"/>
              <a:t>Model </a:t>
            </a:r>
            <a:r>
              <a:rPr lang="de-DE" dirty="0" err="1" smtClean="0"/>
              <a:t>immutable</a:t>
            </a:r>
            <a:endParaRPr lang="de-DE" dirty="0" smtClean="0"/>
          </a:p>
          <a:p>
            <a:r>
              <a:rPr lang="de-DE" dirty="0" err="1" smtClean="0"/>
              <a:t>map</a:t>
            </a:r>
            <a:r>
              <a:rPr lang="de-DE" dirty="0" smtClean="0"/>
              <a:t> und </a:t>
            </a:r>
            <a:r>
              <a:rPr lang="de-DE" dirty="0" err="1" smtClean="0"/>
              <a:t>filter</a:t>
            </a:r>
            <a:r>
              <a:rPr lang="de-DE" dirty="0" smtClean="0"/>
              <a:t> statt Loops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123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Java und Scala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Java:</a:t>
            </a:r>
          </a:p>
          <a:p>
            <a:pPr marL="0" indent="0">
              <a:buNone/>
            </a:pPr>
            <a:r>
              <a:rPr lang="de-DE" dirty="0" err="1"/>
              <a:t>public</a:t>
            </a:r>
            <a:r>
              <a:rPr lang="de-DE" dirty="0"/>
              <a:t> List&lt;</a:t>
            </a:r>
            <a:r>
              <a:rPr lang="de-DE" dirty="0" err="1"/>
              <a:t>Tile</a:t>
            </a:r>
            <a:r>
              <a:rPr lang="de-DE" dirty="0"/>
              <a:t>&gt; </a:t>
            </a:r>
            <a:r>
              <a:rPr lang="de-DE" dirty="0" err="1"/>
              <a:t>freeTiles</a:t>
            </a:r>
            <a:r>
              <a:rPr lang="de-DE" dirty="0"/>
              <a:t>() {</a:t>
            </a:r>
          </a:p>
          <a:p>
            <a:pPr marL="0" indent="0">
              <a:buNone/>
            </a:pPr>
            <a:r>
              <a:rPr lang="de-DE" dirty="0"/>
              <a:t>    List&lt;</a:t>
            </a:r>
            <a:r>
              <a:rPr lang="de-DE" dirty="0" err="1"/>
              <a:t>Tile</a:t>
            </a:r>
            <a:r>
              <a:rPr lang="de-DE" dirty="0"/>
              <a:t>&gt; </a:t>
            </a:r>
            <a:r>
              <a:rPr lang="de-DE" dirty="0" err="1"/>
              <a:t>freeTiles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LinkedList</a:t>
            </a:r>
            <a:r>
              <a:rPr lang="de-DE" dirty="0"/>
              <a:t>&lt;&gt;();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for</a:t>
            </a:r>
            <a:r>
              <a:rPr lang="de-DE" dirty="0"/>
              <a:t> (</a:t>
            </a:r>
            <a:r>
              <a:rPr lang="de-DE" dirty="0" err="1"/>
              <a:t>Tile</a:t>
            </a:r>
            <a:r>
              <a:rPr lang="de-DE" dirty="0"/>
              <a:t> </a:t>
            </a:r>
            <a:r>
              <a:rPr lang="de-DE" dirty="0" err="1"/>
              <a:t>tile</a:t>
            </a:r>
            <a:r>
              <a:rPr lang="de-DE" dirty="0"/>
              <a:t> : </a:t>
            </a:r>
            <a:r>
              <a:rPr lang="de-DE" dirty="0" err="1"/>
              <a:t>tiles</a:t>
            </a:r>
            <a:r>
              <a:rPr lang="de-DE" dirty="0"/>
              <a:t>) {</a:t>
            </a:r>
          </a:p>
          <a:p>
            <a:pPr marL="0" indent="0">
              <a:buNone/>
            </a:pPr>
            <a:r>
              <a:rPr lang="de-DE" dirty="0"/>
              <a:t>        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tile.isEmpty</a:t>
            </a:r>
            <a:r>
              <a:rPr lang="de-DE" dirty="0"/>
              <a:t>()) {</a:t>
            </a:r>
          </a:p>
          <a:p>
            <a:pPr marL="0" indent="0">
              <a:buNone/>
            </a:pPr>
            <a:r>
              <a:rPr lang="de-DE" dirty="0"/>
              <a:t>            </a:t>
            </a:r>
            <a:r>
              <a:rPr lang="de-DE" dirty="0" err="1"/>
              <a:t>freeTiles.add</a:t>
            </a:r>
            <a:r>
              <a:rPr lang="de-DE" dirty="0"/>
              <a:t>(</a:t>
            </a:r>
            <a:r>
              <a:rPr lang="de-DE" dirty="0" err="1"/>
              <a:t>tile</a:t>
            </a:r>
            <a:r>
              <a:rPr lang="de-DE" dirty="0"/>
              <a:t>);</a:t>
            </a:r>
          </a:p>
          <a:p>
            <a:pPr marL="0" indent="0">
              <a:buNone/>
            </a:pPr>
            <a:r>
              <a:rPr lang="de-DE" dirty="0"/>
              <a:t>        }</a:t>
            </a:r>
          </a:p>
          <a:p>
            <a:pPr marL="0" indent="0">
              <a:buNone/>
            </a:pPr>
            <a:r>
              <a:rPr lang="de-DE" dirty="0"/>
              <a:t>    }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freeTiles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Scala:</a:t>
            </a:r>
          </a:p>
          <a:p>
            <a:pPr marL="0" indent="0">
              <a:buNone/>
            </a:pP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freeTiles</a:t>
            </a:r>
            <a:r>
              <a:rPr lang="de-DE" dirty="0"/>
              <a:t> = </a:t>
            </a:r>
            <a:r>
              <a:rPr lang="de-DE" dirty="0" err="1"/>
              <a:t>tiles.filter</a:t>
            </a:r>
            <a:r>
              <a:rPr lang="de-DE" dirty="0"/>
              <a:t>(_.</a:t>
            </a:r>
            <a:r>
              <a:rPr lang="de-DE" dirty="0" err="1"/>
              <a:t>isEmpty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385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Einfache Umsetzung komplexer Aktionen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/>
              <a:t>def</a:t>
            </a:r>
            <a:r>
              <a:rPr lang="de-DE" sz="2400" dirty="0"/>
              <a:t> </a:t>
            </a:r>
            <a:r>
              <a:rPr lang="de-DE" sz="2400" dirty="0" err="1"/>
              <a:t>rotate</a:t>
            </a:r>
            <a:r>
              <a:rPr lang="de-DE" sz="2400" dirty="0"/>
              <a:t> = {</a:t>
            </a:r>
          </a:p>
          <a:p>
            <a:pPr marL="0" indent="0">
              <a:buNone/>
            </a:pPr>
            <a:r>
              <a:rPr lang="de-DE" sz="2400" dirty="0"/>
              <a:t>    </a:t>
            </a:r>
            <a:r>
              <a:rPr lang="de-DE" sz="2400" dirty="0" err="1"/>
              <a:t>val</a:t>
            </a:r>
            <a:r>
              <a:rPr lang="de-DE" sz="2400" dirty="0"/>
              <a:t> </a:t>
            </a:r>
            <a:r>
              <a:rPr lang="de-DE" sz="2400" dirty="0" err="1"/>
              <a:t>newTiles</a:t>
            </a:r>
            <a:r>
              <a:rPr lang="de-DE" sz="2400" dirty="0"/>
              <a:t> = </a:t>
            </a:r>
            <a:r>
              <a:rPr lang="de-DE" sz="2400" dirty="0" err="1"/>
              <a:t>tiles.map</a:t>
            </a:r>
            <a:r>
              <a:rPr lang="de-DE" sz="2400" dirty="0"/>
              <a:t>(</a:t>
            </a:r>
            <a:r>
              <a:rPr lang="de-DE" sz="2400" dirty="0" err="1"/>
              <a:t>tile</a:t>
            </a:r>
            <a:r>
              <a:rPr lang="de-DE" sz="2400" dirty="0"/>
              <a:t> =&gt; {</a:t>
            </a:r>
          </a:p>
          <a:p>
            <a:pPr marL="0" indent="0">
              <a:buNone/>
            </a:pPr>
            <a:r>
              <a:rPr lang="de-DE" sz="2400" dirty="0"/>
              <a:t>        </a:t>
            </a:r>
            <a:r>
              <a:rPr lang="de-DE" sz="2400" dirty="0" err="1"/>
              <a:t>val</a:t>
            </a:r>
            <a:r>
              <a:rPr lang="de-DE" sz="2400" dirty="0"/>
              <a:t> </a:t>
            </a:r>
            <a:r>
              <a:rPr lang="de-DE" sz="2400" dirty="0" err="1"/>
              <a:t>rotatedCoords</a:t>
            </a:r>
            <a:r>
              <a:rPr lang="de-DE" sz="2400" dirty="0"/>
              <a:t> = </a:t>
            </a:r>
            <a:r>
              <a:rPr lang="de-DE" sz="2400" dirty="0" err="1"/>
              <a:t>rotateCoords</a:t>
            </a:r>
            <a:r>
              <a:rPr lang="de-DE" sz="2400" dirty="0"/>
              <a:t>(</a:t>
            </a:r>
            <a:r>
              <a:rPr lang="de-DE" sz="2400" dirty="0" err="1"/>
              <a:t>tile.row</a:t>
            </a:r>
            <a:r>
              <a:rPr lang="de-DE" sz="2400" dirty="0"/>
              <a:t>, </a:t>
            </a:r>
            <a:r>
              <a:rPr lang="de-DE" sz="2400" dirty="0" err="1"/>
              <a:t>tile.col</a:t>
            </a:r>
            <a:r>
              <a:rPr lang="de-DE" sz="2400" dirty="0"/>
              <a:t>)</a:t>
            </a:r>
          </a:p>
          <a:p>
            <a:pPr marL="0" indent="0">
              <a:buNone/>
            </a:pPr>
            <a:r>
              <a:rPr lang="de-DE" sz="2400" dirty="0"/>
              <a:t>        </a:t>
            </a:r>
            <a:r>
              <a:rPr lang="de-DE" sz="2400" dirty="0" err="1"/>
              <a:t>new</a:t>
            </a:r>
            <a:r>
              <a:rPr lang="de-DE" sz="2400" dirty="0"/>
              <a:t> </a:t>
            </a:r>
            <a:r>
              <a:rPr lang="de-DE" sz="2400" dirty="0" err="1"/>
              <a:t>Tile</a:t>
            </a:r>
            <a:r>
              <a:rPr lang="de-DE" sz="2400" dirty="0"/>
              <a:t>(rotatedCoords._1, rotatedCoords._2, </a:t>
            </a:r>
            <a:r>
              <a:rPr lang="de-DE" sz="2400" dirty="0" err="1"/>
              <a:t>tile.number</a:t>
            </a:r>
            <a:r>
              <a:rPr lang="de-DE" sz="2400" dirty="0"/>
              <a:t>)</a:t>
            </a:r>
          </a:p>
          <a:p>
            <a:pPr marL="0" indent="0">
              <a:buNone/>
            </a:pPr>
            <a:r>
              <a:rPr lang="de-DE" sz="2400" dirty="0"/>
              <a:t>    })</a:t>
            </a:r>
          </a:p>
          <a:p>
            <a:pPr marL="0" indent="0">
              <a:buNone/>
            </a:pPr>
            <a:r>
              <a:rPr lang="de-DE" sz="2400" dirty="0"/>
              <a:t>    </a:t>
            </a:r>
            <a:r>
              <a:rPr lang="de-DE" sz="2400" dirty="0" err="1"/>
              <a:t>new</a:t>
            </a:r>
            <a:r>
              <a:rPr lang="de-DE" sz="2400" dirty="0"/>
              <a:t> Field(</a:t>
            </a:r>
            <a:r>
              <a:rPr lang="de-DE" sz="2400" dirty="0" err="1"/>
              <a:t>newTiles</a:t>
            </a:r>
            <a:r>
              <a:rPr lang="de-DE" sz="2400" dirty="0"/>
              <a:t>, (</a:t>
            </a:r>
            <a:r>
              <a:rPr lang="de-DE" sz="2400" dirty="0" err="1"/>
              <a:t>rotation</a:t>
            </a:r>
            <a:r>
              <a:rPr lang="de-DE" sz="2400" dirty="0"/>
              <a:t> + 1) % 4)</a:t>
            </a:r>
          </a:p>
          <a:p>
            <a:pPr marL="0" indent="0">
              <a:buNone/>
            </a:pPr>
            <a:r>
              <a:rPr lang="de-DE" sz="2400" dirty="0"/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0708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Einfaches Input-Handling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processInput</a:t>
            </a:r>
            <a:r>
              <a:rPr lang="de-DE" dirty="0"/>
              <a:t>(</a:t>
            </a:r>
            <a:r>
              <a:rPr lang="de-DE" dirty="0" err="1"/>
              <a:t>input</a:t>
            </a:r>
            <a:r>
              <a:rPr lang="de-DE" dirty="0"/>
              <a:t>: String, </a:t>
            </a:r>
            <a:r>
              <a:rPr lang="de-DE" dirty="0" err="1"/>
              <a:t>controllers</a:t>
            </a:r>
            <a:r>
              <a:rPr lang="de-DE" dirty="0"/>
              <a:t>: </a:t>
            </a:r>
            <a:r>
              <a:rPr lang="de-DE" dirty="0" err="1"/>
              <a:t>ControllerContainer</a:t>
            </a:r>
            <a:r>
              <a:rPr lang="de-DE" dirty="0"/>
              <a:t>) = {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{</a:t>
            </a:r>
          </a:p>
          <a:p>
            <a:pPr marL="0" indent="0">
              <a:buNone/>
            </a:pPr>
            <a:r>
              <a:rPr lang="de-DE" dirty="0"/>
              <a:t>        [...]</a:t>
            </a:r>
          </a:p>
          <a:p>
            <a:pPr marL="0" indent="0">
              <a:buNone/>
            </a:pPr>
            <a:r>
              <a:rPr lang="de-DE" dirty="0"/>
              <a:t>        </a:t>
            </a:r>
            <a:r>
              <a:rPr lang="de-DE" dirty="0" err="1"/>
              <a:t>case</a:t>
            </a:r>
            <a:r>
              <a:rPr lang="de-DE" dirty="0"/>
              <a:t> n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n.startsWith</a:t>
            </a:r>
            <a:r>
              <a:rPr lang="de-DE" dirty="0"/>
              <a:t>("n") =&gt; Try(</a:t>
            </a:r>
            <a:r>
              <a:rPr lang="de-DE" dirty="0" err="1"/>
              <a:t>n.stripPrefix</a:t>
            </a:r>
            <a:r>
              <a:rPr lang="de-DE" dirty="0"/>
              <a:t>("n").</a:t>
            </a:r>
            <a:r>
              <a:rPr lang="de-DE" dirty="0" err="1"/>
              <a:t>toInt</a:t>
            </a:r>
            <a:r>
              <a:rPr lang="de-DE" dirty="0"/>
              <a:t>) </a:t>
            </a:r>
            <a:r>
              <a:rPr lang="de-DE" dirty="0" err="1"/>
              <a:t>match</a:t>
            </a:r>
            <a:r>
              <a:rPr lang="de-DE" dirty="0"/>
              <a:t> {</a:t>
            </a:r>
          </a:p>
          <a:p>
            <a:pPr marL="0" indent="0">
              <a:buNone/>
            </a:pPr>
            <a:r>
              <a:rPr lang="de-DE" dirty="0"/>
              <a:t>           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Success</a:t>
            </a:r>
            <a:r>
              <a:rPr lang="de-DE" dirty="0"/>
              <a:t>(</a:t>
            </a:r>
            <a:r>
              <a:rPr lang="de-DE" dirty="0" err="1"/>
              <a:t>size</a:t>
            </a:r>
            <a:r>
              <a:rPr lang="de-DE" dirty="0"/>
              <a:t>) =&gt; </a:t>
            </a:r>
            <a:r>
              <a:rPr lang="de-DE" dirty="0" err="1"/>
              <a:t>controllers.turnController.newGame</a:t>
            </a:r>
            <a:r>
              <a:rPr lang="de-DE" dirty="0"/>
              <a:t>(</a:t>
            </a:r>
            <a:r>
              <a:rPr lang="de-DE" dirty="0" err="1"/>
              <a:t>size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           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smtClean="0"/>
              <a:t>_ </a:t>
            </a:r>
            <a:r>
              <a:rPr lang="de-DE" dirty="0"/>
              <a:t>=&gt; ;</a:t>
            </a:r>
          </a:p>
          <a:p>
            <a:pPr marL="0" indent="0">
              <a:buNone/>
            </a:pPr>
            <a:r>
              <a:rPr lang="de-DE" dirty="0"/>
              <a:t>        }</a:t>
            </a:r>
          </a:p>
          <a:p>
            <a:pPr marL="0" indent="0">
              <a:buNone/>
            </a:pPr>
            <a:r>
              <a:rPr lang="de-DE" dirty="0"/>
              <a:t>        [...]</a:t>
            </a:r>
          </a:p>
          <a:p>
            <a:pPr marL="0" indent="0">
              <a:buNone/>
            </a:pPr>
            <a:r>
              <a:rPr lang="de-DE" dirty="0"/>
              <a:t>    }</a:t>
            </a:r>
          </a:p>
          <a:p>
            <a:pPr marL="0" indent="0">
              <a:buNone/>
            </a:pPr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250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</a:t>
            </a:r>
            <a:r>
              <a:rPr lang="de-DE" dirty="0" smtClean="0"/>
              <a:t>GUI mit </a:t>
            </a:r>
            <a:r>
              <a:rPr lang="de-DE" dirty="0" err="1" smtClean="0"/>
              <a:t>ScalaFx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3439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b="1" dirty="0" err="1" smtClean="0"/>
              <a:t>new</a:t>
            </a:r>
            <a:r>
              <a:rPr lang="de-DE" sz="1400" b="1" dirty="0" smtClean="0"/>
              <a:t> </a:t>
            </a:r>
            <a:r>
              <a:rPr lang="de-DE" sz="1400" b="1" dirty="0"/>
              <a:t>Timeline {</a:t>
            </a:r>
          </a:p>
          <a:p>
            <a:pPr marL="0" indent="0">
              <a:buNone/>
            </a:pPr>
            <a:r>
              <a:rPr lang="de-DE" sz="1400" dirty="0"/>
              <a:t>      </a:t>
            </a:r>
            <a:r>
              <a:rPr lang="de-DE" sz="1400" dirty="0" err="1"/>
              <a:t>cycleCount</a:t>
            </a:r>
            <a:r>
              <a:rPr lang="de-DE" sz="1400" dirty="0"/>
              <a:t> = 1</a:t>
            </a:r>
          </a:p>
          <a:p>
            <a:pPr marL="0" indent="0">
              <a:buNone/>
            </a:pPr>
            <a:r>
              <a:rPr lang="de-DE" sz="1400" dirty="0"/>
              <a:t>      </a:t>
            </a:r>
            <a:r>
              <a:rPr lang="de-DE" sz="1400" dirty="0" err="1"/>
              <a:t>autoReverse</a:t>
            </a:r>
            <a:r>
              <a:rPr lang="de-DE" sz="1400" dirty="0"/>
              <a:t> = </a:t>
            </a:r>
            <a:r>
              <a:rPr lang="de-DE" sz="1400" dirty="0" err="1"/>
              <a:t>false</a:t>
            </a:r>
            <a:endParaRPr lang="de-DE" sz="1400" dirty="0"/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r>
              <a:rPr lang="de-DE" sz="1400" dirty="0"/>
              <a:t> </a:t>
            </a:r>
            <a:r>
              <a:rPr lang="de-DE" sz="1400" dirty="0" smtClean="0"/>
              <a:t>    …. Erzeugen von Animationselement</a:t>
            </a:r>
          </a:p>
          <a:p>
            <a:pPr marL="0" indent="0">
              <a:buNone/>
            </a:pPr>
            <a:r>
              <a:rPr lang="de-DE" sz="1400" dirty="0" smtClean="0"/>
              <a:t>      </a:t>
            </a:r>
          </a:p>
          <a:p>
            <a:pPr marL="0" indent="0">
              <a:buNone/>
            </a:pPr>
            <a:r>
              <a:rPr lang="de-DE" sz="1400" dirty="0" smtClean="0"/>
              <a:t>      </a:t>
            </a:r>
            <a:r>
              <a:rPr lang="de-DE" sz="1400" b="1" dirty="0" err="1" smtClean="0"/>
              <a:t>onFinished</a:t>
            </a:r>
            <a:r>
              <a:rPr lang="de-DE" sz="1400" dirty="0" smtClean="0"/>
              <a:t> = (</a:t>
            </a:r>
            <a:r>
              <a:rPr lang="de-DE" sz="1400" dirty="0" err="1" smtClean="0"/>
              <a:t>event:ActionEvent</a:t>
            </a:r>
            <a:r>
              <a:rPr lang="de-DE" sz="1400" dirty="0" smtClean="0"/>
              <a:t>) =&gt; {</a:t>
            </a:r>
          </a:p>
          <a:p>
            <a:pPr marL="0" indent="0">
              <a:buNone/>
            </a:pPr>
            <a:r>
              <a:rPr lang="de-DE" sz="1400" dirty="0" smtClean="0"/>
              <a:t>        </a:t>
            </a:r>
            <a:r>
              <a:rPr lang="de-DE" sz="1400" dirty="0" err="1"/>
              <a:t>animationPane.children.remove</a:t>
            </a:r>
            <a:r>
              <a:rPr lang="de-DE" sz="1400" dirty="0"/>
              <a:t>(</a:t>
            </a:r>
            <a:r>
              <a:rPr lang="de-DE" sz="1400" dirty="0" err="1"/>
              <a:t>addedCell</a:t>
            </a:r>
            <a:r>
              <a:rPr lang="de-DE" sz="1400" dirty="0"/>
              <a:t>)</a:t>
            </a:r>
          </a:p>
          <a:p>
            <a:pPr marL="0" indent="0">
              <a:buNone/>
            </a:pPr>
            <a:r>
              <a:rPr lang="de-DE" sz="1400" dirty="0"/>
              <a:t>      }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      </a:t>
            </a:r>
            <a:r>
              <a:rPr lang="de-DE" sz="1400" b="1" dirty="0" err="1"/>
              <a:t>keyFrames</a:t>
            </a:r>
            <a:r>
              <a:rPr lang="de-DE" sz="1400" dirty="0"/>
              <a:t> = </a:t>
            </a:r>
            <a:r>
              <a:rPr lang="de-DE" sz="1400" dirty="0" err="1"/>
              <a:t>Seq</a:t>
            </a:r>
            <a:r>
              <a:rPr lang="de-DE" sz="1400" dirty="0"/>
              <a:t>(</a:t>
            </a:r>
          </a:p>
          <a:p>
            <a:pPr marL="0" indent="0">
              <a:buNone/>
            </a:pPr>
            <a:r>
              <a:rPr lang="de-DE" sz="1400" dirty="0"/>
              <a:t>        at (175 </a:t>
            </a:r>
            <a:r>
              <a:rPr lang="de-DE" sz="1400" dirty="0" err="1"/>
              <a:t>ms</a:t>
            </a:r>
            <a:r>
              <a:rPr lang="de-DE" sz="1400" dirty="0"/>
              <a:t>) {</a:t>
            </a:r>
            <a:r>
              <a:rPr lang="de-DE" sz="1400" dirty="0" err="1"/>
              <a:t>addedCell.scaleXProperty</a:t>
            </a:r>
            <a:r>
              <a:rPr lang="de-DE" sz="1400" dirty="0"/>
              <a:t>() -&gt; 1.2 </a:t>
            </a:r>
            <a:r>
              <a:rPr lang="de-DE" sz="1400" dirty="0" err="1"/>
              <a:t>tween</a:t>
            </a:r>
            <a:r>
              <a:rPr lang="de-DE" sz="1400" dirty="0"/>
              <a:t> </a:t>
            </a:r>
            <a:r>
              <a:rPr lang="de-DE" sz="1400" dirty="0" err="1"/>
              <a:t>Interpolator.LINEAR</a:t>
            </a:r>
            <a:r>
              <a:rPr lang="de-DE" sz="1400" dirty="0"/>
              <a:t>},</a:t>
            </a:r>
          </a:p>
          <a:p>
            <a:pPr marL="0" indent="0">
              <a:buNone/>
            </a:pPr>
            <a:r>
              <a:rPr lang="de-DE" sz="1400" dirty="0"/>
              <a:t>        at (175 </a:t>
            </a:r>
            <a:r>
              <a:rPr lang="de-DE" sz="1400" dirty="0" err="1"/>
              <a:t>ms</a:t>
            </a:r>
            <a:r>
              <a:rPr lang="de-DE" sz="1400" dirty="0"/>
              <a:t>) {</a:t>
            </a:r>
            <a:r>
              <a:rPr lang="de-DE" sz="1400" dirty="0" err="1"/>
              <a:t>addedCell.scaleYProperty</a:t>
            </a:r>
            <a:r>
              <a:rPr lang="de-DE" sz="1400" dirty="0"/>
              <a:t>() -&gt; 1.2 </a:t>
            </a:r>
            <a:r>
              <a:rPr lang="de-DE" sz="1400" dirty="0" err="1"/>
              <a:t>tween</a:t>
            </a:r>
            <a:r>
              <a:rPr lang="de-DE" sz="1400" dirty="0"/>
              <a:t> </a:t>
            </a:r>
            <a:r>
              <a:rPr lang="de-DE" sz="1400" dirty="0" err="1"/>
              <a:t>Interpolator.LINEAR</a:t>
            </a:r>
            <a:r>
              <a:rPr lang="de-DE" sz="1400" dirty="0"/>
              <a:t>},</a:t>
            </a:r>
          </a:p>
          <a:p>
            <a:pPr marL="0" indent="0">
              <a:buNone/>
            </a:pPr>
            <a:r>
              <a:rPr lang="de-DE" sz="1400" dirty="0"/>
              <a:t>        at (350 </a:t>
            </a:r>
            <a:r>
              <a:rPr lang="de-DE" sz="1400" dirty="0" err="1"/>
              <a:t>ms</a:t>
            </a:r>
            <a:r>
              <a:rPr lang="de-DE" sz="1400" dirty="0"/>
              <a:t>) {</a:t>
            </a:r>
            <a:r>
              <a:rPr lang="de-DE" sz="1400" dirty="0" err="1"/>
              <a:t>addedCell.scaleXProperty</a:t>
            </a:r>
            <a:r>
              <a:rPr lang="de-DE" sz="1400" dirty="0"/>
              <a:t>() -&gt; 1 </a:t>
            </a:r>
            <a:r>
              <a:rPr lang="de-DE" sz="1400" dirty="0" err="1"/>
              <a:t>tween</a:t>
            </a:r>
            <a:r>
              <a:rPr lang="de-DE" sz="1400" dirty="0"/>
              <a:t> </a:t>
            </a:r>
            <a:r>
              <a:rPr lang="de-DE" sz="1400" dirty="0" err="1"/>
              <a:t>Interpolator.LINEAR</a:t>
            </a:r>
            <a:r>
              <a:rPr lang="de-DE" sz="1400" dirty="0"/>
              <a:t>},</a:t>
            </a:r>
          </a:p>
          <a:p>
            <a:pPr marL="0" indent="0">
              <a:buNone/>
            </a:pPr>
            <a:r>
              <a:rPr lang="de-DE" sz="1400" dirty="0"/>
              <a:t>        at (350 </a:t>
            </a:r>
            <a:r>
              <a:rPr lang="de-DE" sz="1400" dirty="0" err="1"/>
              <a:t>ms</a:t>
            </a:r>
            <a:r>
              <a:rPr lang="de-DE" sz="1400" dirty="0"/>
              <a:t>) {</a:t>
            </a:r>
            <a:r>
              <a:rPr lang="de-DE" sz="1400" dirty="0" err="1"/>
              <a:t>addedCell.scaleYProperty</a:t>
            </a:r>
            <a:r>
              <a:rPr lang="de-DE" sz="1400" dirty="0"/>
              <a:t>() -&gt; 1 </a:t>
            </a:r>
            <a:r>
              <a:rPr lang="de-DE" sz="1400" dirty="0" err="1"/>
              <a:t>tween</a:t>
            </a:r>
            <a:r>
              <a:rPr lang="de-DE" sz="1400" dirty="0"/>
              <a:t> </a:t>
            </a:r>
            <a:r>
              <a:rPr lang="de-DE" sz="1400" dirty="0" err="1"/>
              <a:t>Interpolator.LINEAR</a:t>
            </a:r>
            <a:r>
              <a:rPr lang="de-DE" sz="1400" dirty="0"/>
              <a:t>}</a:t>
            </a:r>
          </a:p>
          <a:p>
            <a:pPr marL="0" indent="0">
              <a:buNone/>
            </a:pPr>
            <a:r>
              <a:rPr lang="de-DE" sz="1400" dirty="0"/>
              <a:t>      )</a:t>
            </a:r>
          </a:p>
          <a:p>
            <a:pPr marL="0" indent="0">
              <a:buNone/>
            </a:pPr>
            <a:r>
              <a:rPr lang="de-DE" sz="1400" dirty="0"/>
              <a:t>    }</a:t>
            </a:r>
          </a:p>
          <a:p>
            <a:pPr marL="0" indent="0">
              <a:buNone/>
            </a:pPr>
            <a:r>
              <a:rPr lang="de-DE" sz="1400" dirty="0"/>
              <a:t>    </a:t>
            </a:r>
            <a:r>
              <a:rPr lang="de-DE" sz="1400" dirty="0" err="1" smtClean="0"/>
              <a:t>timeline.</a:t>
            </a:r>
            <a:r>
              <a:rPr lang="de-DE" sz="1400" b="1" dirty="0" err="1" smtClean="0"/>
              <a:t>play</a:t>
            </a:r>
            <a:r>
              <a:rPr lang="de-DE" sz="1400" b="1" dirty="0" smtClean="0"/>
              <a:t>()</a:t>
            </a:r>
            <a:endParaRPr lang="de-DE" sz="14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107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Das Spiel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Die Implementierung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Scala ist nicht Java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Graphical</a:t>
            </a:r>
            <a:r>
              <a:rPr lang="de-DE" dirty="0"/>
              <a:t> </a:t>
            </a:r>
            <a:r>
              <a:rPr lang="de-DE" dirty="0" smtClean="0"/>
              <a:t>UI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Web UI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Zusätzliches</a:t>
            </a:r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50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</a:t>
            </a:r>
            <a:r>
              <a:rPr lang="de-DE" dirty="0"/>
              <a:t>GUI mit </a:t>
            </a:r>
            <a:r>
              <a:rPr lang="de-DE" dirty="0" err="1"/>
              <a:t>ScalaFx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20652"/>
            <a:ext cx="8229600" cy="4853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/>
              <a:t>Eigenschaften der grafischen Darstellung in CSS-Files </a:t>
            </a:r>
          </a:p>
          <a:p>
            <a:endParaRPr lang="de-DE" sz="1400" b="1" dirty="0" smtClean="0"/>
          </a:p>
          <a:p>
            <a:pPr marL="0" indent="0">
              <a:buNone/>
            </a:pPr>
            <a:r>
              <a:rPr lang="de-DE" sz="1600" b="1" dirty="0" smtClean="0"/>
              <a:t>CSS-File laden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err="1"/>
              <a:t>stylesheets</a:t>
            </a:r>
            <a:r>
              <a:rPr lang="de-DE" sz="1600" dirty="0"/>
              <a:t> += </a:t>
            </a:r>
            <a:r>
              <a:rPr lang="de-DE" sz="1600" dirty="0" err="1"/>
              <a:t>this.getClass.getResource</a:t>
            </a:r>
            <a:r>
              <a:rPr lang="de-DE" sz="1600" dirty="0"/>
              <a:t>("main.css").</a:t>
            </a:r>
            <a:r>
              <a:rPr lang="de-DE" sz="1600" dirty="0" err="1" smtClean="0"/>
              <a:t>toExternalForm</a:t>
            </a:r>
            <a:endParaRPr lang="de-DE" sz="1600" dirty="0" smtClean="0"/>
          </a:p>
          <a:p>
            <a:pPr marL="0" indent="0">
              <a:buNone/>
            </a:pPr>
            <a:endParaRPr lang="de-DE" sz="1600" b="1" dirty="0" smtClean="0"/>
          </a:p>
          <a:p>
            <a:pPr marL="0" indent="0">
              <a:buNone/>
            </a:pPr>
            <a:r>
              <a:rPr lang="de-DE" sz="1600" b="1" dirty="0"/>
              <a:t>CSS-File </a:t>
            </a:r>
            <a:r>
              <a:rPr lang="de-DE" sz="1600" b="1" dirty="0" smtClean="0"/>
              <a:t>in einem </a:t>
            </a:r>
            <a:r>
              <a:rPr lang="de-DE" sz="1600" b="1" dirty="0" err="1" smtClean="0"/>
              <a:t>Gui</a:t>
            </a:r>
            <a:r>
              <a:rPr lang="de-DE" sz="1600" b="1" dirty="0" smtClean="0"/>
              <a:t>-Element benutzen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 err="1"/>
              <a:t>styleClass</a:t>
            </a:r>
            <a:r>
              <a:rPr lang="de-DE" sz="1600" dirty="0"/>
              <a:t> = List("score", "</a:t>
            </a:r>
            <a:r>
              <a:rPr lang="de-DE" sz="1600" dirty="0" err="1"/>
              <a:t>container</a:t>
            </a:r>
            <a:r>
              <a:rPr lang="de-DE" sz="1600" dirty="0"/>
              <a:t>", "</a:t>
            </a:r>
            <a:r>
              <a:rPr lang="de-DE" sz="1600" dirty="0" err="1"/>
              <a:t>border</a:t>
            </a:r>
            <a:r>
              <a:rPr lang="de-DE" sz="1600" dirty="0"/>
              <a:t>", "</a:t>
            </a:r>
            <a:r>
              <a:rPr lang="de-DE" sz="1600" dirty="0" err="1"/>
              <a:t>defaultGrey</a:t>
            </a:r>
            <a:r>
              <a:rPr lang="de-DE" sz="1600" dirty="0" smtClean="0"/>
              <a:t>")</a:t>
            </a:r>
          </a:p>
          <a:p>
            <a:pPr marL="0" indent="0">
              <a:buNone/>
            </a:pPr>
            <a:endParaRPr lang="de-DE" sz="1600" b="1" dirty="0"/>
          </a:p>
          <a:p>
            <a:pPr marL="0" indent="0">
              <a:buNone/>
            </a:pPr>
            <a:endParaRPr lang="de-DE" sz="16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20</a:t>
            </a:fld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2703554"/>
            <a:ext cx="2061307" cy="3496947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6372200" y="5373216"/>
            <a:ext cx="2771800" cy="80057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5220072" y="3789040"/>
            <a:ext cx="1333128" cy="1584176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83568" y="3724182"/>
            <a:ext cx="4618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.score {</a:t>
            </a:r>
          </a:p>
          <a:p>
            <a:r>
              <a:rPr lang="de-DE" sz="1200" dirty="0">
                <a:solidFill>
                  <a:schemeClr val="bg1"/>
                </a:solidFill>
              </a:rPr>
              <a:t>    -</a:t>
            </a:r>
            <a:r>
              <a:rPr lang="de-DE" sz="1200" dirty="0" err="1">
                <a:solidFill>
                  <a:schemeClr val="bg1"/>
                </a:solidFill>
              </a:rPr>
              <a:t>fx-pref-width</a:t>
            </a:r>
            <a:r>
              <a:rPr lang="de-DE" sz="1200" dirty="0">
                <a:solidFill>
                  <a:schemeClr val="bg1"/>
                </a:solidFill>
              </a:rPr>
              <a:t>: 400;</a:t>
            </a:r>
          </a:p>
          <a:p>
            <a:r>
              <a:rPr lang="de-DE" sz="1200" dirty="0">
                <a:solidFill>
                  <a:schemeClr val="bg1"/>
                </a:solidFill>
              </a:rPr>
              <a:t>    -</a:t>
            </a:r>
            <a:r>
              <a:rPr lang="de-DE" sz="1200" dirty="0" err="1">
                <a:solidFill>
                  <a:schemeClr val="bg1"/>
                </a:solidFill>
              </a:rPr>
              <a:t>fx-pref-height</a:t>
            </a:r>
            <a:r>
              <a:rPr lang="de-DE" sz="1200" dirty="0">
                <a:solidFill>
                  <a:schemeClr val="bg1"/>
                </a:solidFill>
              </a:rPr>
              <a:t>: 100;</a:t>
            </a:r>
          </a:p>
          <a:p>
            <a:r>
              <a:rPr lang="de-DE" sz="1200" dirty="0">
                <a:solidFill>
                  <a:schemeClr val="bg1"/>
                </a:solidFill>
              </a:rPr>
              <a:t>}</a:t>
            </a:r>
          </a:p>
          <a:p>
            <a:r>
              <a:rPr lang="de-DE" sz="1200" dirty="0" smtClean="0">
                <a:solidFill>
                  <a:schemeClr val="bg1"/>
                </a:solidFill>
              </a:rPr>
              <a:t>.</a:t>
            </a:r>
            <a:r>
              <a:rPr lang="de-DE" sz="1200" dirty="0" err="1">
                <a:solidFill>
                  <a:schemeClr val="bg1"/>
                </a:solidFill>
              </a:rPr>
              <a:t>container</a:t>
            </a:r>
            <a:r>
              <a:rPr lang="de-DE" sz="1200" dirty="0">
                <a:solidFill>
                  <a:schemeClr val="bg1"/>
                </a:solidFill>
              </a:rPr>
              <a:t> {</a:t>
            </a:r>
          </a:p>
          <a:p>
            <a:r>
              <a:rPr lang="de-DE" sz="1200" dirty="0">
                <a:solidFill>
                  <a:schemeClr val="bg1"/>
                </a:solidFill>
              </a:rPr>
              <a:t>    -</a:t>
            </a:r>
            <a:r>
              <a:rPr lang="de-DE" sz="1200" dirty="0" err="1">
                <a:solidFill>
                  <a:schemeClr val="bg1"/>
                </a:solidFill>
              </a:rPr>
              <a:t>fx-alignment</a:t>
            </a:r>
            <a:r>
              <a:rPr lang="de-DE" sz="1200" dirty="0">
                <a:solidFill>
                  <a:schemeClr val="bg1"/>
                </a:solidFill>
              </a:rPr>
              <a:t>: </a:t>
            </a:r>
            <a:r>
              <a:rPr lang="de-DE" sz="1200" dirty="0" err="1">
                <a:solidFill>
                  <a:schemeClr val="bg1"/>
                </a:solidFill>
              </a:rPr>
              <a:t>center</a:t>
            </a:r>
            <a:r>
              <a:rPr lang="de-DE" sz="1200" dirty="0">
                <a:solidFill>
                  <a:schemeClr val="bg1"/>
                </a:solidFill>
              </a:rPr>
              <a:t>;</a:t>
            </a:r>
          </a:p>
          <a:p>
            <a:r>
              <a:rPr lang="de-DE" sz="1200" dirty="0">
                <a:solidFill>
                  <a:schemeClr val="bg1"/>
                </a:solidFill>
              </a:rPr>
              <a:t>    -</a:t>
            </a:r>
            <a:r>
              <a:rPr lang="de-DE" sz="1200" dirty="0" err="1">
                <a:solidFill>
                  <a:schemeClr val="bg1"/>
                </a:solidFill>
              </a:rPr>
              <a:t>fx-padding</a:t>
            </a:r>
            <a:r>
              <a:rPr lang="de-DE" sz="1200" dirty="0">
                <a:solidFill>
                  <a:schemeClr val="bg1"/>
                </a:solidFill>
              </a:rPr>
              <a:t>: 10;</a:t>
            </a:r>
          </a:p>
          <a:p>
            <a:r>
              <a:rPr lang="de-DE" sz="1200" dirty="0">
                <a:solidFill>
                  <a:schemeClr val="bg1"/>
                </a:solidFill>
              </a:rPr>
              <a:t>}</a:t>
            </a:r>
          </a:p>
          <a:p>
            <a:r>
              <a:rPr lang="de-DE" sz="1200" dirty="0">
                <a:solidFill>
                  <a:schemeClr val="bg1"/>
                </a:solidFill>
              </a:rPr>
              <a:t>.</a:t>
            </a:r>
            <a:r>
              <a:rPr lang="de-DE" sz="1200" dirty="0" err="1">
                <a:solidFill>
                  <a:schemeClr val="bg1"/>
                </a:solidFill>
              </a:rPr>
              <a:t>border</a:t>
            </a:r>
            <a:r>
              <a:rPr lang="de-DE" sz="1200" dirty="0">
                <a:solidFill>
                  <a:schemeClr val="bg1"/>
                </a:solidFill>
              </a:rPr>
              <a:t> {</a:t>
            </a:r>
          </a:p>
          <a:p>
            <a:r>
              <a:rPr lang="de-DE" sz="1200" dirty="0">
                <a:solidFill>
                  <a:schemeClr val="bg1"/>
                </a:solidFill>
              </a:rPr>
              <a:t>    -</a:t>
            </a:r>
            <a:r>
              <a:rPr lang="de-DE" sz="1200" dirty="0" err="1">
                <a:solidFill>
                  <a:schemeClr val="bg1"/>
                </a:solidFill>
              </a:rPr>
              <a:t>fx</a:t>
            </a:r>
            <a:r>
              <a:rPr lang="de-DE" sz="1200" dirty="0">
                <a:solidFill>
                  <a:schemeClr val="bg1"/>
                </a:solidFill>
              </a:rPr>
              <a:t>-</a:t>
            </a:r>
            <a:r>
              <a:rPr lang="de-DE" sz="1200" dirty="0" err="1">
                <a:solidFill>
                  <a:schemeClr val="bg1"/>
                </a:solidFill>
              </a:rPr>
              <a:t>border</a:t>
            </a:r>
            <a:r>
              <a:rPr lang="de-DE" sz="1200" dirty="0">
                <a:solidFill>
                  <a:schemeClr val="bg1"/>
                </a:solidFill>
              </a:rPr>
              <a:t>-color: </a:t>
            </a:r>
            <a:r>
              <a:rPr lang="de-DE" sz="1200" dirty="0" err="1">
                <a:solidFill>
                  <a:schemeClr val="bg1"/>
                </a:solidFill>
              </a:rPr>
              <a:t>white</a:t>
            </a:r>
            <a:r>
              <a:rPr lang="de-DE" sz="1200" dirty="0">
                <a:solidFill>
                  <a:schemeClr val="bg1"/>
                </a:solidFill>
              </a:rPr>
              <a:t>;</a:t>
            </a:r>
          </a:p>
          <a:p>
            <a:r>
              <a:rPr lang="de-DE" sz="1200" dirty="0">
                <a:solidFill>
                  <a:schemeClr val="bg1"/>
                </a:solidFill>
              </a:rPr>
              <a:t>    -</a:t>
            </a:r>
            <a:r>
              <a:rPr lang="de-DE" sz="1200" dirty="0" err="1">
                <a:solidFill>
                  <a:schemeClr val="bg1"/>
                </a:solidFill>
              </a:rPr>
              <a:t>fx-border-width</a:t>
            </a:r>
            <a:r>
              <a:rPr lang="de-DE" sz="1200" dirty="0">
                <a:solidFill>
                  <a:schemeClr val="bg1"/>
                </a:solidFill>
              </a:rPr>
              <a:t>: 1px;</a:t>
            </a:r>
          </a:p>
          <a:p>
            <a:r>
              <a:rPr lang="de-DE" sz="1200" dirty="0">
                <a:solidFill>
                  <a:schemeClr val="bg1"/>
                </a:solidFill>
              </a:rPr>
              <a:t>}</a:t>
            </a:r>
          </a:p>
          <a:p>
            <a:r>
              <a:rPr lang="de-DE" sz="1200" dirty="0">
                <a:solidFill>
                  <a:schemeClr val="bg1"/>
                </a:solidFill>
              </a:rPr>
              <a:t>.</a:t>
            </a:r>
            <a:r>
              <a:rPr lang="de-DE" sz="1200" dirty="0" err="1">
                <a:solidFill>
                  <a:schemeClr val="bg1"/>
                </a:solidFill>
              </a:rPr>
              <a:t>defaultGrey</a:t>
            </a:r>
            <a:r>
              <a:rPr lang="de-DE" sz="1200" dirty="0">
                <a:solidFill>
                  <a:schemeClr val="bg1"/>
                </a:solidFill>
              </a:rPr>
              <a:t> {</a:t>
            </a:r>
          </a:p>
          <a:p>
            <a:r>
              <a:rPr lang="de-DE" sz="1200" dirty="0">
                <a:solidFill>
                  <a:schemeClr val="bg1"/>
                </a:solidFill>
              </a:rPr>
              <a:t>    -</a:t>
            </a:r>
            <a:r>
              <a:rPr lang="de-DE" sz="1200" dirty="0" err="1">
                <a:solidFill>
                  <a:schemeClr val="bg1"/>
                </a:solidFill>
              </a:rPr>
              <a:t>fx</a:t>
            </a:r>
            <a:r>
              <a:rPr lang="de-DE" sz="1200" dirty="0">
                <a:solidFill>
                  <a:schemeClr val="bg1"/>
                </a:solidFill>
              </a:rPr>
              <a:t>-background-color: #DDDDDD;</a:t>
            </a:r>
          </a:p>
          <a:p>
            <a:r>
              <a:rPr lang="de-DE" sz="1200" dirty="0" smtClean="0">
                <a:solidFill>
                  <a:schemeClr val="bg1"/>
                </a:solidFill>
              </a:rPr>
              <a:t>}</a:t>
            </a:r>
          </a:p>
          <a:p>
            <a:r>
              <a:rPr lang="de-DE" sz="1200" dirty="0" smtClean="0">
                <a:solidFill>
                  <a:schemeClr val="bg1"/>
                </a:solidFill>
              </a:rPr>
              <a:t>…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565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Web 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Play Framework</a:t>
            </a:r>
          </a:p>
          <a:p>
            <a:r>
              <a:rPr lang="de-DE" dirty="0" smtClean="0"/>
              <a:t>Kommunikation über GET-</a:t>
            </a:r>
            <a:r>
              <a:rPr lang="de-DE" dirty="0" err="1" smtClean="0"/>
              <a:t>Requests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	GET        </a:t>
            </a:r>
            <a:r>
              <a:rPr lang="en-US" sz="2000" dirty="0"/>
              <a:t>/input/:input        </a:t>
            </a:r>
            <a:r>
              <a:rPr lang="en-US" sz="2000" dirty="0" err="1"/>
              <a:t>controllers.Application.input</a:t>
            </a:r>
            <a:r>
              <a:rPr lang="en-US" sz="2000" dirty="0"/>
              <a:t>(input: String</a:t>
            </a:r>
            <a:r>
              <a:rPr lang="en-US" sz="2000" dirty="0" smtClean="0"/>
              <a:t>)</a:t>
            </a:r>
          </a:p>
          <a:p>
            <a:r>
              <a:rPr lang="de-DE" dirty="0" smtClean="0"/>
              <a:t>Kommunikation über </a:t>
            </a:r>
            <a:r>
              <a:rPr lang="de-DE" dirty="0" err="1" smtClean="0"/>
              <a:t>WebSockets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4982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Animation mit </a:t>
            </a:r>
            <a:r>
              <a:rPr lang="de-DE" dirty="0" err="1" smtClean="0"/>
              <a:t>jQuery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 err="1"/>
              <a:t>animateSlide</a:t>
            </a:r>
            <a:r>
              <a:rPr lang="de-DE" dirty="0"/>
              <a:t>: </a:t>
            </a:r>
            <a:r>
              <a:rPr lang="de-DE" dirty="0" err="1"/>
              <a:t>function</a:t>
            </a:r>
            <a:r>
              <a:rPr lang="de-DE" dirty="0"/>
              <a:t> (</a:t>
            </a:r>
            <a:r>
              <a:rPr lang="de-DE" dirty="0" err="1"/>
              <a:t>from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) {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animationTile</a:t>
            </a:r>
            <a:r>
              <a:rPr lang="de-DE" dirty="0"/>
              <a:t> = </a:t>
            </a:r>
            <a:r>
              <a:rPr lang="de-DE" dirty="0" err="1"/>
              <a:t>Game.Animation.getAnimationCopy</a:t>
            </a:r>
            <a:r>
              <a:rPr lang="de-DE" dirty="0"/>
              <a:t>(</a:t>
            </a:r>
            <a:r>
              <a:rPr lang="de-DE" dirty="0" err="1"/>
              <a:t>from</a:t>
            </a:r>
            <a:r>
              <a:rPr lang="de-DE" dirty="0"/>
              <a:t>[0], </a:t>
            </a:r>
            <a:r>
              <a:rPr lang="de-DE" dirty="0" err="1"/>
              <a:t>from</a:t>
            </a:r>
            <a:r>
              <a:rPr lang="de-DE" dirty="0"/>
              <a:t>[1]);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Game.Config.fieldElement.append</a:t>
            </a:r>
            <a:r>
              <a:rPr lang="de-DE" dirty="0"/>
              <a:t>(</a:t>
            </a:r>
            <a:r>
              <a:rPr lang="de-DE" dirty="0" err="1"/>
              <a:t>animationTile</a:t>
            </a:r>
            <a:r>
              <a:rPr lang="de-DE" dirty="0"/>
              <a:t>);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moveLeft</a:t>
            </a:r>
            <a:r>
              <a:rPr lang="de-DE" dirty="0"/>
              <a:t> = (</a:t>
            </a:r>
            <a:r>
              <a:rPr lang="de-DE" dirty="0" err="1"/>
              <a:t>to</a:t>
            </a:r>
            <a:r>
              <a:rPr lang="de-DE" dirty="0"/>
              <a:t>[0] - </a:t>
            </a:r>
            <a:r>
              <a:rPr lang="de-DE" dirty="0" err="1"/>
              <a:t>from</a:t>
            </a:r>
            <a:r>
              <a:rPr lang="de-DE" dirty="0"/>
              <a:t>[0]) * </a:t>
            </a:r>
            <a:r>
              <a:rPr lang="de-DE" dirty="0" err="1"/>
              <a:t>Game.Config.tileSize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moveTop</a:t>
            </a:r>
            <a:r>
              <a:rPr lang="de-DE" dirty="0"/>
              <a:t> = (</a:t>
            </a:r>
            <a:r>
              <a:rPr lang="de-DE" dirty="0" err="1"/>
              <a:t>to</a:t>
            </a:r>
            <a:r>
              <a:rPr lang="de-DE" dirty="0"/>
              <a:t>[1] - </a:t>
            </a:r>
            <a:r>
              <a:rPr lang="de-DE" dirty="0" err="1"/>
              <a:t>from</a:t>
            </a:r>
            <a:r>
              <a:rPr lang="de-DE" dirty="0"/>
              <a:t>[1]) * </a:t>
            </a:r>
            <a:r>
              <a:rPr lang="de-DE" dirty="0" err="1"/>
              <a:t>Game.Config.tileSize</a:t>
            </a:r>
            <a:r>
              <a:rPr lang="de-DE" dirty="0"/>
              <a:t>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animationTile.animate</a:t>
            </a:r>
            <a:r>
              <a:rPr lang="de-DE" dirty="0"/>
              <a:t>({</a:t>
            </a:r>
          </a:p>
          <a:p>
            <a:pPr marL="0" indent="0">
              <a:buNone/>
            </a:pPr>
            <a:r>
              <a:rPr lang="de-DE" dirty="0"/>
              <a:t>            </a:t>
            </a:r>
            <a:r>
              <a:rPr lang="de-DE" dirty="0" err="1"/>
              <a:t>left</a:t>
            </a:r>
            <a:r>
              <a:rPr lang="de-DE" dirty="0"/>
              <a:t>: </a:t>
            </a:r>
            <a:r>
              <a:rPr lang="de-DE" dirty="0" err="1"/>
              <a:t>animationTile</a:t>
            </a:r>
            <a:r>
              <a:rPr lang="de-DE" dirty="0"/>
              <a:t>[0].</a:t>
            </a:r>
            <a:r>
              <a:rPr lang="de-DE" dirty="0" err="1"/>
              <a:t>offsetLeft</a:t>
            </a:r>
            <a:r>
              <a:rPr lang="de-DE" dirty="0"/>
              <a:t> + </a:t>
            </a:r>
            <a:r>
              <a:rPr lang="de-DE" dirty="0" err="1"/>
              <a:t>moveLeft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/>
              <a:t>            top: </a:t>
            </a:r>
            <a:r>
              <a:rPr lang="de-DE" dirty="0" err="1"/>
              <a:t>animationTile</a:t>
            </a:r>
            <a:r>
              <a:rPr lang="de-DE" dirty="0"/>
              <a:t>[0].</a:t>
            </a:r>
            <a:r>
              <a:rPr lang="de-DE" dirty="0" err="1"/>
              <a:t>offsetTop</a:t>
            </a:r>
            <a:r>
              <a:rPr lang="de-DE" dirty="0"/>
              <a:t> + </a:t>
            </a:r>
            <a:r>
              <a:rPr lang="de-DE" dirty="0" err="1"/>
              <a:t>moveTop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   },</a:t>
            </a:r>
          </a:p>
          <a:p>
            <a:pPr marL="0" indent="0">
              <a:buNone/>
            </a:pPr>
            <a:r>
              <a:rPr lang="de-DE" dirty="0"/>
              <a:t>        'fast',</a:t>
            </a:r>
          </a:p>
          <a:p>
            <a:pPr marL="0" indent="0">
              <a:buNone/>
            </a:pPr>
            <a:r>
              <a:rPr lang="de-DE" dirty="0"/>
              <a:t>        </a:t>
            </a:r>
            <a:r>
              <a:rPr lang="de-DE" dirty="0" err="1"/>
              <a:t>function</a:t>
            </a:r>
            <a:r>
              <a:rPr lang="de-DE" dirty="0"/>
              <a:t> () {</a:t>
            </a:r>
          </a:p>
          <a:p>
            <a:pPr marL="0" indent="0">
              <a:buNone/>
            </a:pPr>
            <a:r>
              <a:rPr lang="de-DE" dirty="0"/>
              <a:t>            </a:t>
            </a:r>
            <a:r>
              <a:rPr lang="de-DE" dirty="0" err="1"/>
              <a:t>animationTile.remove</a:t>
            </a:r>
            <a:r>
              <a:rPr lang="de-DE" dirty="0"/>
              <a:t>();</a:t>
            </a:r>
          </a:p>
          <a:p>
            <a:pPr marL="0" indent="0">
              <a:buNone/>
            </a:pPr>
            <a:r>
              <a:rPr lang="de-DE" dirty="0"/>
              <a:t>        });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},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9481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 Events pro Spielzug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47664" y="1600200"/>
            <a:ext cx="7139136" cy="47811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SlideEvent</a:t>
            </a:r>
            <a:r>
              <a:rPr lang="de-DE" dirty="0">
                <a:solidFill>
                  <a:schemeClr val="bg1"/>
                </a:solidFill>
              </a:rPr>
              <a:t>((3,3),(3,0))</a:t>
            </a:r>
          </a:p>
          <a:p>
            <a:pPr marL="0" indent="0">
              <a:buNone/>
            </a:pPr>
            <a:r>
              <a:rPr lang="de-DE" dirty="0" err="1"/>
              <a:t>SlideEvent</a:t>
            </a:r>
            <a:r>
              <a:rPr lang="de-DE" dirty="0"/>
              <a:t>((1,3),(1,0))</a:t>
            </a:r>
          </a:p>
          <a:p>
            <a:pPr marL="0" indent="0">
              <a:buNone/>
            </a:pPr>
            <a:r>
              <a:rPr lang="de-DE" dirty="0" err="1"/>
              <a:t>SlideEvent</a:t>
            </a:r>
            <a:r>
              <a:rPr lang="de-DE" dirty="0"/>
              <a:t>((0,2),(0,0))</a:t>
            </a:r>
          </a:p>
          <a:p>
            <a:pPr marL="0" indent="0">
              <a:buNone/>
            </a:pPr>
            <a:r>
              <a:rPr lang="de-DE" dirty="0" err="1"/>
              <a:t>ScoreChangedEvent</a:t>
            </a:r>
            <a:r>
              <a:rPr lang="de-DE" dirty="0"/>
              <a:t>(16)</a:t>
            </a:r>
          </a:p>
          <a:p>
            <a:pPr marL="0" indent="0">
              <a:buNone/>
            </a:pPr>
            <a:r>
              <a:rPr lang="de-DE" dirty="0" err="1"/>
              <a:t>ScoresGainedEvent</a:t>
            </a:r>
            <a:r>
              <a:rPr lang="de-DE" dirty="0"/>
              <a:t>(4)</a:t>
            </a:r>
          </a:p>
          <a:p>
            <a:pPr marL="0" indent="0">
              <a:buNone/>
            </a:pPr>
            <a:r>
              <a:rPr lang="de-DE" dirty="0" err="1"/>
              <a:t>SlideEvent</a:t>
            </a:r>
            <a:r>
              <a:rPr lang="de-DE" dirty="0"/>
              <a:t>((0,3),(0,0))</a:t>
            </a:r>
          </a:p>
          <a:p>
            <a:pPr marL="0" indent="0">
              <a:buNone/>
            </a:pPr>
            <a:r>
              <a:rPr lang="de-DE" dirty="0" err="1"/>
              <a:t>MergeEvent</a:t>
            </a:r>
            <a:r>
              <a:rPr lang="de-DE" dirty="0"/>
              <a:t>((0,0),4)</a:t>
            </a:r>
          </a:p>
          <a:p>
            <a:pPr marL="0" indent="0">
              <a:buNone/>
            </a:pPr>
            <a:r>
              <a:rPr lang="de-DE" dirty="0" err="1"/>
              <a:t>TileAddedEvent</a:t>
            </a:r>
            <a:r>
              <a:rPr lang="de-DE" dirty="0"/>
              <a:t>((1,3),2)</a:t>
            </a:r>
          </a:p>
          <a:p>
            <a:pPr marL="0" indent="0">
              <a:buNone/>
            </a:pPr>
            <a:r>
              <a:rPr lang="de-DE" dirty="0"/>
              <a:t>+---+---+---+---+</a:t>
            </a:r>
          </a:p>
          <a:p>
            <a:pPr marL="0" indent="0">
              <a:buNone/>
            </a:pPr>
            <a:r>
              <a:rPr lang="de-DE" dirty="0"/>
              <a:t>| 4 | 8 | 0 | </a:t>
            </a: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/>
              <a:t> |</a:t>
            </a:r>
          </a:p>
          <a:p>
            <a:pPr marL="0" indent="0">
              <a:buNone/>
            </a:pPr>
            <a:r>
              <a:rPr lang="de-DE" dirty="0"/>
              <a:t>+---+---+---+---+</a:t>
            </a:r>
          </a:p>
          <a:p>
            <a:pPr marL="0" indent="0">
              <a:buNone/>
            </a:pPr>
            <a:r>
              <a:rPr lang="de-DE" dirty="0"/>
              <a:t>| 0 | 0 | 0 | 0 |</a:t>
            </a:r>
          </a:p>
          <a:p>
            <a:pPr marL="0" indent="0">
              <a:buNone/>
            </a:pPr>
            <a:r>
              <a:rPr lang="de-DE" dirty="0"/>
              <a:t>+---+---+---+---+</a:t>
            </a:r>
          </a:p>
          <a:p>
            <a:pPr marL="0" indent="0">
              <a:buNone/>
            </a:pPr>
            <a:r>
              <a:rPr lang="de-DE" dirty="0"/>
              <a:t>| 0 | 0 | 0 | 0 |</a:t>
            </a:r>
          </a:p>
          <a:p>
            <a:pPr marL="0" indent="0">
              <a:buNone/>
            </a:pPr>
            <a:r>
              <a:rPr lang="de-DE" dirty="0"/>
              <a:t>+---+---+---+---+</a:t>
            </a:r>
          </a:p>
          <a:p>
            <a:pPr marL="0" indent="0">
              <a:buNone/>
            </a:pPr>
            <a:r>
              <a:rPr lang="de-DE" dirty="0"/>
              <a:t>| 0 | 2 | 0 | 0 |</a:t>
            </a:r>
          </a:p>
          <a:p>
            <a:pPr marL="0" indent="0">
              <a:buNone/>
            </a:pPr>
            <a:r>
              <a:rPr lang="de-DE" dirty="0"/>
              <a:t>+---+---+---+---+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23</a:t>
            </a:fld>
            <a:endParaRPr lang="de-DE" dirty="0"/>
          </a:p>
        </p:txBody>
      </p:sp>
      <p:pic>
        <p:nvPicPr>
          <p:cNvPr id="1026" name="Picture 2" descr="D:\Data\Dokumente\workspace-htwg\2048\presentation\game_ev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47760"/>
            <a:ext cx="3159605" cy="489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405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Zusätzliches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auf </a:t>
            </a:r>
            <a:r>
              <a:rPr lang="de-DE" dirty="0" err="1" smtClean="0"/>
              <a:t>Heroku</a:t>
            </a:r>
            <a:endParaRPr lang="de-DE" dirty="0" smtClean="0"/>
          </a:p>
          <a:p>
            <a:pPr lvl="1"/>
            <a:r>
              <a:rPr lang="de-DE" dirty="0">
                <a:hlinkClick r:id="rId2"/>
              </a:rPr>
              <a:t>https://play-2048.herokuapp.com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lvl="1"/>
            <a:r>
              <a:rPr lang="de-DE" dirty="0" smtClean="0"/>
              <a:t>Websocket-Protokoll wss://</a:t>
            </a:r>
          </a:p>
          <a:p>
            <a:pPr lvl="1"/>
            <a:r>
              <a:rPr lang="de-DE" dirty="0" smtClean="0"/>
              <a:t>Websocket-Connection schließt automatisch</a:t>
            </a:r>
          </a:p>
          <a:p>
            <a:r>
              <a:rPr lang="de-DE" dirty="0" smtClean="0"/>
              <a:t>Naive AI</a:t>
            </a:r>
          </a:p>
          <a:p>
            <a:pPr lvl="1"/>
            <a:r>
              <a:rPr lang="de-DE" dirty="0" smtClean="0"/>
              <a:t>Als automatischer Testmodus</a:t>
            </a:r>
          </a:p>
          <a:p>
            <a:pPr lvl="1"/>
            <a:r>
              <a:rPr lang="de-DE" dirty="0" smtClean="0"/>
              <a:t>Zug mit den meisten Punkten</a:t>
            </a:r>
          </a:p>
          <a:p>
            <a:pPr lvl="1"/>
            <a:r>
              <a:rPr lang="de-DE" dirty="0" smtClean="0"/>
              <a:t>Auswechselbar per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26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Das Spiel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3</a:t>
            </a:fld>
            <a:endParaRPr lang="de-DE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163" y="1268760"/>
            <a:ext cx="3437674" cy="530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389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Die Implementierung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4</a:t>
            </a:fld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556792"/>
            <a:ext cx="6829425" cy="44386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9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Die Implementierung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5</a:t>
            </a:fld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331640" y="1556792"/>
            <a:ext cx="691276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  <a:sym typeface="Wingdings" panose="05000000000000000000" pitchFamily="2" charset="2"/>
              </a:rPr>
              <a:t>Gleichzeitig TUI, GUI und WUI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  <a:sym typeface="Wingdings" panose="05000000000000000000" pitchFamily="2" charset="2"/>
              </a:rPr>
              <a:t>S</a:t>
            </a:r>
            <a:r>
              <a:rPr lang="de-DE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kalierbar</a:t>
            </a:r>
            <a:endParaRPr lang="de-DE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Model und Controller ~100% </a:t>
            </a:r>
            <a:r>
              <a:rPr lang="de-DE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Testabdeckung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28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28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28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28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0"/>
            <a:endParaRPr lang="de-DE" sz="28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Events</a:t>
            </a:r>
            <a:endParaRPr lang="de-DE" sz="28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28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086" y="2998281"/>
            <a:ext cx="66198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377" y="4005064"/>
            <a:ext cx="6620584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5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Die Implementierung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6</a:t>
            </a:fld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331640" y="1556792"/>
            <a:ext cx="69127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FieldChanged</a:t>
            </a:r>
            <a:r>
              <a:rPr lang="de-DE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Event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2066509" cy="3505771"/>
          </a:xfrm>
          <a:prstGeom prst="rect">
            <a:avLst/>
          </a:prstGeom>
        </p:spPr>
      </p:pic>
      <p:sp>
        <p:nvSpPr>
          <p:cNvPr id="8" name="Pfeil nach rechts 7"/>
          <p:cNvSpPr/>
          <p:nvPr/>
        </p:nvSpPr>
        <p:spPr>
          <a:xfrm>
            <a:off x="3767057" y="3789040"/>
            <a:ext cx="194421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900" y="2492896"/>
            <a:ext cx="2066508" cy="3505771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1500230" y="3166914"/>
            <a:ext cx="1800200" cy="72008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445304" y="4687605"/>
            <a:ext cx="1800200" cy="72008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755576" y="3140968"/>
            <a:ext cx="0" cy="2157928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Die Implementierung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7</a:t>
            </a:fld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331640" y="1556792"/>
            <a:ext cx="69127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TileAdded</a:t>
            </a:r>
            <a:r>
              <a:rPr lang="de-DE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Event((1, 0), 2)</a:t>
            </a:r>
            <a:endParaRPr lang="de-DE" sz="28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2066509" cy="3505771"/>
          </a:xfrm>
          <a:prstGeom prst="rect">
            <a:avLst/>
          </a:prstGeom>
        </p:spPr>
      </p:pic>
      <p:sp>
        <p:nvSpPr>
          <p:cNvPr id="8" name="Pfeil nach rechts 7"/>
          <p:cNvSpPr/>
          <p:nvPr/>
        </p:nvSpPr>
        <p:spPr>
          <a:xfrm>
            <a:off x="3767057" y="3789040"/>
            <a:ext cx="194421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900" y="2492896"/>
            <a:ext cx="2066508" cy="3505771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553200" y="3238922"/>
            <a:ext cx="792088" cy="64807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755576" y="3140968"/>
            <a:ext cx="0" cy="2157928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63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Die Implementierung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8</a:t>
            </a:fld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331640" y="1340768"/>
            <a:ext cx="69127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Slide</a:t>
            </a:r>
            <a:r>
              <a:rPr lang="de-DE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Event((1, 0), (1, 3))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28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SlideEvent</a:t>
            </a:r>
            <a:r>
              <a:rPr lang="de-DE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((3, 0), (3, 3))</a:t>
            </a:r>
            <a:endParaRPr lang="de-DE" sz="28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2066509" cy="3505771"/>
          </a:xfrm>
          <a:prstGeom prst="rect">
            <a:avLst/>
          </a:prstGeom>
        </p:spPr>
      </p:pic>
      <p:sp>
        <p:nvSpPr>
          <p:cNvPr id="8" name="Pfeil nach rechts 7"/>
          <p:cNvSpPr/>
          <p:nvPr/>
        </p:nvSpPr>
        <p:spPr>
          <a:xfrm>
            <a:off x="3767057" y="3789040"/>
            <a:ext cx="194421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900" y="2492896"/>
            <a:ext cx="2066508" cy="3505771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>
            <a:off x="1979712" y="3645024"/>
            <a:ext cx="0" cy="1296144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955072" y="3627607"/>
            <a:ext cx="0" cy="1296144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755576" y="3140968"/>
            <a:ext cx="0" cy="2157928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68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Die Implementierung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0A01-D205-4422-A28D-B44F4E7FEB8C}" type="slidenum">
              <a:rPr lang="de-DE" smtClean="0"/>
              <a:t>9</a:t>
            </a:fld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331640" y="1556792"/>
            <a:ext cx="69127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Merge</a:t>
            </a:r>
            <a:r>
              <a:rPr lang="de-DE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Event((0, 3), 4)</a:t>
            </a:r>
            <a:endParaRPr lang="de-DE" sz="28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3779912" y="3789040"/>
            <a:ext cx="194421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2492896"/>
            <a:ext cx="2066508" cy="35057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899" y="2492896"/>
            <a:ext cx="2066509" cy="3505771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1547663" y="4653136"/>
            <a:ext cx="792088" cy="64807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2555776" y="4650824"/>
            <a:ext cx="792088" cy="64807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6084168" y="4653136"/>
            <a:ext cx="792088" cy="64807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1367644" y="6237312"/>
            <a:ext cx="1512168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6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2048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2048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885</Words>
  <Application>Microsoft Office PowerPoint</Application>
  <PresentationFormat>Bildschirmpräsentation (4:3)</PresentationFormat>
  <Paragraphs>251</Paragraphs>
  <Slides>24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Larissa</vt:lpstr>
      <vt:lpstr>2048</vt:lpstr>
      <vt:lpstr>Inhalt</vt:lpstr>
      <vt:lpstr>1. Das Spiel</vt:lpstr>
      <vt:lpstr>2. Die Implementierung</vt:lpstr>
      <vt:lpstr>2. Die Implementierung</vt:lpstr>
      <vt:lpstr>2. Die Implementierung</vt:lpstr>
      <vt:lpstr>2. Die Implementierung</vt:lpstr>
      <vt:lpstr>2. Die Implementierung</vt:lpstr>
      <vt:lpstr>2. Die Implementierung</vt:lpstr>
      <vt:lpstr>2. Die Implementierung</vt:lpstr>
      <vt:lpstr>2. Die Implementierung</vt:lpstr>
      <vt:lpstr>2. Die Implementierung</vt:lpstr>
      <vt:lpstr>2. Die Implementierung</vt:lpstr>
      <vt:lpstr>2. Die Implementierung</vt:lpstr>
      <vt:lpstr>3. Scala ist nicht Java</vt:lpstr>
      <vt:lpstr>Vergleich Java und Scala</vt:lpstr>
      <vt:lpstr>Einfache Umsetzung komplexer Aktionen</vt:lpstr>
      <vt:lpstr>Einfaches Input-Handling</vt:lpstr>
      <vt:lpstr>4. GUI mit ScalaFx</vt:lpstr>
      <vt:lpstr>4. GUI mit ScalaFx</vt:lpstr>
      <vt:lpstr>6. Web UI</vt:lpstr>
      <vt:lpstr>Animation mit jQuery</vt:lpstr>
      <vt:lpstr>Viele Events pro Spielzug</vt:lpstr>
      <vt:lpstr>7. Zusätzliches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Droth</dc:creator>
  <cp:lastModifiedBy>Tobias Droth</cp:lastModifiedBy>
  <cp:revision>30</cp:revision>
  <dcterms:created xsi:type="dcterms:W3CDTF">2016-01-11T14:50:04Z</dcterms:created>
  <dcterms:modified xsi:type="dcterms:W3CDTF">2016-01-17T14:29:38Z</dcterms:modified>
</cp:coreProperties>
</file>