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10" r:id="rId4"/>
    <p:sldId id="311" r:id="rId5"/>
    <p:sldId id="313" r:id="rId6"/>
    <p:sldId id="319" r:id="rId7"/>
    <p:sldId id="320" r:id="rId8"/>
    <p:sldId id="312" r:id="rId9"/>
    <p:sldId id="314" r:id="rId10"/>
    <p:sldId id="315" r:id="rId11"/>
    <p:sldId id="316" r:id="rId12"/>
    <p:sldId id="321" r:id="rId13"/>
    <p:sldId id="322" r:id="rId14"/>
    <p:sldId id="323" r:id="rId15"/>
    <p:sldId id="324" r:id="rId16"/>
    <p:sldId id="326" r:id="rId17"/>
    <p:sldId id="327" r:id="rId18"/>
    <p:sldId id="318" r:id="rId19"/>
    <p:sldId id="272" r:id="rId20"/>
    <p:sldId id="258" r:id="rId21"/>
    <p:sldId id="306" r:id="rId22"/>
    <p:sldId id="308" r:id="rId23"/>
    <p:sldId id="309" r:id="rId24"/>
    <p:sldId id="288" r:id="rId25"/>
    <p:sldId id="289" r:id="rId26"/>
    <p:sldId id="290" r:id="rId27"/>
    <p:sldId id="291" r:id="rId28"/>
    <p:sldId id="294" r:id="rId29"/>
    <p:sldId id="295" r:id="rId30"/>
    <p:sldId id="296" r:id="rId31"/>
    <p:sldId id="297" r:id="rId32"/>
    <p:sldId id="298" r:id="rId33"/>
    <p:sldId id="300" r:id="rId34"/>
    <p:sldId id="303" r:id="rId35"/>
    <p:sldId id="329" r:id="rId36"/>
    <p:sldId id="301" r:id="rId37"/>
    <p:sldId id="305" r:id="rId38"/>
    <p:sldId id="331" r:id="rId39"/>
    <p:sldId id="328" r:id="rId40"/>
    <p:sldId id="330" r:id="rId41"/>
    <p:sldId id="261" r:id="rId42"/>
    <p:sldId id="273" r:id="rId43"/>
    <p:sldId id="274" r:id="rId44"/>
    <p:sldId id="275" r:id="rId45"/>
    <p:sldId id="276" r:id="rId46"/>
    <p:sldId id="277" r:id="rId47"/>
    <p:sldId id="279" r:id="rId48"/>
    <p:sldId id="284" r:id="rId49"/>
    <p:sldId id="285" r:id="rId50"/>
    <p:sldId id="280" r:id="rId51"/>
    <p:sldId id="278" r:id="rId52"/>
    <p:sldId id="270" r:id="rId53"/>
    <p:sldId id="325" r:id="rId54"/>
    <p:sldId id="271" r:id="rId55"/>
    <p:sldId id="286" r:id="rId56"/>
    <p:sldId id="26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F"/>
    <a:srgbClr val="009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7" autoAdjust="0"/>
  </p:normalViewPr>
  <p:slideViewPr>
    <p:cSldViewPr>
      <p:cViewPr varScale="1">
        <p:scale>
          <a:sx n="87" d="100"/>
          <a:sy n="87" d="100"/>
        </p:scale>
        <p:origin x="14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F6335-2CCA-4B14-8ABA-F9B0FC37DD77}" type="datetimeFigureOut">
              <a:rPr lang="de-DE" smtClean="0"/>
              <a:t>23.09.2014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4B352-57F9-498E-97EC-35AE106D7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56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Informationen die im Sichtradius sind</a:t>
            </a:r>
            <a:r>
              <a:rPr lang="de-DE" baseline="0" dirty="0" smtClean="0"/>
              <a:t> werden übertragen.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4B352-57F9-498E-97EC-35AE106D714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929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4B352-57F9-498E-97EC-35AE106D714E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70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 diese „unknown“ Kachel wird sich</a:t>
            </a:r>
            <a:r>
              <a:rPr lang="de-DE" baseline="0" dirty="0" smtClean="0"/>
              <a:t> so lange vortbewegt, bis sie nicht merh im Zustand „unknown“ befindet.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4B352-57F9-498E-97EC-35AE106D714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73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A* zu allen Kacheln des </a:t>
            </a:r>
            <a:r>
              <a:rPr lang="de-DE" dirty="0" err="1" smtClean="0"/>
              <a:t>Boarders</a:t>
            </a:r>
            <a:r>
              <a:rPr lang="de-DE" dirty="0" smtClean="0"/>
              <a:t> zu aufwendig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4B352-57F9-498E-97EC-35AE106D714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44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Linienkachel</a:t>
            </a:r>
            <a:r>
              <a:rPr lang="de-DE" baseline="0" dirty="0" smtClean="0"/>
              <a:t> -&gt; wird </a:t>
            </a:r>
            <a:r>
              <a:rPr lang="de-DE" baseline="0" dirty="0" err="1" smtClean="0"/>
              <a:t>random</a:t>
            </a:r>
            <a:r>
              <a:rPr lang="de-DE" baseline="0" dirty="0" smtClean="0"/>
              <a:t> mäßig ausgewählt -&gt; gute </a:t>
            </a:r>
            <a:r>
              <a:rPr lang="de-DE" baseline="0" dirty="0" err="1" smtClean="0"/>
              <a:t>verteilung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4B352-57F9-498E-97EC-35AE106D714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41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Kach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4B352-57F9-498E-97EC-35AE106D714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942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tx1"/>
                </a:solidFill>
              </a:rPr>
              <a:t>Um einen Gegner zu schwächen und zu besiegen ist es notwendig seine Hügel zu zerstören.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tx1"/>
                </a:solidFill>
              </a:rPr>
              <a:t>BILD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4B352-57F9-498E-97EC-35AE106D714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89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tx1"/>
                </a:solidFill>
              </a:rPr>
              <a:t>Um einen Gegner zu schwächen und zu besiegen ist es notwendig seine Hügel zu zerstören.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tx1"/>
                </a:solidFill>
              </a:rPr>
              <a:t>BILD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4B352-57F9-498E-97EC-35AE106D714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410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4B352-57F9-498E-97EC-35AE106D714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970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4B352-57F9-498E-97EC-35AE106D714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58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B09-7A07-498D-ACF2-C1865046FBA5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4C5-2256-4328-9087-05EC365175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5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B09-7A07-498D-ACF2-C1865046FBA5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4C5-2256-4328-9087-05EC365175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3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B09-7A07-498D-ACF2-C1865046FBA5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4C5-2256-4328-9087-05EC365175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B09-7A07-498D-ACF2-C1865046FBA5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4C5-2256-4328-9087-05EC365175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8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B09-7A07-498D-ACF2-C1865046FBA5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4C5-2256-4328-9087-05EC365175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B09-7A07-498D-ACF2-C1865046FBA5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4C5-2256-4328-9087-05EC365175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B09-7A07-498D-ACF2-C1865046FBA5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4C5-2256-4328-9087-05EC365175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1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B09-7A07-498D-ACF2-C1865046FBA5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4C5-2256-4328-9087-05EC365175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B09-7A07-498D-ACF2-C1865046FBA5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4C5-2256-4328-9087-05EC365175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B09-7A07-498D-ACF2-C1865046FBA5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4C5-2256-4328-9087-05EC365175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5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B09-7A07-498D-ACF2-C1865046FBA5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4C5-2256-4328-9087-05EC365175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3B09-7A07-498D-ACF2-C1865046FBA5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94C5-2256-4328-9087-05EC365175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9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420564"/>
            <a:ext cx="5715000" cy="2068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40" y="19050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err="1" smtClean="0"/>
              <a:t>Teamprojekt</a:t>
            </a:r>
            <a:r>
              <a:rPr lang="en-US" sz="4800" b="1" dirty="0" smtClean="0"/>
              <a:t>: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600" dirty="0" err="1" smtClean="0"/>
              <a:t>AntBot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905000" y="4310991"/>
            <a:ext cx="6400800" cy="215943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Gruppe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Felix </a:t>
            </a:r>
            <a:r>
              <a:rPr lang="en-US" sz="1600" dirty="0" err="1" smtClean="0">
                <a:solidFill>
                  <a:schemeClr val="tx1"/>
                </a:solidFill>
              </a:rPr>
              <a:t>Riehm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Benjamin Frank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Dominik Riemelmoser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Christian Lemke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eltern-auf-dem-campus.de/fileadmin/veranstaltungen/eltern-campus/Bilder/HTWG_Logo_cyan_6d5aff64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15950"/>
            <a:ext cx="1952037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800" b="1" dirty="0">
                <a:solidFill>
                  <a:schemeClr val="tx1"/>
                </a:solidFill>
              </a:rPr>
              <a:t>Hügel</a:t>
            </a:r>
            <a:r>
              <a:rPr lang="de-DE" sz="2800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de-DE" sz="28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Spieler besitzt einen oder mehrere Hügel.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Ameisen kommen aus Hügeln.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Kann durch eigene Ameise blockiert werden.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Kann durch feindliche Ameise zerstört werden.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Spielregeln:</a:t>
            </a:r>
            <a:r>
              <a:rPr lang="en-US" dirty="0" smtClean="0">
                <a:solidFill>
                  <a:schemeClr val="bg1"/>
                </a:solidFill>
              </a:rPr>
              <a:t>	Hügel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037138"/>
            <a:ext cx="102255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800" b="1" dirty="0">
                <a:solidFill>
                  <a:schemeClr val="tx1"/>
                </a:solidFill>
              </a:rPr>
              <a:t>Wasser</a:t>
            </a:r>
            <a:r>
              <a:rPr lang="de-DE" sz="2800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de-DE" sz="28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Darauf kann man sich nicht bewegen.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Spielregeln:</a:t>
            </a:r>
            <a:r>
              <a:rPr lang="en-US" dirty="0" smtClean="0">
                <a:solidFill>
                  <a:schemeClr val="bg1"/>
                </a:solidFill>
              </a:rPr>
              <a:t>	Wasser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049089"/>
            <a:ext cx="985838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Spielregeln: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Angriff</a:t>
            </a:r>
            <a:r>
              <a:rPr lang="en-US" dirty="0" smtClean="0">
                <a:solidFill>
                  <a:schemeClr val="bg1"/>
                </a:solidFill>
              </a:rPr>
              <a:t> – 1 vs. 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9" y="2362199"/>
            <a:ext cx="2770235" cy="245031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20" y="2362199"/>
            <a:ext cx="2770236" cy="2450313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34" y="2362198"/>
            <a:ext cx="2770237" cy="245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Spielregeln: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Angriff</a:t>
            </a:r>
            <a:r>
              <a:rPr lang="en-US" dirty="0" smtClean="0">
                <a:solidFill>
                  <a:schemeClr val="bg1"/>
                </a:solidFill>
              </a:rPr>
              <a:t> – 2 vs. 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81072"/>
            <a:ext cx="2823554" cy="249747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41" y="2481072"/>
            <a:ext cx="2823555" cy="2497475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27" y="2481072"/>
            <a:ext cx="2823555" cy="249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Spielregeln: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Angriff</a:t>
            </a:r>
            <a:r>
              <a:rPr lang="en-US" dirty="0" smtClean="0">
                <a:solidFill>
                  <a:schemeClr val="bg1"/>
                </a:solidFill>
              </a:rPr>
              <a:t> – 1 vs. 1 vs. 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67" y="2660578"/>
            <a:ext cx="2694111" cy="238298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67" y="2660308"/>
            <a:ext cx="2689916" cy="237926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72" y="2660307"/>
            <a:ext cx="2689916" cy="23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Spielregeln: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Angriff</a:t>
            </a:r>
            <a:r>
              <a:rPr lang="en-US" dirty="0" smtClean="0">
                <a:solidFill>
                  <a:schemeClr val="bg1"/>
                </a:solidFill>
              </a:rPr>
              <a:t> – Wall Punch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" y="2362200"/>
            <a:ext cx="8756872" cy="25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Spielregeln: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Angriff</a:t>
            </a:r>
            <a:r>
              <a:rPr lang="en-US" dirty="0" smtClean="0">
                <a:solidFill>
                  <a:schemeClr val="bg1"/>
                </a:solidFill>
              </a:rPr>
              <a:t> – Wall Punch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0" y="2286000"/>
            <a:ext cx="8839200" cy="261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Spielregeln: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Angriff</a:t>
            </a:r>
            <a:r>
              <a:rPr lang="en-US" dirty="0" smtClean="0">
                <a:solidFill>
                  <a:schemeClr val="bg1"/>
                </a:solidFill>
              </a:rPr>
              <a:t> – Wall Punch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8686800" cy="25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800" b="1" dirty="0">
                <a:solidFill>
                  <a:schemeClr val="tx1"/>
                </a:solidFill>
              </a:rPr>
              <a:t>Spielende</a:t>
            </a:r>
            <a:r>
              <a:rPr lang="de-DE" sz="2800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de-DE" sz="28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tx1"/>
                </a:solidFill>
              </a:rPr>
              <a:t>Rundenlimit ( 1.000 ) </a:t>
            </a:r>
            <a:r>
              <a:rPr lang="de-DE" sz="2800" dirty="0">
                <a:solidFill>
                  <a:schemeClr val="tx1"/>
                </a:solidFill>
              </a:rPr>
              <a:t>erreicht.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tx1"/>
                </a:solidFill>
              </a:rPr>
              <a:t>Ein </a:t>
            </a:r>
            <a:r>
              <a:rPr lang="de-DE" sz="2800" dirty="0">
                <a:solidFill>
                  <a:schemeClr val="tx1"/>
                </a:solidFill>
              </a:rPr>
              <a:t>Spieler hat alle anderen Teams besiegt.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Bot stürzt ab -&gt; Ende für den, dessen Bot abgestürzt ist.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Rundenlimit Zeit </a:t>
            </a:r>
            <a:r>
              <a:rPr lang="de-DE" sz="2800" dirty="0" smtClean="0">
                <a:solidFill>
                  <a:schemeClr val="tx1"/>
                </a:solidFill>
              </a:rPr>
              <a:t>( 0,5 sec ) überschritten </a:t>
            </a:r>
            <a:r>
              <a:rPr lang="de-DE" sz="2800" dirty="0">
                <a:solidFill>
                  <a:schemeClr val="tx1"/>
                </a:solidFill>
              </a:rPr>
              <a:t>-&gt; Ende für den der Überschritten hat.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Spielregeln:</a:t>
            </a:r>
            <a:r>
              <a:rPr lang="en-US" dirty="0" smtClean="0">
                <a:solidFill>
                  <a:schemeClr val="bg1"/>
                </a:solidFill>
              </a:rPr>
              <a:t>	Spielende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14876"/>
            <a:ext cx="5029200" cy="374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531222" y="1384091"/>
            <a:ext cx="60219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In </a:t>
            </a:r>
            <a:r>
              <a:rPr lang="de-DE" sz="2400" dirty="0" err="1" smtClean="0"/>
              <a:t>java</a:t>
            </a:r>
            <a:r>
              <a:rPr lang="de-DE" sz="2400" dirty="0" smtClean="0"/>
              <a:t> geschrieben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1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/>
              <a:t>Kontrolliert alle Ameisen</a:t>
            </a:r>
            <a:r>
              <a:rPr lang="de-DE" sz="2400" dirty="0" smtClean="0"/>
              <a:t> gleichzeitig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sz="1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/>
              <a:t>Kennt</a:t>
            </a:r>
            <a:r>
              <a:rPr lang="de-DE" sz="2400" dirty="0" smtClean="0"/>
              <a:t> </a:t>
            </a:r>
            <a:r>
              <a:rPr lang="de-DE" sz="2400" b="1" dirty="0" smtClean="0"/>
              <a:t>alle Informationen</a:t>
            </a:r>
            <a:r>
              <a:rPr lang="de-DE" sz="2400" dirty="0" smtClean="0"/>
              <a:t> die die Ameisen sehen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1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Wird von der Simulation ausgeführt</a:t>
            </a:r>
            <a:endParaRPr lang="de-DE" sz="2400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		Der Bot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6400800" cy="44958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Einführung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Spielbeschreibung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Der Bot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Algorithmen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Hilfsmittel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Ergebnisse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Abschlussdisskusion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Gliederung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531222" y="1384091"/>
            <a:ext cx="8483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/>
              <a:t>Agentensystem</a:t>
            </a:r>
            <a:r>
              <a:rPr lang="de-DE" sz="2400" dirty="0" smtClean="0"/>
              <a:t>: 		Ameisen sind die Agenten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1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/>
              <a:t>Globale Kontrollinstanz</a:t>
            </a:r>
            <a:r>
              <a:rPr lang="de-DE" sz="2400" dirty="0" smtClean="0"/>
              <a:t>: 	Organisiert Spielobjekte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400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sz="1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Agenten besitzen folgende </a:t>
            </a:r>
            <a:r>
              <a:rPr lang="de-DE" sz="2400" b="1" dirty="0" smtClean="0"/>
              <a:t>Eigenschaften</a:t>
            </a:r>
            <a:r>
              <a:rPr lang="de-DE" sz="2400" dirty="0" smtClean="0"/>
              <a:t>: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400" dirty="0"/>
              <a:t>Autonom: </a:t>
            </a:r>
            <a:r>
              <a:rPr lang="de-DE" sz="2400" dirty="0" smtClean="0"/>
              <a:t>	</a:t>
            </a:r>
            <a:r>
              <a:rPr lang="de-DE" dirty="0" smtClean="0"/>
              <a:t>das </a:t>
            </a:r>
            <a:r>
              <a:rPr lang="de-DE" dirty="0"/>
              <a:t>Programm arbeitet unabhängig von Benutzereingriffen</a:t>
            </a:r>
            <a:endParaRPr lang="de-DE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400" dirty="0"/>
              <a:t>Kommunikativ: </a:t>
            </a:r>
            <a:r>
              <a:rPr lang="de-DE" dirty="0"/>
              <a:t>das Programm teilt seine Zustände als Wirkung auf eine </a:t>
            </a:r>
            <a:r>
              <a:rPr lang="de-DE" dirty="0" smtClean="0"/>
              <a:t>				Umgebung </a:t>
            </a:r>
            <a:r>
              <a:rPr lang="de-DE" dirty="0"/>
              <a:t>dieser mit</a:t>
            </a:r>
            <a:endParaRPr lang="de-DE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400" dirty="0"/>
              <a:t>Reaktiv: </a:t>
            </a:r>
            <a:r>
              <a:rPr lang="de-DE" sz="2400" dirty="0" smtClean="0"/>
              <a:t>	</a:t>
            </a:r>
            <a:r>
              <a:rPr lang="de-DE" dirty="0" smtClean="0"/>
              <a:t>das </a:t>
            </a:r>
            <a:r>
              <a:rPr lang="de-DE" dirty="0"/>
              <a:t>Programm reagiert auf Änderungen der </a:t>
            </a:r>
            <a:r>
              <a:rPr lang="de-DE" dirty="0" smtClean="0"/>
              <a:t>Umgebung</a:t>
            </a:r>
            <a:endParaRPr lang="de-DE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1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Programmausschnitt:</a:t>
            </a:r>
            <a:endParaRPr lang="de-DE" sz="2400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Der </a:t>
            </a:r>
            <a:r>
              <a:rPr lang="en-US" sz="2800" dirty="0" smtClean="0">
                <a:solidFill>
                  <a:schemeClr val="bg1"/>
                </a:solidFill>
              </a:rPr>
              <a:t>Bot: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Funktionsweise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23" y="5264253"/>
            <a:ext cx="5292641" cy="14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Der </a:t>
            </a:r>
            <a:r>
              <a:rPr lang="en-US" sz="2800" dirty="0" smtClean="0">
                <a:solidFill>
                  <a:schemeClr val="bg1"/>
                </a:solidFill>
              </a:rPr>
              <a:t>Bot:</a:t>
            </a:r>
            <a:r>
              <a:rPr lang="en-US" dirty="0" smtClean="0">
                <a:solidFill>
                  <a:schemeClr val="bg1"/>
                </a:solidFill>
              </a:rPr>
              <a:t>	Zustandsdiagramm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41" y="1295400"/>
            <a:ext cx="4615542" cy="5384800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152400" y="1676400"/>
            <a:ext cx="3962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tx1"/>
                </a:solidFill>
              </a:rPr>
              <a:t>Der Bot ist mit Zuständen realisiert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State </a:t>
            </a:r>
            <a:r>
              <a:rPr lang="de-DE" sz="1400" dirty="0" smtClean="0">
                <a:solidFill>
                  <a:schemeClr val="tx1"/>
                </a:solidFill>
              </a:rPr>
              <a:t>Pattern</a:t>
            </a:r>
          </a:p>
          <a:p>
            <a:pPr lvl="1" algn="l"/>
            <a:endParaRPr lang="de-DE" sz="1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tx1"/>
                </a:solidFill>
              </a:rPr>
              <a:t>Zustände</a:t>
            </a:r>
            <a:r>
              <a:rPr lang="de-DE" sz="1800" dirty="0">
                <a:solidFill>
                  <a:schemeClr val="tx1"/>
                </a:solidFill>
              </a:rPr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Initial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Hügel angreifen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Angreifen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Futter sammeln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Zur Angriffslinie </a:t>
            </a:r>
            <a:r>
              <a:rPr lang="de-DE" sz="1400" dirty="0" smtClean="0">
                <a:solidFill>
                  <a:schemeClr val="tx1"/>
                </a:solidFill>
              </a:rPr>
              <a:t>laufen</a:t>
            </a:r>
            <a:endParaRPr lang="de-DE" sz="14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Erkunden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Hügel verteidigen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tx1"/>
                </a:solidFill>
              </a:rPr>
              <a:t>Zustände sind priorisiert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chemeClr val="tx1"/>
              </a:solidFill>
            </a:endParaRPr>
          </a:p>
          <a:p>
            <a:pPr lvl="1" algn="l"/>
            <a:endParaRPr lang="de-DE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6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Der </a:t>
            </a:r>
            <a:r>
              <a:rPr lang="en-US" sz="2800" dirty="0" smtClean="0">
                <a:solidFill>
                  <a:schemeClr val="bg1"/>
                </a:solidFill>
              </a:rPr>
              <a:t>Bot: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Zustände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152400" y="1676400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Initial Zustand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Neu erscheinende Ameisen befinden sich in diesem Zustand</a:t>
            </a:r>
            <a:r>
              <a:rPr lang="de-DE" sz="20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Angreifen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Bedingung: </a:t>
            </a:r>
          </a:p>
          <a:p>
            <a:pPr lvl="1" algn="l"/>
            <a:r>
              <a:rPr lang="de-DE" sz="2000" dirty="0">
                <a:solidFill>
                  <a:schemeClr val="tx1"/>
                </a:solidFill>
              </a:rPr>
              <a:t>	</a:t>
            </a:r>
            <a:r>
              <a:rPr lang="de-DE" sz="2000" dirty="0" smtClean="0">
                <a:solidFill>
                  <a:schemeClr val="tx1"/>
                </a:solidFill>
              </a:rPr>
              <a:t>Ameise wird bedroht oder zu Hilfe gerufen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Hügel </a:t>
            </a:r>
            <a:r>
              <a:rPr lang="de-DE" sz="2400" dirty="0" smtClean="0">
                <a:solidFill>
                  <a:schemeClr val="tx1"/>
                </a:solidFill>
              </a:rPr>
              <a:t>angreifen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Bedingung: </a:t>
            </a:r>
          </a:p>
          <a:p>
            <a:pPr lvl="1" algn="l"/>
            <a:r>
              <a:rPr lang="de-DE" sz="2000" dirty="0" smtClean="0">
                <a:solidFill>
                  <a:schemeClr val="tx1"/>
                </a:solidFill>
              </a:rPr>
              <a:t>	Ameise befindet sich näher am gegnerischen Ameisenhügel als die nächste </a:t>
            </a:r>
          </a:p>
          <a:p>
            <a:pPr lvl="1" algn="l"/>
            <a:r>
              <a:rPr lang="de-DE" sz="2000" dirty="0">
                <a:solidFill>
                  <a:schemeClr val="tx1"/>
                </a:solidFill>
              </a:rPr>
              <a:t>	</a:t>
            </a:r>
            <a:r>
              <a:rPr lang="de-DE" sz="2000" dirty="0" smtClean="0">
                <a:solidFill>
                  <a:schemeClr val="tx1"/>
                </a:solidFill>
              </a:rPr>
              <a:t>gegnerische Ameise bei ihrem Hügel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Futter </a:t>
            </a:r>
            <a:r>
              <a:rPr lang="de-DE" sz="2400" dirty="0" smtClean="0">
                <a:solidFill>
                  <a:schemeClr val="tx1"/>
                </a:solidFill>
              </a:rPr>
              <a:t>sammeln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Bedingung: </a:t>
            </a:r>
          </a:p>
          <a:p>
            <a:pPr lvl="1" algn="l"/>
            <a:r>
              <a:rPr lang="de-DE" sz="2000" dirty="0">
                <a:solidFill>
                  <a:schemeClr val="tx1"/>
                </a:solidFill>
              </a:rPr>
              <a:t>	</a:t>
            </a:r>
            <a:r>
              <a:rPr lang="de-DE" sz="2000" dirty="0" smtClean="0">
                <a:solidFill>
                  <a:schemeClr val="tx1"/>
                </a:solidFill>
              </a:rPr>
              <a:t>Futter befindet sich im Sichtfeld</a:t>
            </a:r>
            <a:endParaRPr lang="de-DE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tx1"/>
              </a:solidFill>
            </a:endParaRPr>
          </a:p>
          <a:p>
            <a:pPr algn="l"/>
            <a:endParaRPr lang="de-DE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algn="l"/>
            <a:endParaRPr lang="de-DE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Der </a:t>
            </a:r>
            <a:r>
              <a:rPr lang="en-US" sz="2800" dirty="0" smtClean="0">
                <a:solidFill>
                  <a:schemeClr val="bg1"/>
                </a:solidFill>
              </a:rPr>
              <a:t>Bot:</a:t>
            </a:r>
            <a:r>
              <a:rPr lang="en-US" dirty="0" smtClean="0">
                <a:solidFill>
                  <a:schemeClr val="bg1"/>
                </a:solidFill>
              </a:rPr>
              <a:t>	Zustände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152400" y="1676400"/>
            <a:ext cx="899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Erkunden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Bedingung: </a:t>
            </a:r>
            <a:endParaRPr lang="de-DE" sz="2000" dirty="0" smtClean="0">
              <a:solidFill>
                <a:schemeClr val="tx1"/>
              </a:solidFill>
            </a:endParaRPr>
          </a:p>
          <a:p>
            <a:pPr lvl="1" algn="l"/>
            <a:r>
              <a:rPr lang="de-DE" sz="2000" dirty="0">
                <a:solidFill>
                  <a:schemeClr val="tx1"/>
                </a:solidFill>
              </a:rPr>
              <a:t>	</a:t>
            </a:r>
            <a:r>
              <a:rPr lang="de-DE" sz="2000" dirty="0" smtClean="0">
                <a:solidFill>
                  <a:schemeClr val="tx1"/>
                </a:solidFill>
              </a:rPr>
              <a:t>Ameisen im Erkundungszustand &lt; (Anzahl der eigenen Ameisen * 0.25) + 10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Zur Angriffslinie laufen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Bedingung: </a:t>
            </a:r>
            <a:endParaRPr lang="de-DE" sz="2000" dirty="0" smtClean="0">
              <a:solidFill>
                <a:schemeClr val="tx1"/>
              </a:solidFill>
            </a:endParaRPr>
          </a:p>
          <a:p>
            <a:pPr lvl="1" algn="l"/>
            <a:r>
              <a:rPr lang="de-DE" sz="2000" dirty="0" smtClean="0">
                <a:solidFill>
                  <a:schemeClr val="tx1"/>
                </a:solidFill>
              </a:rPr>
              <a:t>	Ameisen </a:t>
            </a:r>
            <a:r>
              <a:rPr lang="de-DE" sz="2000" dirty="0">
                <a:solidFill>
                  <a:schemeClr val="tx1"/>
                </a:solidFill>
              </a:rPr>
              <a:t>im Erkundungszustand </a:t>
            </a:r>
            <a:r>
              <a:rPr lang="de-DE" sz="2000" dirty="0" smtClean="0">
                <a:solidFill>
                  <a:schemeClr val="tx1"/>
                </a:solidFill>
              </a:rPr>
              <a:t>&gt; </a:t>
            </a:r>
            <a:r>
              <a:rPr lang="de-DE" sz="2000" dirty="0">
                <a:solidFill>
                  <a:schemeClr val="tx1"/>
                </a:solidFill>
              </a:rPr>
              <a:t>(Anzahl der eigenen Ameisen * 0.25) + </a:t>
            </a:r>
            <a:r>
              <a:rPr lang="de-DE" sz="2000" dirty="0" smtClean="0">
                <a:solidFill>
                  <a:schemeClr val="tx1"/>
                </a:solidFill>
              </a:rPr>
              <a:t>10</a:t>
            </a:r>
            <a:endParaRPr lang="de-DE" sz="16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Hügel verteidigen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Bedingung: </a:t>
            </a:r>
            <a:endParaRPr lang="de-DE" sz="2000" dirty="0" smtClean="0">
              <a:solidFill>
                <a:schemeClr val="tx1"/>
              </a:solidFill>
            </a:endParaRPr>
          </a:p>
          <a:p>
            <a:pPr lvl="1" algn="l"/>
            <a:r>
              <a:rPr lang="de-DE" sz="2000" dirty="0">
                <a:solidFill>
                  <a:schemeClr val="tx1"/>
                </a:solidFill>
              </a:rPr>
              <a:t>	</a:t>
            </a:r>
            <a:r>
              <a:rPr lang="de-DE" sz="2000" dirty="0" smtClean="0">
                <a:solidFill>
                  <a:schemeClr val="tx1"/>
                </a:solidFill>
              </a:rPr>
              <a:t>Ameise beim eigenen Hügel UND eigene Ameisen mehr als Zehn</a:t>
            </a:r>
          </a:p>
          <a:p>
            <a:pPr lvl="1" algn="l"/>
            <a:endParaRPr lang="de-DE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Karte wird durch ein 2 Dimensionalen Array </a:t>
            </a:r>
            <a:r>
              <a:rPr lang="de-DE" sz="2400" dirty="0" smtClean="0">
                <a:solidFill>
                  <a:schemeClr val="tx1"/>
                </a:solidFill>
              </a:rPr>
              <a:t>aus </a:t>
            </a:r>
            <a:r>
              <a:rPr lang="de-DE" sz="2400" dirty="0" smtClean="0">
                <a:solidFill>
                  <a:schemeClr val="tx1"/>
                </a:solidFill>
              </a:rPr>
              <a:t>Kacheln repräsentiert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Karte wird Stück für Stück aufgebaut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Kacheln besitzen hierfür die Zustände: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Initial Zustand „Unknown“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Land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Water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Enemy Hill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Hill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MyAnt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EnemyAnt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Food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Exploration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Kachel besitzt zusätzlich ein Zeitstempel, dieser sagt aus wann die Kachel zuletzt sichtbar war.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Zeitstempel ist hierbei die Runden </a:t>
            </a:r>
            <a:r>
              <a:rPr lang="de-DE" sz="2400" dirty="0" smtClean="0">
                <a:solidFill>
                  <a:schemeClr val="tx1"/>
                </a:solidFill>
              </a:rPr>
              <a:t>Nummer</a:t>
            </a:r>
          </a:p>
          <a:p>
            <a:pPr lvl="1" algn="l"/>
            <a:endParaRPr lang="de-DE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Für den </a:t>
            </a:r>
            <a:r>
              <a:rPr lang="de-DE" sz="2400" dirty="0" smtClean="0">
                <a:solidFill>
                  <a:schemeClr val="tx1"/>
                </a:solidFill>
              </a:rPr>
              <a:t>Erkundungsalgorithmus </a:t>
            </a:r>
            <a:r>
              <a:rPr lang="de-DE" sz="2400" dirty="0">
                <a:solidFill>
                  <a:schemeClr val="tx1"/>
                </a:solidFill>
              </a:rPr>
              <a:t>sind der Zeitstempel und der Zustand „Unknown“ notwendig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Exploration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800" dirty="0">
                <a:solidFill>
                  <a:schemeClr val="tx1"/>
                </a:solidFill>
              </a:rPr>
              <a:t>Es werden 2 Mengen gebildet</a:t>
            </a: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Menge A = </a:t>
            </a:r>
            <a:r>
              <a:rPr lang="de-DE" sz="1800" dirty="0" smtClean="0">
                <a:solidFill>
                  <a:schemeClr val="tx1"/>
                </a:solidFill>
              </a:rPr>
              <a:t>Kacheln im </a:t>
            </a:r>
            <a:r>
              <a:rPr lang="de-DE" sz="1800" dirty="0">
                <a:solidFill>
                  <a:schemeClr val="tx1"/>
                </a:solidFill>
              </a:rPr>
              <a:t>Sichtradius</a:t>
            </a: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Menge B = Kacheln im Sichtradius + 2</a:t>
            </a: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Differenzmenge:</a:t>
            </a: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B / A = benötigte Kacheln</a:t>
            </a:r>
          </a:p>
          <a:p>
            <a:pPr algn="l"/>
            <a:endParaRPr lang="de-DE" sz="1800" dirty="0">
              <a:solidFill>
                <a:schemeClr val="tx1"/>
              </a:solidFill>
            </a:endParaRP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Aus der Ergebnismenge wird eine </a:t>
            </a:r>
            <a:endParaRPr lang="de-DE" sz="1800" dirty="0" smtClean="0">
              <a:solidFill>
                <a:schemeClr val="tx1"/>
              </a:solidFill>
            </a:endParaRPr>
          </a:p>
          <a:p>
            <a:pPr algn="l"/>
            <a:r>
              <a:rPr lang="de-DE" sz="1800" dirty="0" smtClean="0">
                <a:solidFill>
                  <a:schemeClr val="tx1"/>
                </a:solidFill>
              </a:rPr>
              <a:t>Kachel </a:t>
            </a:r>
            <a:r>
              <a:rPr lang="de-DE" sz="1800" dirty="0">
                <a:solidFill>
                  <a:schemeClr val="tx1"/>
                </a:solidFill>
              </a:rPr>
              <a:t>ausgewählt, </a:t>
            </a:r>
            <a:endParaRPr lang="de-DE" sz="1800" dirty="0" smtClean="0">
              <a:solidFill>
                <a:schemeClr val="tx1"/>
              </a:solidFill>
            </a:endParaRPr>
          </a:p>
          <a:p>
            <a:pPr algn="l"/>
            <a:r>
              <a:rPr lang="de-DE" sz="1800" dirty="0" smtClean="0">
                <a:solidFill>
                  <a:schemeClr val="tx1"/>
                </a:solidFill>
              </a:rPr>
              <a:t>die </a:t>
            </a:r>
            <a:r>
              <a:rPr lang="de-DE" sz="1800" dirty="0">
                <a:solidFill>
                  <a:schemeClr val="tx1"/>
                </a:solidFill>
              </a:rPr>
              <a:t>den Zustand </a:t>
            </a:r>
            <a:r>
              <a:rPr lang="de-DE" sz="1800" dirty="0" smtClean="0">
                <a:solidFill>
                  <a:schemeClr val="tx1"/>
                </a:solidFill>
              </a:rPr>
              <a:t>„Unknown</a:t>
            </a:r>
            <a:r>
              <a:rPr lang="de-DE" sz="1800" dirty="0">
                <a:solidFill>
                  <a:schemeClr val="tx1"/>
                </a:solidFill>
              </a:rPr>
              <a:t>“ </a:t>
            </a:r>
            <a:r>
              <a:rPr lang="de-DE" sz="1800" dirty="0" smtClean="0">
                <a:solidFill>
                  <a:schemeClr val="tx1"/>
                </a:solidFill>
              </a:rPr>
              <a:t>aufweist</a:t>
            </a:r>
            <a:r>
              <a:rPr lang="de-DE" sz="18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de-DE" sz="1800" dirty="0" smtClean="0">
              <a:solidFill>
                <a:schemeClr val="tx1"/>
              </a:solidFill>
            </a:endParaRPr>
          </a:p>
          <a:p>
            <a:pPr algn="l"/>
            <a:endParaRPr lang="de-DE" sz="1800" dirty="0">
              <a:solidFill>
                <a:schemeClr val="tx1"/>
              </a:solidFill>
            </a:endParaRPr>
          </a:p>
          <a:p>
            <a:pPr algn="l"/>
            <a:endParaRPr lang="de-DE" sz="1800" dirty="0">
              <a:solidFill>
                <a:schemeClr val="tx1"/>
              </a:solidFill>
            </a:endParaRP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Ist keine Kachel zu finden, wird zufällig eine Kachel ausgewählt, die </a:t>
            </a:r>
            <a:r>
              <a:rPr lang="de-DE" sz="1800" dirty="0" smtClean="0">
                <a:solidFill>
                  <a:schemeClr val="tx1"/>
                </a:solidFill>
              </a:rPr>
              <a:t>den niedrigsten Zeitstempel (die </a:t>
            </a:r>
            <a:r>
              <a:rPr lang="de-DE" sz="1800" dirty="0">
                <a:solidFill>
                  <a:schemeClr val="tx1"/>
                </a:solidFill>
              </a:rPr>
              <a:t>niedrigste Runden Nummer </a:t>
            </a:r>
            <a:r>
              <a:rPr lang="de-DE" sz="1800" dirty="0" smtClean="0">
                <a:solidFill>
                  <a:schemeClr val="tx1"/>
                </a:solidFill>
              </a:rPr>
              <a:t>besitzt).</a:t>
            </a:r>
          </a:p>
          <a:p>
            <a:pPr algn="l"/>
            <a:endParaRPr lang="de-DE" sz="1800" dirty="0">
              <a:solidFill>
                <a:schemeClr val="tx1"/>
              </a:solidFill>
            </a:endParaRPr>
          </a:p>
          <a:p>
            <a:pPr algn="l"/>
            <a:r>
              <a:rPr lang="de-DE" sz="1800" dirty="0" smtClean="0">
                <a:solidFill>
                  <a:schemeClr val="tx1"/>
                </a:solidFill>
              </a:rPr>
              <a:t>Wird jede Runde neu ermittelt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Exploration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07770"/>
            <a:ext cx="4572000" cy="411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Neben dem Kampf das wichtigste Spielgeschehen.</a:t>
            </a:r>
          </a:p>
          <a:p>
            <a:pPr algn="l"/>
            <a:endParaRPr lang="de-DE" sz="24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Wichtig</a:t>
            </a:r>
            <a:r>
              <a:rPr lang="de-DE" sz="2400" dirty="0">
                <a:solidFill>
                  <a:schemeClr val="tx1"/>
                </a:solidFill>
              </a:rPr>
              <a:t>: Die Ameise, die den kürzesten Weg zum Futter hat soll das Futter sammeln</a:t>
            </a:r>
            <a:r>
              <a:rPr lang="de-DE" sz="2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Futter sammeln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76200" y="1676400"/>
            <a:ext cx="893826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Beispiel wie der Algorithmus funktioniert:</a:t>
            </a:r>
          </a:p>
          <a:p>
            <a:pPr algn="l"/>
            <a:r>
              <a:rPr lang="de-DE" sz="1700" dirty="0">
                <a:solidFill>
                  <a:schemeClr val="tx1"/>
                </a:solidFill>
              </a:rPr>
              <a:t>Ameise "A" sieht das Futter "X" und hat eine Distanz von 3 und das Futter "Y" mit der Distanz von 5. </a:t>
            </a:r>
          </a:p>
          <a:p>
            <a:pPr algn="l"/>
            <a:r>
              <a:rPr lang="de-DE" sz="1700" dirty="0">
                <a:solidFill>
                  <a:schemeClr val="tx1"/>
                </a:solidFill>
              </a:rPr>
              <a:t>Ameise "B" sieht das Futter "X" und hat eine Distanz von 8 und das Futter "Y" mit der Distanz von 6. </a:t>
            </a:r>
          </a:p>
          <a:p>
            <a:pPr algn="l"/>
            <a:r>
              <a:rPr lang="de-DE" sz="1700" dirty="0">
                <a:solidFill>
                  <a:schemeClr val="tx1"/>
                </a:solidFill>
              </a:rPr>
              <a:t>Ameise "C" sieht das Futter "Z" und hat eine Distanz von 2. </a:t>
            </a:r>
            <a:endParaRPr lang="de-DE" sz="1700" dirty="0" smtClean="0">
              <a:solidFill>
                <a:schemeClr val="tx1"/>
              </a:solidFill>
            </a:endParaRPr>
          </a:p>
          <a:p>
            <a:pPr algn="l"/>
            <a:endParaRPr lang="de-DE" sz="1800" dirty="0">
              <a:solidFill>
                <a:schemeClr val="tx1"/>
              </a:solidFill>
            </a:endParaRPr>
          </a:p>
          <a:p>
            <a:pPr algn="l"/>
            <a:endParaRPr lang="de-DE" sz="1800" dirty="0" smtClean="0">
              <a:solidFill>
                <a:schemeClr val="tx1"/>
              </a:solidFill>
            </a:endParaRPr>
          </a:p>
          <a:p>
            <a:pPr algn="l"/>
            <a:endParaRPr lang="de-DE" sz="1800" dirty="0">
              <a:solidFill>
                <a:schemeClr val="tx1"/>
              </a:solidFill>
            </a:endParaRPr>
          </a:p>
          <a:p>
            <a:pPr algn="l"/>
            <a:endParaRPr lang="de-DE" sz="1800" dirty="0" smtClean="0">
              <a:solidFill>
                <a:schemeClr val="tx1"/>
              </a:solidFill>
            </a:endParaRPr>
          </a:p>
          <a:p>
            <a:pPr algn="l"/>
            <a:endParaRPr lang="de-DE" sz="1800" dirty="0" smtClean="0">
              <a:solidFill>
                <a:schemeClr val="tx1"/>
              </a:solidFill>
            </a:endParaRPr>
          </a:p>
          <a:p>
            <a:pPr algn="l"/>
            <a:endParaRPr lang="de-DE" sz="1800" dirty="0">
              <a:solidFill>
                <a:schemeClr val="tx1"/>
              </a:solidFill>
            </a:endParaRP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Ergebnis: </a:t>
            </a:r>
          </a:p>
          <a:p>
            <a:pPr lvl="1" algn="l"/>
            <a:r>
              <a:rPr lang="de-DE" sz="1400" dirty="0">
                <a:solidFill>
                  <a:schemeClr val="tx1"/>
                </a:solidFill>
              </a:rPr>
              <a:t>Futter „X“ wird von Ameise „A“ eingesammelt.</a:t>
            </a:r>
          </a:p>
          <a:p>
            <a:pPr lvl="1" algn="l"/>
            <a:r>
              <a:rPr lang="de-DE" sz="1400" dirty="0">
                <a:solidFill>
                  <a:schemeClr val="tx1"/>
                </a:solidFill>
              </a:rPr>
              <a:t>Futter „Y“ wird von Ameise „B“ eingesammelt.</a:t>
            </a:r>
          </a:p>
          <a:p>
            <a:pPr lvl="1" algn="l"/>
            <a:r>
              <a:rPr lang="de-DE" sz="1400" dirty="0">
                <a:solidFill>
                  <a:schemeClr val="tx1"/>
                </a:solidFill>
              </a:rPr>
              <a:t>Futter „Z“ wird von Ameise „C“ eingesammelt.</a:t>
            </a:r>
          </a:p>
          <a:p>
            <a:pPr algn="l"/>
            <a:endParaRPr 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97227"/>
              </p:ext>
            </p:extLst>
          </p:nvPr>
        </p:nvGraphicFramePr>
        <p:xfrm>
          <a:off x="457200" y="3505200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Ameise/Futter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Futter sammeln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Angriffslinie ist </a:t>
            </a:r>
            <a:r>
              <a:rPr lang="de-DE" sz="2400" dirty="0">
                <a:solidFill>
                  <a:schemeClr val="tx1"/>
                </a:solidFill>
              </a:rPr>
              <a:t>eine Linie um die gegnerischen Ameisen, zu der sich die eigenen Ameisen hinbewegen</a:t>
            </a:r>
            <a:r>
              <a:rPr lang="de-DE" sz="2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Dient dazu eigene Ameisen in die Richtung zu bringen, in der gegnerische Ameisen zu sehen sind.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Angriffslinie bilden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	Einführung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tx1"/>
                </a:solidFill>
              </a:rPr>
              <a:t>Großes Interesse an künstlicher Intelligenz.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tx1"/>
                </a:solidFill>
              </a:rPr>
              <a:t>Viel Spaß am entwickeln neuer Strategien.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tx1"/>
                </a:solidFill>
              </a:rPr>
              <a:t>Interesse am Anwenden von Algorithmen.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tx1"/>
                </a:solidFill>
              </a:rPr>
              <a:t>Spielbar gegen andere Gegner.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tx1"/>
                </a:solidFill>
              </a:rPr>
              <a:t>Google Contest aus dem Jahr 2011.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399" y="1676400"/>
            <a:ext cx="42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Problem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lvl="1" algn="l"/>
            <a:r>
              <a:rPr lang="de-DE" sz="2100" dirty="0">
                <a:solidFill>
                  <a:schemeClr val="tx1"/>
                </a:solidFill>
              </a:rPr>
              <a:t>Karte mit mehreren Hügeln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Angriffslinie bilden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36663"/>
            <a:ext cx="57150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399" y="1676400"/>
            <a:ext cx="4220389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Lösung: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</a:rPr>
              <a:t>Bilden von sogennanten Areas</a:t>
            </a:r>
            <a:r>
              <a:rPr lang="de-DE" sz="2500" dirty="0" smtClean="0">
                <a:solidFill>
                  <a:schemeClr val="tx1"/>
                </a:solidFill>
              </a:rPr>
              <a:t>.</a:t>
            </a:r>
          </a:p>
          <a:p>
            <a:pPr lvl="1" algn="l"/>
            <a:endParaRPr lang="de-DE" sz="25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</a:rPr>
              <a:t>Areas sind zusammenhängende Gebiete in der sich eigene Ameisen befinden</a:t>
            </a:r>
            <a:r>
              <a:rPr lang="de-DE" sz="2500" dirty="0" smtClean="0">
                <a:solidFill>
                  <a:schemeClr val="tx1"/>
                </a:solidFill>
              </a:rPr>
              <a:t>.</a:t>
            </a:r>
          </a:p>
          <a:p>
            <a:pPr lvl="1" algn="l"/>
            <a:endParaRPr lang="de-DE" sz="25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</a:rPr>
              <a:t>Wird nun </a:t>
            </a:r>
            <a:r>
              <a:rPr lang="de-DE" sz="2500" dirty="0" smtClean="0">
                <a:solidFill>
                  <a:schemeClr val="tx1"/>
                </a:solidFill>
              </a:rPr>
              <a:t>eine Angriffslinie gebildet</a:t>
            </a:r>
            <a:r>
              <a:rPr lang="de-DE" sz="2500" dirty="0">
                <a:solidFill>
                  <a:schemeClr val="tx1"/>
                </a:solidFill>
              </a:rPr>
              <a:t>, wird geschaut in welcher </a:t>
            </a:r>
            <a:r>
              <a:rPr lang="de-DE" sz="2500" dirty="0" smtClean="0">
                <a:solidFill>
                  <a:schemeClr val="tx1"/>
                </a:solidFill>
              </a:rPr>
              <a:t>Area sich diese befindet. 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1371600"/>
            <a:ext cx="4769911" cy="42672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Angriffslinie bilden</a:t>
            </a:r>
          </a:p>
        </p:txBody>
      </p:sp>
    </p:spTree>
    <p:extLst>
      <p:ext uri="{BB962C8B-B14F-4D97-AF65-F5344CB8AC3E}">
        <p14:creationId xmlns:p14="http://schemas.microsoft.com/office/powerpoint/2010/main" val="35736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399" y="1676400"/>
            <a:ext cx="8610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Um die Linie zu bilden wird das Bilden von Areas auch hier angewendet. Mit einer Änderung, dass der Radius auf Angriffsradius + 2 begrenzt wird.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Die Kacheln, die eine </a:t>
            </a:r>
            <a:r>
              <a:rPr lang="de-DE" sz="2800" dirty="0" smtClean="0">
                <a:solidFill>
                  <a:schemeClr val="tx1"/>
                </a:solidFill>
              </a:rPr>
              <a:t>Nachbarkachel </a:t>
            </a:r>
            <a:r>
              <a:rPr lang="de-DE" sz="2800" dirty="0">
                <a:solidFill>
                  <a:schemeClr val="tx1"/>
                </a:solidFill>
              </a:rPr>
              <a:t>haben, die nicht in der Area </a:t>
            </a:r>
            <a:r>
              <a:rPr lang="de-DE" sz="2800" dirty="0" smtClean="0">
                <a:solidFill>
                  <a:schemeClr val="tx1"/>
                </a:solidFill>
              </a:rPr>
              <a:t>liegt, </a:t>
            </a:r>
            <a:r>
              <a:rPr lang="de-DE" sz="2800" dirty="0">
                <a:solidFill>
                  <a:schemeClr val="tx1"/>
                </a:solidFill>
              </a:rPr>
              <a:t>bilden nun die </a:t>
            </a:r>
            <a:r>
              <a:rPr lang="de-DE" sz="2800" dirty="0" smtClean="0">
                <a:solidFill>
                  <a:schemeClr val="tx1"/>
                </a:solidFill>
              </a:rPr>
              <a:t>Angriffslinie zu </a:t>
            </a:r>
            <a:r>
              <a:rPr lang="de-DE" sz="2800" dirty="0">
                <a:solidFill>
                  <a:schemeClr val="tx1"/>
                </a:solidFill>
              </a:rPr>
              <a:t>der sich die eigenen Ameisen </a:t>
            </a:r>
            <a:r>
              <a:rPr lang="de-DE" sz="2800" dirty="0" smtClean="0">
                <a:solidFill>
                  <a:schemeClr val="tx1"/>
                </a:solidFill>
              </a:rPr>
              <a:t>hinbewegen.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Angriffslinie bilden</a:t>
            </a:r>
          </a:p>
        </p:txBody>
      </p:sp>
    </p:spTree>
    <p:extLst>
      <p:ext uri="{BB962C8B-B14F-4D97-AF65-F5344CB8AC3E}">
        <p14:creationId xmlns:p14="http://schemas.microsoft.com/office/powerpoint/2010/main" val="15234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399" y="1676400"/>
            <a:ext cx="8610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Das Verteidigen des Hügels ist sehr simpel gehalten: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Es werden Ameisen im Nordosten, Südosten, Südwesten und  Ostwesten abgestellt.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Diese dienen dazu, damit gegnerische Ameisen nicht einfach auf den Hügel laufen und ihn somit zerstören können.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Richtige </a:t>
            </a:r>
            <a:r>
              <a:rPr lang="de-DE" sz="2400" dirty="0" smtClean="0">
                <a:solidFill>
                  <a:schemeClr val="tx1"/>
                </a:solidFill>
              </a:rPr>
              <a:t>Verteidigung </a:t>
            </a:r>
            <a:r>
              <a:rPr lang="de-DE" sz="2400" dirty="0">
                <a:solidFill>
                  <a:schemeClr val="tx1"/>
                </a:solidFill>
              </a:rPr>
              <a:t>mit zurückrufen von Ameisen ist nicht sinnvoll, da sobald sich mehrere </a:t>
            </a:r>
            <a:r>
              <a:rPr lang="de-DE" sz="2400" dirty="0" smtClean="0">
                <a:solidFill>
                  <a:schemeClr val="tx1"/>
                </a:solidFill>
              </a:rPr>
              <a:t>gegerische Ameisen am eigenen Ameisenhügel befinden ist dieser so gut wie verloren.</a:t>
            </a: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876800"/>
            <a:ext cx="1353965" cy="135396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Hügel verteidigen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399" y="1676400"/>
            <a:ext cx="8610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Hügel angreifen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228599" y="1676400"/>
            <a:ext cx="8610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Um Ameisen auszuwählen, die sich auf den Hügel zubewegen werden die Breitensuche und die Manhatten Distanz verwendet.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Breitensuche:  - max 15 Kacheln</a:t>
            </a:r>
          </a:p>
          <a:p>
            <a:pPr lvl="2" algn="l"/>
            <a:r>
              <a:rPr lang="de-DE" dirty="0" smtClean="0">
                <a:solidFill>
                  <a:schemeClr val="tx1"/>
                </a:solidFill>
              </a:rPr>
              <a:t> 	       - liefert alle eigen gefundenen Ameisen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>
                <a:solidFill>
                  <a:schemeClr val="tx1"/>
                </a:solidFill>
              </a:rPr>
              <a:t>Breitensuche: </a:t>
            </a:r>
            <a:r>
              <a:rPr lang="de-DE" sz="2400" dirty="0" smtClean="0">
                <a:solidFill>
                  <a:schemeClr val="tx1"/>
                </a:solidFill>
              </a:rPr>
              <a:t>- </a:t>
            </a:r>
            <a:r>
              <a:rPr lang="de-DE" sz="2400" dirty="0">
                <a:solidFill>
                  <a:schemeClr val="tx1"/>
                </a:solidFill>
              </a:rPr>
              <a:t>max 15 Kacheln</a:t>
            </a:r>
          </a:p>
          <a:p>
            <a:pPr lvl="4" algn="l"/>
            <a:r>
              <a:rPr lang="de-DE" sz="2400" dirty="0">
                <a:solidFill>
                  <a:schemeClr val="tx1"/>
                </a:solidFill>
              </a:rPr>
              <a:t>       - liefert die zuerst gefundene gegnerische </a:t>
            </a:r>
            <a:r>
              <a:rPr lang="de-DE" sz="2400" dirty="0" smtClean="0">
                <a:solidFill>
                  <a:schemeClr val="tx1"/>
                </a:solidFill>
              </a:rPr>
              <a:t>Ameise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Manhattendistanz -&gt; alle gefundenen eigenen Ameisen die eine geringere Distanz zum Hügel haben als die gegnerische Ameise </a:t>
            </a:r>
          </a:p>
          <a:p>
            <a:pPr algn="l"/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      werden markiert damit sie den Zustand wechseln können.</a:t>
            </a:r>
          </a:p>
        </p:txBody>
      </p:sp>
    </p:spTree>
    <p:extLst>
      <p:ext uri="{BB962C8B-B14F-4D97-AF65-F5344CB8AC3E}">
        <p14:creationId xmlns:p14="http://schemas.microsoft.com/office/powerpoint/2010/main" val="18057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399" y="1676400"/>
            <a:ext cx="8610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Hügel angreifen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228599" y="1676400"/>
            <a:ext cx="8610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tx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23256"/>
            <a:ext cx="40671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399" y="1676400"/>
            <a:ext cx="8610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Es ist sinnvoll für den Kampf zwischen Ameisen eine </a:t>
            </a:r>
            <a:r>
              <a:rPr lang="de-DE" sz="2400" dirty="0" smtClean="0">
                <a:solidFill>
                  <a:schemeClr val="tx1"/>
                </a:solidFill>
              </a:rPr>
              <a:t>Überzahl </a:t>
            </a:r>
            <a:r>
              <a:rPr lang="de-DE" sz="2400" dirty="0">
                <a:solidFill>
                  <a:schemeClr val="tx1"/>
                </a:solidFill>
              </a:rPr>
              <a:t>zu </a:t>
            </a:r>
            <a:r>
              <a:rPr lang="de-DE" sz="2400" dirty="0" smtClean="0">
                <a:solidFill>
                  <a:schemeClr val="tx1"/>
                </a:solidFill>
              </a:rPr>
              <a:t>besitzten.</a:t>
            </a:r>
            <a:endParaRPr lang="de-DE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Die Auswertung der Z</a:t>
            </a:r>
            <a:r>
              <a:rPr lang="de-DE" sz="2400" dirty="0" smtClean="0">
                <a:solidFill>
                  <a:schemeClr val="tx1"/>
                </a:solidFill>
              </a:rPr>
              <a:t>üge </a:t>
            </a:r>
            <a:r>
              <a:rPr lang="de-DE" sz="2400" dirty="0">
                <a:solidFill>
                  <a:schemeClr val="tx1"/>
                </a:solidFill>
              </a:rPr>
              <a:t>ü</a:t>
            </a:r>
            <a:r>
              <a:rPr lang="de-DE" sz="2400" dirty="0" smtClean="0">
                <a:solidFill>
                  <a:schemeClr val="tx1"/>
                </a:solidFill>
              </a:rPr>
              <a:t>bernimmt Alpha-Beta.</a:t>
            </a:r>
            <a:endParaRPr lang="de-DE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Dazu bilden wir Gruppen von Ameisen die wir dem Alphta-Beta </a:t>
            </a:r>
            <a:r>
              <a:rPr lang="de-DE" sz="2400" dirty="0" smtClean="0">
                <a:solidFill>
                  <a:schemeClr val="tx1"/>
                </a:solidFill>
              </a:rPr>
              <a:t>übergeben.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Wenn die Gruppe nicht „voll“ ist werden Ameisen in der Nähe zu Hilfe gerufen.</a:t>
            </a:r>
            <a:endParaRPr lang="de-DE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Gruppieren von 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399" y="1676400"/>
            <a:ext cx="8610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Gruppieren von 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304799" y="1828800"/>
            <a:ext cx="87096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Befinden sich gegnerische Ameisen im Angriffsradius </a:t>
            </a:r>
            <a:r>
              <a:rPr lang="de-DE" sz="2400" dirty="0">
                <a:solidFill>
                  <a:schemeClr val="tx1"/>
                </a:solidFill>
              </a:rPr>
              <a:t>+ 2 </a:t>
            </a:r>
            <a:r>
              <a:rPr lang="de-DE" sz="2400" dirty="0" smtClean="0">
                <a:solidFill>
                  <a:schemeClr val="tx1"/>
                </a:solidFill>
              </a:rPr>
              <a:t>einer eigenen Ameisen, wird diese als gefährdet markiert.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Zusätzlich werden die gegnerischen Ameisen die sich darin befinden abgespeichert.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Eigene Ameisen, die gefährdet sind und eine gleiche Ameise im Radius hat werden in eine Gruppe gespeichert.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Gruppe ist auf 3 Ameisen begrenzt (eigene und gengerische Ameisengruppe)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399" y="1676400"/>
            <a:ext cx="8610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Gruppieren von A.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50" y="1246158"/>
            <a:ext cx="5524899" cy="521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399" y="1676400"/>
            <a:ext cx="8610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Gruppieren von 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304799" y="1828800"/>
            <a:ext cx="87096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Bei Gruppen, die keine größe von 3 Ameisen aufweisen wird versucht die Gruppe aufzufüllen um die Ameisen zu unterstützen.</a:t>
            </a:r>
          </a:p>
          <a:p>
            <a:pPr algn="l"/>
            <a:endParaRPr lang="de-DE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Dazu werden Ameisen, die nicht als gefährdet markiert sind und sich im Sichtradius einer der </a:t>
            </a:r>
            <a:r>
              <a:rPr lang="de-DE" sz="2400" smtClean="0">
                <a:solidFill>
                  <a:schemeClr val="tx1"/>
                </a:solidFill>
              </a:rPr>
              <a:t>Ameisen die sich in der jeweiligen  Gruppe </a:t>
            </a:r>
            <a:r>
              <a:rPr lang="de-DE" sz="2400" dirty="0" smtClean="0">
                <a:solidFill>
                  <a:schemeClr val="tx1"/>
                </a:solidFill>
              </a:rPr>
              <a:t>befindet als </a:t>
            </a:r>
            <a:r>
              <a:rPr lang="de-DE" sz="2400" smtClean="0">
                <a:solidFill>
                  <a:schemeClr val="tx1"/>
                </a:solidFill>
              </a:rPr>
              <a:t>unterstützung hinugefügt.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Rundenbasiertes Mehrspieler-Strategie-Spiel.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Jeder Spieler hat einen oder mehrere Hügel, die Ameisen hervorbringen.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Futter sammeln, damit sich die Ameisen vermehren können.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Ziel: </a:t>
            </a:r>
            <a:r>
              <a:rPr lang="de-DE" sz="2400" dirty="0" smtClean="0">
                <a:solidFill>
                  <a:schemeClr val="tx1"/>
                </a:solidFill>
              </a:rPr>
              <a:t>	- </a:t>
            </a:r>
            <a:r>
              <a:rPr lang="de-DE" sz="2400" dirty="0">
                <a:solidFill>
                  <a:schemeClr val="tx1"/>
                </a:solidFill>
              </a:rPr>
              <a:t>sich zu vermehren, durch einsammeln von Futter.</a:t>
            </a:r>
            <a:br>
              <a:rPr lang="de-DE" sz="2400" dirty="0">
                <a:solidFill>
                  <a:schemeClr val="tx1"/>
                </a:solidFill>
              </a:rPr>
            </a:br>
            <a:r>
              <a:rPr lang="de-DE" sz="2400" dirty="0">
                <a:solidFill>
                  <a:schemeClr val="tx1"/>
                </a:solidFill>
              </a:rPr>
              <a:t>		</a:t>
            </a:r>
            <a:r>
              <a:rPr lang="de-DE" sz="2400" dirty="0" smtClean="0">
                <a:solidFill>
                  <a:schemeClr val="tx1"/>
                </a:solidFill>
              </a:rPr>
              <a:t>- </a:t>
            </a:r>
            <a:r>
              <a:rPr lang="de-DE" sz="2400" dirty="0">
                <a:solidFill>
                  <a:schemeClr val="tx1"/>
                </a:solidFill>
              </a:rPr>
              <a:t>so viele feindlichen Ameisenhügel / Ameisen wie 	</a:t>
            </a:r>
            <a:r>
              <a:rPr lang="de-DE" sz="2400" dirty="0" smtClean="0">
                <a:solidFill>
                  <a:schemeClr val="tx1"/>
                </a:solidFill>
              </a:rPr>
              <a:t>		   möglich </a:t>
            </a:r>
            <a:r>
              <a:rPr lang="de-DE" sz="2400" dirty="0">
                <a:solidFill>
                  <a:schemeClr val="tx1"/>
                </a:solidFill>
              </a:rPr>
              <a:t>zerstören.</a:t>
            </a:r>
            <a:br>
              <a:rPr lang="de-DE" sz="2400" dirty="0">
                <a:solidFill>
                  <a:schemeClr val="tx1"/>
                </a:solidFill>
              </a:rPr>
            </a:br>
            <a:r>
              <a:rPr lang="de-DE" sz="2400" dirty="0">
                <a:solidFill>
                  <a:schemeClr val="tx1"/>
                </a:solidFill>
              </a:rPr>
              <a:t>		</a:t>
            </a:r>
            <a:r>
              <a:rPr lang="de-DE" sz="2400" dirty="0" smtClean="0">
                <a:solidFill>
                  <a:schemeClr val="tx1"/>
                </a:solidFill>
              </a:rPr>
              <a:t>- </a:t>
            </a:r>
            <a:r>
              <a:rPr lang="de-DE" sz="2400" dirty="0">
                <a:solidFill>
                  <a:schemeClr val="tx1"/>
                </a:solidFill>
              </a:rPr>
              <a:t>eigene Hügel verteidigen.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Spielbeschreibung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399" y="1676400"/>
            <a:ext cx="8610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Algorithmen:</a:t>
            </a:r>
            <a:r>
              <a:rPr lang="en-US" dirty="0" smtClean="0">
                <a:solidFill>
                  <a:schemeClr val="bg1"/>
                </a:solidFill>
              </a:rPr>
              <a:t>	Gruppieren von A.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905000"/>
            <a:ext cx="43148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Motivation: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900" dirty="0" err="1" smtClean="0"/>
              <a:t>Ziel</a:t>
            </a:r>
            <a:r>
              <a:rPr lang="en-US" sz="1900" dirty="0" smtClean="0"/>
              <a:t> des Spiels </a:t>
            </a:r>
            <a:r>
              <a:rPr lang="en-US" sz="1900" dirty="0" err="1" smtClean="0"/>
              <a:t>ist</a:t>
            </a:r>
            <a:r>
              <a:rPr lang="en-US" sz="1900" dirty="0" smtClean="0"/>
              <a:t> </a:t>
            </a:r>
            <a:r>
              <a:rPr lang="en-US" sz="1900" dirty="0" err="1" smtClean="0"/>
              <a:t>es</a:t>
            </a:r>
            <a:r>
              <a:rPr lang="en-US" sz="1900" dirty="0" smtClean="0"/>
              <a:t> die </a:t>
            </a:r>
            <a:r>
              <a:rPr lang="en-US" sz="1900" dirty="0" err="1" smtClean="0"/>
              <a:t>gegnerischen</a:t>
            </a:r>
            <a:r>
              <a:rPr lang="en-US" sz="1900" dirty="0" smtClean="0"/>
              <a:t> </a:t>
            </a:r>
            <a:r>
              <a:rPr lang="en-US" sz="1900" dirty="0" err="1" smtClean="0"/>
              <a:t>Ameisen</a:t>
            </a:r>
            <a:r>
              <a:rPr lang="en-US" sz="1900" dirty="0" smtClean="0"/>
              <a:t> </a:t>
            </a:r>
            <a:r>
              <a:rPr lang="en-US" sz="1900" dirty="0" err="1" smtClean="0"/>
              <a:t>zu</a:t>
            </a:r>
            <a:r>
              <a:rPr lang="en-US" sz="1900" dirty="0" smtClean="0"/>
              <a:t> </a:t>
            </a:r>
            <a:r>
              <a:rPr lang="en-US" sz="1900" dirty="0" err="1" smtClean="0"/>
              <a:t>töten</a:t>
            </a:r>
            <a:r>
              <a:rPr lang="en-US" sz="1900" dirty="0" smtClean="0"/>
              <a:t> </a:t>
            </a:r>
            <a:r>
              <a:rPr lang="en-US" sz="1900" dirty="0" err="1" smtClean="0"/>
              <a:t>bzw</a:t>
            </a:r>
            <a:r>
              <a:rPr lang="en-US" sz="1900" dirty="0" smtClean="0"/>
              <a:t>. </a:t>
            </a:r>
            <a:r>
              <a:rPr lang="en-US" sz="1900" dirty="0" err="1"/>
              <a:t>d</a:t>
            </a:r>
            <a:r>
              <a:rPr lang="en-US" sz="1900" dirty="0" err="1" smtClean="0"/>
              <a:t>eren</a:t>
            </a:r>
            <a:r>
              <a:rPr lang="en-US" sz="1900" dirty="0" smtClean="0"/>
              <a:t> </a:t>
            </a:r>
            <a:r>
              <a:rPr lang="en-US" sz="1900" dirty="0" err="1" smtClean="0"/>
              <a:t>Hügel</a:t>
            </a:r>
            <a:r>
              <a:rPr lang="en-US" sz="1900" dirty="0" smtClean="0"/>
              <a:t> </a:t>
            </a:r>
            <a:r>
              <a:rPr lang="en-US" sz="1900" dirty="0" err="1" smtClean="0"/>
              <a:t>zu</a:t>
            </a:r>
            <a:r>
              <a:rPr lang="en-US" sz="1900" dirty="0" smtClean="0"/>
              <a:t> </a:t>
            </a:r>
            <a:r>
              <a:rPr lang="en-US" sz="1900" dirty="0" err="1" smtClean="0"/>
              <a:t>zerstören</a:t>
            </a:r>
            <a:endParaRPr lang="en-US" sz="19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sz="1900" dirty="0" err="1" smtClean="0"/>
              <a:t>Kampfauflösung</a:t>
            </a:r>
            <a:r>
              <a:rPr lang="en-US" sz="1900" dirty="0" smtClean="0"/>
              <a:t> </a:t>
            </a:r>
            <a:r>
              <a:rPr lang="en-US" sz="1900" dirty="0" err="1" smtClean="0"/>
              <a:t>ist</a:t>
            </a:r>
            <a:r>
              <a:rPr lang="en-US" sz="1900" dirty="0"/>
              <a:t> </a:t>
            </a:r>
            <a:r>
              <a:rPr lang="en-US" sz="1900" dirty="0" smtClean="0"/>
              <a:t>von den </a:t>
            </a:r>
            <a:r>
              <a:rPr lang="en-US" sz="1900" dirty="0" err="1" smtClean="0"/>
              <a:t>Positionen</a:t>
            </a:r>
            <a:r>
              <a:rPr lang="en-US" sz="1900" dirty="0" smtClean="0"/>
              <a:t> der </a:t>
            </a:r>
            <a:r>
              <a:rPr lang="en-US" sz="1900" dirty="0" err="1" smtClean="0"/>
              <a:t>Ameisen</a:t>
            </a:r>
            <a:r>
              <a:rPr lang="en-US" sz="1900" dirty="0" smtClean="0"/>
              <a:t> </a:t>
            </a:r>
            <a:r>
              <a:rPr lang="en-US" sz="1900" dirty="0" err="1" smtClean="0"/>
              <a:t>abhängig</a:t>
            </a:r>
            <a:endParaRPr lang="en-US" sz="19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Ziel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1900" dirty="0" err="1" smtClean="0"/>
              <a:t>Schneller</a:t>
            </a:r>
            <a:r>
              <a:rPr lang="en-US" sz="1900" dirty="0" smtClean="0"/>
              <a:t> </a:t>
            </a:r>
            <a:r>
              <a:rPr lang="en-US" sz="1900" dirty="0" err="1" smtClean="0"/>
              <a:t>Algorithmus</a:t>
            </a:r>
            <a:r>
              <a:rPr lang="en-US" sz="1900" dirty="0" smtClean="0"/>
              <a:t>, der </a:t>
            </a:r>
            <a:r>
              <a:rPr lang="en-US" sz="1900" dirty="0" err="1" smtClean="0"/>
              <a:t>viele</a:t>
            </a:r>
            <a:r>
              <a:rPr lang="en-US" sz="1900" dirty="0" smtClean="0"/>
              <a:t> </a:t>
            </a:r>
            <a:r>
              <a:rPr lang="en-US" sz="1900" dirty="0" err="1" smtClean="0"/>
              <a:t>einzelne</a:t>
            </a:r>
            <a:r>
              <a:rPr lang="en-US" sz="1900" dirty="0" smtClean="0"/>
              <a:t> </a:t>
            </a:r>
            <a:r>
              <a:rPr lang="en-US" sz="1900" dirty="0" err="1" smtClean="0"/>
              <a:t>Kämpfe</a:t>
            </a:r>
            <a:r>
              <a:rPr lang="en-US" sz="1900" dirty="0" smtClean="0"/>
              <a:t> </a:t>
            </a:r>
            <a:r>
              <a:rPr lang="en-US" sz="1900" dirty="0" err="1" smtClean="0"/>
              <a:t>auswerten</a:t>
            </a:r>
            <a:r>
              <a:rPr lang="en-US" sz="1900" dirty="0" smtClean="0"/>
              <a:t> </a:t>
            </a:r>
            <a:r>
              <a:rPr lang="en-US" sz="1900" dirty="0" err="1" smtClean="0"/>
              <a:t>kann</a:t>
            </a:r>
            <a:endParaRPr lang="en-US" sz="1900" dirty="0"/>
          </a:p>
          <a:p>
            <a:pPr lvl="1"/>
            <a:r>
              <a:rPr lang="en-US" sz="1900" dirty="0" err="1" smtClean="0"/>
              <a:t>Auswertung</a:t>
            </a:r>
            <a:r>
              <a:rPr lang="en-US" sz="1900" dirty="0" smtClean="0"/>
              <a:t> </a:t>
            </a:r>
            <a:r>
              <a:rPr lang="en-US" sz="1900" dirty="0" err="1" smtClean="0"/>
              <a:t>soll</a:t>
            </a:r>
            <a:r>
              <a:rPr lang="en-US" sz="1900" dirty="0" smtClean="0"/>
              <a:t> so gut </a:t>
            </a:r>
            <a:r>
              <a:rPr lang="en-US" sz="1900" dirty="0" err="1" smtClean="0"/>
              <a:t>wie</a:t>
            </a:r>
            <a:r>
              <a:rPr lang="en-US" sz="1900" dirty="0" smtClean="0"/>
              <a:t> </a:t>
            </a:r>
            <a:r>
              <a:rPr lang="en-US" sz="1900" dirty="0" err="1" smtClean="0"/>
              <a:t>möglich</a:t>
            </a:r>
            <a:r>
              <a:rPr lang="en-US" sz="1900" dirty="0" smtClean="0"/>
              <a:t> </a:t>
            </a:r>
            <a:r>
              <a:rPr lang="en-US" sz="1900" dirty="0" err="1" smtClean="0"/>
              <a:t>sein</a:t>
            </a:r>
            <a:endParaRPr lang="en-US" sz="1900" dirty="0" smtClean="0"/>
          </a:p>
          <a:p>
            <a:pPr lvl="1"/>
            <a:r>
              <a:rPr lang="en-US" sz="1900" dirty="0" err="1"/>
              <a:t>Auffinden</a:t>
            </a:r>
            <a:r>
              <a:rPr lang="en-US" sz="1900" dirty="0"/>
              <a:t> des </a:t>
            </a:r>
            <a:r>
              <a:rPr lang="en-US" sz="1900" dirty="0" err="1"/>
              <a:t>besten</a:t>
            </a:r>
            <a:r>
              <a:rPr lang="en-US" sz="1900" dirty="0"/>
              <a:t> </a:t>
            </a:r>
            <a:r>
              <a:rPr lang="en-US" sz="1900" dirty="0" err="1"/>
              <a:t>nächsten</a:t>
            </a:r>
            <a:r>
              <a:rPr lang="en-US" sz="1900" dirty="0"/>
              <a:t> </a:t>
            </a:r>
            <a:r>
              <a:rPr lang="en-US" sz="1900" dirty="0" err="1" smtClean="0"/>
              <a:t>Spielzugs</a:t>
            </a:r>
            <a:endParaRPr lang="en-US" sz="1900" dirty="0" smtClean="0"/>
          </a:p>
          <a:p>
            <a:pPr lvl="1">
              <a:buFont typeface="Symbol" panose="05050102010706020507" pitchFamily="18" charset="2"/>
              <a:buChar char="-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AlphaBeta</a:t>
            </a:r>
            <a:endParaRPr lang="en-US" sz="2800" dirty="0" smtClean="0"/>
          </a:p>
          <a:p>
            <a:pPr lvl="1"/>
            <a:r>
              <a:rPr lang="en-US" sz="1900" dirty="0" err="1" smtClean="0"/>
              <a:t>Für</a:t>
            </a:r>
            <a:r>
              <a:rPr lang="en-US" sz="1900" dirty="0" smtClean="0"/>
              <a:t> </a:t>
            </a:r>
            <a:r>
              <a:rPr lang="en-US" sz="1900" dirty="0" err="1" smtClean="0"/>
              <a:t>zwei</a:t>
            </a:r>
            <a:r>
              <a:rPr lang="en-US" sz="1900" dirty="0" smtClean="0"/>
              <a:t> </a:t>
            </a:r>
            <a:r>
              <a:rPr lang="en-US" sz="1900" dirty="0" err="1" smtClean="0"/>
              <a:t>Spieler</a:t>
            </a:r>
            <a:endParaRPr lang="en-US" sz="1900" dirty="0" smtClean="0"/>
          </a:p>
          <a:p>
            <a:pPr lvl="1"/>
            <a:r>
              <a:rPr lang="en-US" sz="1900" dirty="0" err="1" smtClean="0"/>
              <a:t>Laufzeit</a:t>
            </a:r>
            <a:r>
              <a:rPr lang="en-US" sz="1900" dirty="0" smtClean="0"/>
              <a:t> </a:t>
            </a:r>
            <a:r>
              <a:rPr lang="en-US" sz="1900" dirty="0" err="1" smtClean="0"/>
              <a:t>ist</a:t>
            </a:r>
            <a:r>
              <a:rPr lang="en-US" sz="1900" dirty="0" smtClean="0"/>
              <a:t> gut</a:t>
            </a:r>
          </a:p>
          <a:p>
            <a:pPr marL="457200" lvl="1" indent="0">
              <a:buNone/>
            </a:pPr>
            <a:endParaRPr lang="en-US" sz="19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Max^n</a:t>
            </a:r>
            <a:endParaRPr lang="en-US" sz="2800" dirty="0" smtClean="0"/>
          </a:p>
          <a:p>
            <a:pPr lvl="1"/>
            <a:r>
              <a:rPr lang="en-US" sz="1900" dirty="0" err="1" smtClean="0"/>
              <a:t>Für</a:t>
            </a:r>
            <a:r>
              <a:rPr lang="en-US" sz="1900" dirty="0" smtClean="0"/>
              <a:t> </a:t>
            </a:r>
            <a:r>
              <a:rPr lang="en-US" sz="1900" dirty="0" err="1" smtClean="0"/>
              <a:t>mehr</a:t>
            </a:r>
            <a:r>
              <a:rPr lang="en-US" sz="1900" dirty="0" smtClean="0"/>
              <a:t> </a:t>
            </a:r>
            <a:r>
              <a:rPr lang="en-US" sz="1900" dirty="0" err="1" smtClean="0"/>
              <a:t>als</a:t>
            </a:r>
            <a:r>
              <a:rPr lang="en-US" sz="1900" dirty="0" smtClean="0"/>
              <a:t> </a:t>
            </a:r>
            <a:r>
              <a:rPr lang="en-US" sz="1900" dirty="0" err="1" smtClean="0"/>
              <a:t>zwei</a:t>
            </a:r>
            <a:r>
              <a:rPr lang="en-US" sz="1900" dirty="0" smtClean="0"/>
              <a:t> </a:t>
            </a:r>
            <a:r>
              <a:rPr lang="en-US" sz="1900" dirty="0" err="1" smtClean="0"/>
              <a:t>Spieler</a:t>
            </a:r>
            <a:endParaRPr lang="en-US" sz="1900" dirty="0"/>
          </a:p>
          <a:p>
            <a:pPr lvl="1"/>
            <a:r>
              <a:rPr lang="en-US" sz="1900" dirty="0" err="1" smtClean="0"/>
              <a:t>Laufzeit</a:t>
            </a:r>
            <a:r>
              <a:rPr lang="en-US" sz="1900" dirty="0" smtClean="0"/>
              <a:t> </a:t>
            </a:r>
            <a:r>
              <a:rPr lang="en-US" sz="1900" dirty="0" err="1" smtClean="0"/>
              <a:t>ist</a:t>
            </a:r>
            <a:r>
              <a:rPr lang="en-US" sz="1900" dirty="0" smtClean="0"/>
              <a:t> </a:t>
            </a:r>
            <a:r>
              <a:rPr lang="en-US" sz="1900" dirty="0" err="1" smtClean="0"/>
              <a:t>schlecht</a:t>
            </a:r>
            <a:endParaRPr lang="en-US" sz="19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bg1"/>
                </a:solidFill>
              </a:rPr>
              <a:t>Algorithmen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Kämpfen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5656" r="74187" b="68339"/>
          <a:stretch/>
        </p:blipFill>
        <p:spPr>
          <a:xfrm>
            <a:off x="3621741" y="4508500"/>
            <a:ext cx="1748118" cy="9906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4"/>
          <a:srcRect l="2083" t="5613" r="80417" b="68462"/>
          <a:stretch/>
        </p:blipFill>
        <p:spPr>
          <a:xfrm>
            <a:off x="3886200" y="5689600"/>
            <a:ext cx="12192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7425570" cy="4724400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bg1"/>
                </a:solidFill>
              </a:rPr>
              <a:t>AlphaBeta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14478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Suchbaum</a:t>
            </a:r>
            <a:r>
              <a:rPr lang="en-US" sz="28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343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bg1"/>
                </a:solidFill>
              </a:rPr>
              <a:t>AlphaBeta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Der </a:t>
            </a:r>
            <a:r>
              <a:rPr lang="en-US" dirty="0" err="1" smtClean="0">
                <a:solidFill>
                  <a:schemeClr val="bg1"/>
                </a:solidFill>
              </a:rPr>
              <a:t>Algorithmus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14478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Funktionsweise</a:t>
            </a:r>
            <a:r>
              <a:rPr lang="en-US" sz="2800" dirty="0" smtClean="0"/>
              <a:t> </a:t>
            </a:r>
            <a:r>
              <a:rPr lang="en-US" sz="2800" dirty="0" err="1" smtClean="0"/>
              <a:t>wie</a:t>
            </a:r>
            <a:r>
              <a:rPr lang="en-US" sz="2800" dirty="0" smtClean="0"/>
              <a:t> </a:t>
            </a:r>
            <a:r>
              <a:rPr lang="en-US" sz="2800" dirty="0" err="1" smtClean="0"/>
              <a:t>MinMax</a:t>
            </a:r>
            <a:r>
              <a:rPr lang="en-US" sz="2800" dirty="0"/>
              <a:t> </a:t>
            </a:r>
            <a:r>
              <a:rPr lang="en-US" sz="2800" dirty="0" smtClean="0"/>
              <a:t>+ </a:t>
            </a:r>
            <a:r>
              <a:rPr lang="en-US" sz="2800" dirty="0" err="1" smtClean="0"/>
              <a:t>AlphaBeta</a:t>
            </a:r>
            <a:r>
              <a:rPr lang="en-US" sz="2800" dirty="0" smtClean="0"/>
              <a:t> </a:t>
            </a:r>
            <a:r>
              <a:rPr lang="en-US" sz="2800" dirty="0" err="1" smtClean="0"/>
              <a:t>Prunning</a:t>
            </a:r>
            <a:r>
              <a:rPr lang="en-US" sz="2800" dirty="0" smtClean="0"/>
              <a:t>: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716129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bg1"/>
                </a:solidFill>
              </a:rPr>
              <a:t>AlphaBeta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Gen. der </a:t>
            </a:r>
            <a:r>
              <a:rPr lang="en-US" dirty="0" err="1" smtClean="0">
                <a:solidFill>
                  <a:schemeClr val="bg1"/>
                </a:solidFill>
              </a:rPr>
              <a:t>Züge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8" y="1447800"/>
            <a:ext cx="8382001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err="1" smtClean="0"/>
              <a:t>Ein</a:t>
            </a:r>
            <a:r>
              <a:rPr lang="en-US" sz="2000" dirty="0" smtClean="0"/>
              <a:t> </a:t>
            </a:r>
            <a:r>
              <a:rPr lang="en-US" sz="2000" dirty="0" err="1" smtClean="0"/>
              <a:t>Spielzug</a:t>
            </a:r>
            <a:r>
              <a:rPr lang="en-US" sz="2000" dirty="0" smtClean="0"/>
              <a:t> </a:t>
            </a:r>
            <a:r>
              <a:rPr lang="en-US" sz="2000" dirty="0" err="1" smtClean="0"/>
              <a:t>eines</a:t>
            </a:r>
            <a:r>
              <a:rPr lang="en-US" sz="2000" dirty="0" smtClean="0"/>
              <a:t> </a:t>
            </a:r>
            <a:r>
              <a:rPr lang="en-US" sz="2000" dirty="0" err="1" smtClean="0"/>
              <a:t>Spielers</a:t>
            </a:r>
            <a:r>
              <a:rPr lang="en-US" sz="2000" dirty="0" smtClean="0"/>
              <a:t> </a:t>
            </a:r>
            <a:r>
              <a:rPr lang="en-US" sz="2000" dirty="0" err="1" smtClean="0"/>
              <a:t>besteht</a:t>
            </a:r>
            <a:r>
              <a:rPr lang="en-US" sz="2000" dirty="0" smtClean="0"/>
              <a:t> </a:t>
            </a:r>
            <a:r>
              <a:rPr lang="en-US" sz="2000" dirty="0" err="1" smtClean="0"/>
              <a:t>aus</a:t>
            </a:r>
            <a:r>
              <a:rPr lang="en-US" sz="2000" dirty="0" smtClean="0"/>
              <a:t> der </a:t>
            </a:r>
            <a:r>
              <a:rPr lang="en-US" sz="2000" dirty="0" err="1" smtClean="0"/>
              <a:t>Bewegung</a:t>
            </a:r>
            <a:r>
              <a:rPr lang="en-US" sz="2000" dirty="0" smtClean="0"/>
              <a:t> </a:t>
            </a:r>
            <a:r>
              <a:rPr lang="en-US" sz="2000" dirty="0" err="1" smtClean="0"/>
              <a:t>aller</a:t>
            </a:r>
            <a:r>
              <a:rPr lang="en-US" sz="2000" dirty="0" smtClean="0"/>
              <a:t> seiner </a:t>
            </a:r>
            <a:r>
              <a:rPr lang="en-US" sz="2000" dirty="0" err="1" smtClean="0"/>
              <a:t>Ameisen</a:t>
            </a:r>
            <a:r>
              <a:rPr lang="en-US" sz="2000" dirty="0" smtClean="0"/>
              <a:t>: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36775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bg1"/>
                </a:solidFill>
              </a:rPr>
              <a:t>AlphaBeta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Evaluationsfunktion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14478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Analysiert</a:t>
            </a:r>
            <a:r>
              <a:rPr lang="en-US" sz="2800" dirty="0" smtClean="0"/>
              <a:t> das </a:t>
            </a:r>
            <a:r>
              <a:rPr lang="en-US" sz="2800" dirty="0" err="1" smtClean="0"/>
              <a:t>Spielfeld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Liefert</a:t>
            </a:r>
            <a:r>
              <a:rPr lang="en-US" sz="2800" dirty="0" smtClean="0"/>
              <a:t> den </a:t>
            </a:r>
            <a:r>
              <a:rPr lang="en-US" sz="2800" dirty="0" err="1" smtClean="0"/>
              <a:t>Gewinn</a:t>
            </a:r>
            <a:r>
              <a:rPr lang="en-US" sz="2800" dirty="0" smtClean="0"/>
              <a:t> des MAX </a:t>
            </a:r>
            <a:r>
              <a:rPr lang="en-US" sz="2800" dirty="0" err="1" smtClean="0"/>
              <a:t>Spielers</a:t>
            </a:r>
            <a:r>
              <a:rPr lang="en-US" sz="2800" dirty="0" smtClean="0"/>
              <a:t> </a:t>
            </a:r>
            <a:r>
              <a:rPr lang="en-US" sz="2800" dirty="0" err="1" smtClean="0"/>
              <a:t>zurück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Kampfauswertung</a:t>
            </a:r>
            <a:r>
              <a:rPr lang="en-US" sz="2800" dirty="0" smtClean="0"/>
              <a:t> </a:t>
            </a:r>
            <a:r>
              <a:rPr lang="en-US" sz="2800" dirty="0" err="1" smtClean="0"/>
              <a:t>ist</a:t>
            </a:r>
            <a:r>
              <a:rPr lang="en-US" sz="2800" dirty="0" smtClean="0"/>
              <a:t> </a:t>
            </a:r>
            <a:r>
              <a:rPr lang="en-US" sz="2800" dirty="0" err="1" smtClean="0"/>
              <a:t>ein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Nullsummenspiel</a:t>
            </a:r>
            <a:endParaRPr lang="en-US" sz="28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Drei</a:t>
            </a:r>
            <a:r>
              <a:rPr lang="en-US" sz="2800" dirty="0" smtClean="0"/>
              <a:t> </a:t>
            </a:r>
            <a:r>
              <a:rPr lang="en-US" sz="2800" dirty="0" err="1" smtClean="0"/>
              <a:t>Strategien</a:t>
            </a:r>
            <a:r>
              <a:rPr lang="en-US" sz="28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 err="1" smtClean="0"/>
              <a:t>Agressiv</a:t>
            </a:r>
            <a:r>
              <a:rPr lang="en-US" sz="1600" dirty="0" smtClean="0"/>
              <a:t>: 	w1 = 100,	 w2 = -50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 smtClean="0"/>
              <a:t>Neutral</a:t>
            </a:r>
            <a:r>
              <a:rPr lang="en-US" sz="1600" dirty="0" smtClean="0"/>
              <a:t>:</a:t>
            </a:r>
            <a:r>
              <a:rPr lang="en-US" sz="1600" dirty="0"/>
              <a:t>	w1 = </a:t>
            </a:r>
            <a:r>
              <a:rPr lang="en-US" sz="1600" dirty="0" smtClean="0"/>
              <a:t>1,</a:t>
            </a:r>
            <a:r>
              <a:rPr lang="en-US" sz="1600" dirty="0"/>
              <a:t>	 w2 = </a:t>
            </a:r>
            <a:r>
              <a:rPr lang="en-US" sz="1600" dirty="0" smtClean="0"/>
              <a:t>-1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 err="1" smtClean="0"/>
              <a:t>Passiv</a:t>
            </a:r>
            <a:r>
              <a:rPr lang="en-US" sz="1600" dirty="0" smtClean="0"/>
              <a:t>:</a:t>
            </a:r>
            <a:r>
              <a:rPr lang="en-US" sz="1600" dirty="0"/>
              <a:t>	w1 = </a:t>
            </a:r>
            <a:r>
              <a:rPr lang="en-US" sz="1600" dirty="0" smtClean="0"/>
              <a:t>50,</a:t>
            </a:r>
            <a:r>
              <a:rPr lang="en-US" sz="1600" dirty="0"/>
              <a:t>	 w2 = </a:t>
            </a:r>
            <a:r>
              <a:rPr lang="en-US" sz="1600" dirty="0" smtClean="0"/>
              <a:t>-100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Die </a:t>
            </a:r>
            <a:r>
              <a:rPr lang="en-US" sz="2800" dirty="0" err="1" smtClean="0"/>
              <a:t>Evaluationsfunktion</a:t>
            </a:r>
            <a:r>
              <a:rPr lang="en-US" sz="2800" dirty="0" smtClean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600" dirty="0"/>
              <a:t>w1 * </a:t>
            </a:r>
            <a:r>
              <a:rPr lang="en-US" sz="1600" dirty="0" err="1"/>
              <a:t>getöteteGegnerischeAmeisen</a:t>
            </a:r>
            <a:r>
              <a:rPr lang="en-US" sz="1600" dirty="0"/>
              <a:t> + w2 * </a:t>
            </a:r>
            <a:r>
              <a:rPr lang="en-US" sz="1600" dirty="0" err="1"/>
              <a:t>eigeneToteAmeisen</a:t>
            </a:r>
            <a:r>
              <a:rPr lang="en-US" sz="1600" dirty="0"/>
              <a:t> + </a:t>
            </a:r>
            <a:r>
              <a:rPr lang="en-US" sz="1600" dirty="0" err="1"/>
              <a:t>directionPoints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612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bg1"/>
                </a:solidFill>
              </a:rPr>
              <a:t>AlphaBeta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Prunning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12954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/>
              <a:t>Motivation</a:t>
            </a:r>
            <a:r>
              <a:rPr lang="en-US" sz="1400" dirty="0" smtClean="0"/>
              <a:t>:  </a:t>
            </a:r>
            <a:r>
              <a:rPr lang="en-US" sz="1400" dirty="0" err="1" smtClean="0"/>
              <a:t>Informationen</a:t>
            </a:r>
            <a:r>
              <a:rPr lang="en-US" sz="1400" dirty="0" smtClean="0"/>
              <a:t> </a:t>
            </a:r>
            <a:r>
              <a:rPr lang="en-US" sz="1400" dirty="0" err="1" smtClean="0"/>
              <a:t>aus</a:t>
            </a:r>
            <a:r>
              <a:rPr lang="en-US" sz="1400" dirty="0" smtClean="0"/>
              <a:t> </a:t>
            </a:r>
            <a:r>
              <a:rPr lang="en-US" sz="1400" dirty="0" err="1" smtClean="0"/>
              <a:t>Teilbäumen</a:t>
            </a:r>
            <a:r>
              <a:rPr lang="en-US" sz="1400" dirty="0" smtClean="0"/>
              <a:t> </a:t>
            </a:r>
            <a:r>
              <a:rPr lang="en-US" sz="1400" dirty="0" err="1" smtClean="0"/>
              <a:t>sind</a:t>
            </a:r>
            <a:r>
              <a:rPr lang="en-US" sz="1400" dirty="0" smtClean="0"/>
              <a:t> redundant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 smtClean="0"/>
              <a:t>Eigenschaften</a:t>
            </a:r>
            <a:r>
              <a:rPr lang="en-US" sz="1800" dirty="0" smtClean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400" dirty="0" smtClean="0"/>
              <a:t>Die </a:t>
            </a:r>
            <a:r>
              <a:rPr lang="en-US" sz="1400" dirty="0" err="1" smtClean="0"/>
              <a:t>Werte</a:t>
            </a:r>
            <a:r>
              <a:rPr lang="en-US" sz="1400" dirty="0" smtClean="0"/>
              <a:t> </a:t>
            </a:r>
            <a:r>
              <a:rPr lang="en-US" sz="1400" dirty="0" err="1" smtClean="0"/>
              <a:t>bei</a:t>
            </a:r>
            <a:r>
              <a:rPr lang="en-US" sz="1400" dirty="0" smtClean="0"/>
              <a:t> den MAX-</a:t>
            </a:r>
            <a:r>
              <a:rPr lang="en-US" sz="1400" dirty="0" err="1" smtClean="0"/>
              <a:t>Knoten</a:t>
            </a:r>
            <a:r>
              <a:rPr lang="en-US" sz="1400" dirty="0" smtClean="0"/>
              <a:t> </a:t>
            </a:r>
            <a:r>
              <a:rPr lang="en-US" sz="1400" dirty="0" err="1" smtClean="0"/>
              <a:t>sind</a:t>
            </a:r>
            <a:r>
              <a:rPr lang="en-US" sz="1400" dirty="0" smtClean="0"/>
              <a:t> Alpha-</a:t>
            </a:r>
            <a:r>
              <a:rPr lang="en-US" sz="1400" dirty="0" err="1" smtClean="0"/>
              <a:t>Werte</a:t>
            </a:r>
            <a:endParaRPr lang="en-US" sz="1400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en-US" sz="1400" dirty="0" smtClean="0"/>
              <a:t>Die </a:t>
            </a:r>
            <a:r>
              <a:rPr lang="en-US" sz="1400" dirty="0" err="1" smtClean="0"/>
              <a:t>Werte</a:t>
            </a:r>
            <a:r>
              <a:rPr lang="en-US" sz="1400" dirty="0" smtClean="0"/>
              <a:t> </a:t>
            </a:r>
            <a:r>
              <a:rPr lang="en-US" sz="1400" dirty="0" err="1" smtClean="0"/>
              <a:t>bei</a:t>
            </a:r>
            <a:r>
              <a:rPr lang="en-US" sz="1400" dirty="0" smtClean="0"/>
              <a:t> den MIN-</a:t>
            </a:r>
            <a:r>
              <a:rPr lang="en-US" sz="1400" dirty="0" err="1" smtClean="0"/>
              <a:t>Knoten</a:t>
            </a:r>
            <a:r>
              <a:rPr lang="en-US" sz="1400" dirty="0" smtClean="0"/>
              <a:t> </a:t>
            </a:r>
            <a:r>
              <a:rPr lang="en-US" sz="1400" dirty="0" err="1" smtClean="0"/>
              <a:t>sind</a:t>
            </a:r>
            <a:r>
              <a:rPr lang="en-US" sz="1400" dirty="0" smtClean="0"/>
              <a:t> Beta-</a:t>
            </a:r>
            <a:r>
              <a:rPr lang="en-US" sz="1400" dirty="0" err="1" smtClean="0"/>
              <a:t>Werte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Regel</a:t>
            </a:r>
            <a:r>
              <a:rPr lang="en-US" sz="1800" dirty="0"/>
              <a:t>: </a:t>
            </a:r>
            <a:r>
              <a:rPr lang="en-US" sz="1400" dirty="0" err="1"/>
              <a:t>wenn</a:t>
            </a:r>
            <a:r>
              <a:rPr lang="en-US" sz="1400" dirty="0"/>
              <a:t> </a:t>
            </a:r>
            <a:r>
              <a:rPr lang="el-GR" sz="1400" dirty="0"/>
              <a:t>α</a:t>
            </a:r>
            <a:r>
              <a:rPr lang="de-DE" sz="1400" dirty="0"/>
              <a:t> </a:t>
            </a:r>
            <a:r>
              <a:rPr lang="en-US" sz="1400" dirty="0"/>
              <a:t>≥ </a:t>
            </a:r>
            <a:r>
              <a:rPr lang="el-GR" sz="1400" dirty="0" smtClean="0"/>
              <a:t>β</a:t>
            </a:r>
            <a:r>
              <a:rPr lang="de-DE" sz="1400" dirty="0" smtClean="0"/>
              <a:t>, </a:t>
            </a:r>
            <a:r>
              <a:rPr lang="de-DE" sz="1400" dirty="0"/>
              <a:t>dann stoppe die Erstellung der Kinder des </a:t>
            </a:r>
            <a:r>
              <a:rPr lang="de-DE" sz="1400" dirty="0" err="1" smtClean="0"/>
              <a:t>Nachkömlings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Die </a:t>
            </a:r>
            <a:r>
              <a:rPr lang="en-US" sz="1800" dirty="0" err="1" smtClean="0"/>
              <a:t>Erstellung</a:t>
            </a:r>
            <a:r>
              <a:rPr lang="en-US" sz="1800" dirty="0" smtClean="0"/>
              <a:t> des </a:t>
            </a:r>
            <a:r>
              <a:rPr lang="en-US" sz="1800" dirty="0" err="1" smtClean="0"/>
              <a:t>Baums</a:t>
            </a:r>
            <a:r>
              <a:rPr lang="en-US" sz="1800" dirty="0" smtClean="0"/>
              <a:t> und die </a:t>
            </a:r>
            <a:r>
              <a:rPr lang="en-US" sz="1800" dirty="0" err="1" smtClean="0"/>
              <a:t>Weitergabe</a:t>
            </a:r>
            <a:r>
              <a:rPr lang="en-US" sz="1800" dirty="0" smtClean="0"/>
              <a:t> der </a:t>
            </a:r>
            <a:r>
              <a:rPr lang="en-US" sz="1800" dirty="0" err="1" smtClean="0"/>
              <a:t>Werte</a:t>
            </a:r>
            <a:r>
              <a:rPr lang="en-US" sz="1800" dirty="0" smtClean="0"/>
              <a:t> </a:t>
            </a:r>
            <a:r>
              <a:rPr lang="en-US" sz="1800" dirty="0" err="1" smtClean="0"/>
              <a:t>werden</a:t>
            </a:r>
            <a:r>
              <a:rPr lang="en-US" sz="1800" dirty="0" smtClean="0"/>
              <a:t> </a:t>
            </a:r>
            <a:r>
              <a:rPr lang="en-US" sz="1800" dirty="0" err="1" smtClean="0"/>
              <a:t>verschachtelt</a:t>
            </a:r>
            <a:r>
              <a:rPr lang="en-US" sz="1800" dirty="0" smtClean="0"/>
              <a:t>: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11" y="3276600"/>
            <a:ext cx="7010176" cy="34290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276600" y="4648200"/>
            <a:ext cx="49530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029200" y="3886200"/>
            <a:ext cx="49530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486289" y="3657600"/>
            <a:ext cx="49530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76566" y="4419600"/>
            <a:ext cx="252434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758347" y="3657600"/>
            <a:ext cx="499398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6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bg1"/>
                </a:solidFill>
              </a:rPr>
              <a:t>AlphaBeta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Prunning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12954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/>
              <a:t>Motivation</a:t>
            </a:r>
            <a:r>
              <a:rPr lang="en-US" sz="1400" dirty="0" smtClean="0"/>
              <a:t>:  </a:t>
            </a:r>
            <a:r>
              <a:rPr lang="en-US" sz="1400" dirty="0" err="1" smtClean="0"/>
              <a:t>Informationen</a:t>
            </a:r>
            <a:r>
              <a:rPr lang="en-US" sz="1400" dirty="0" smtClean="0"/>
              <a:t> </a:t>
            </a:r>
            <a:r>
              <a:rPr lang="en-US" sz="1400" dirty="0" err="1" smtClean="0"/>
              <a:t>aus</a:t>
            </a:r>
            <a:r>
              <a:rPr lang="en-US" sz="1400" dirty="0" smtClean="0"/>
              <a:t> </a:t>
            </a:r>
            <a:r>
              <a:rPr lang="en-US" sz="1400" dirty="0" err="1" smtClean="0"/>
              <a:t>Teilbäumen</a:t>
            </a:r>
            <a:r>
              <a:rPr lang="en-US" sz="1400" dirty="0" smtClean="0"/>
              <a:t> </a:t>
            </a:r>
            <a:r>
              <a:rPr lang="en-US" sz="1400" dirty="0" err="1" smtClean="0"/>
              <a:t>sind</a:t>
            </a:r>
            <a:r>
              <a:rPr lang="en-US" sz="1400" dirty="0" smtClean="0"/>
              <a:t> redundant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 smtClean="0"/>
              <a:t>Eigenschaften</a:t>
            </a:r>
            <a:r>
              <a:rPr lang="en-US" sz="1800" dirty="0" smtClean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400" dirty="0" smtClean="0"/>
              <a:t>Die </a:t>
            </a:r>
            <a:r>
              <a:rPr lang="en-US" sz="1400" dirty="0" err="1" smtClean="0"/>
              <a:t>Werte</a:t>
            </a:r>
            <a:r>
              <a:rPr lang="en-US" sz="1400" dirty="0" smtClean="0"/>
              <a:t> </a:t>
            </a:r>
            <a:r>
              <a:rPr lang="en-US" sz="1400" dirty="0" err="1" smtClean="0"/>
              <a:t>bei</a:t>
            </a:r>
            <a:r>
              <a:rPr lang="en-US" sz="1400" dirty="0" smtClean="0"/>
              <a:t> den MAX-</a:t>
            </a:r>
            <a:r>
              <a:rPr lang="en-US" sz="1400" dirty="0" err="1" smtClean="0"/>
              <a:t>Knoten</a:t>
            </a:r>
            <a:r>
              <a:rPr lang="en-US" sz="1400" dirty="0" smtClean="0"/>
              <a:t> </a:t>
            </a:r>
            <a:r>
              <a:rPr lang="en-US" sz="1400" dirty="0" err="1" smtClean="0"/>
              <a:t>sind</a:t>
            </a:r>
            <a:r>
              <a:rPr lang="en-US" sz="1400" dirty="0" smtClean="0"/>
              <a:t> Alpha-</a:t>
            </a:r>
            <a:r>
              <a:rPr lang="en-US" sz="1400" dirty="0" err="1" smtClean="0"/>
              <a:t>Werte</a:t>
            </a:r>
            <a:endParaRPr lang="en-US" sz="1400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en-US" sz="1400" dirty="0" smtClean="0"/>
              <a:t>Die </a:t>
            </a:r>
            <a:r>
              <a:rPr lang="en-US" sz="1400" dirty="0" err="1" smtClean="0"/>
              <a:t>Werte</a:t>
            </a:r>
            <a:r>
              <a:rPr lang="en-US" sz="1400" dirty="0" smtClean="0"/>
              <a:t> </a:t>
            </a:r>
            <a:r>
              <a:rPr lang="en-US" sz="1400" dirty="0" err="1" smtClean="0"/>
              <a:t>bei</a:t>
            </a:r>
            <a:r>
              <a:rPr lang="en-US" sz="1400" dirty="0" smtClean="0"/>
              <a:t> den MIN-</a:t>
            </a:r>
            <a:r>
              <a:rPr lang="en-US" sz="1400" dirty="0" err="1" smtClean="0"/>
              <a:t>Knoten</a:t>
            </a:r>
            <a:r>
              <a:rPr lang="en-US" sz="1400" dirty="0" smtClean="0"/>
              <a:t> </a:t>
            </a:r>
            <a:r>
              <a:rPr lang="en-US" sz="1400" dirty="0" err="1" smtClean="0"/>
              <a:t>sind</a:t>
            </a:r>
            <a:r>
              <a:rPr lang="en-US" sz="1400" dirty="0" smtClean="0"/>
              <a:t> Beta-</a:t>
            </a:r>
            <a:r>
              <a:rPr lang="en-US" sz="1400" dirty="0" err="1" smtClean="0"/>
              <a:t>Werte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Regel</a:t>
            </a:r>
            <a:r>
              <a:rPr lang="en-US" sz="1800" dirty="0"/>
              <a:t>: </a:t>
            </a:r>
            <a:r>
              <a:rPr lang="en-US" sz="1400" dirty="0" err="1"/>
              <a:t>wenn</a:t>
            </a:r>
            <a:r>
              <a:rPr lang="en-US" sz="1400" dirty="0"/>
              <a:t> </a:t>
            </a:r>
            <a:r>
              <a:rPr lang="el-GR" sz="1400" dirty="0"/>
              <a:t>α</a:t>
            </a:r>
            <a:r>
              <a:rPr lang="de-DE" sz="1400" dirty="0"/>
              <a:t> </a:t>
            </a:r>
            <a:r>
              <a:rPr lang="en-US" sz="1400" dirty="0"/>
              <a:t>≥ </a:t>
            </a:r>
            <a:r>
              <a:rPr lang="el-GR" sz="1400" dirty="0" smtClean="0"/>
              <a:t>β</a:t>
            </a:r>
            <a:r>
              <a:rPr lang="de-DE" sz="1400" dirty="0" smtClean="0"/>
              <a:t>, </a:t>
            </a:r>
            <a:r>
              <a:rPr lang="de-DE" sz="1400" dirty="0"/>
              <a:t>dann stoppe die Erstellung der Kinder des </a:t>
            </a:r>
            <a:r>
              <a:rPr lang="de-DE" sz="1400" dirty="0" err="1" smtClean="0"/>
              <a:t>Nachkömlings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Die </a:t>
            </a:r>
            <a:r>
              <a:rPr lang="en-US" sz="1800" dirty="0" err="1" smtClean="0"/>
              <a:t>Erstellung</a:t>
            </a:r>
            <a:r>
              <a:rPr lang="en-US" sz="1800" dirty="0" smtClean="0"/>
              <a:t> des </a:t>
            </a:r>
            <a:r>
              <a:rPr lang="en-US" sz="1800" dirty="0" err="1" smtClean="0"/>
              <a:t>Baums</a:t>
            </a:r>
            <a:r>
              <a:rPr lang="en-US" sz="1800" dirty="0" smtClean="0"/>
              <a:t> und die </a:t>
            </a:r>
            <a:r>
              <a:rPr lang="en-US" sz="1800" dirty="0" err="1" smtClean="0"/>
              <a:t>Weitergabe</a:t>
            </a:r>
            <a:r>
              <a:rPr lang="en-US" sz="1800" dirty="0" smtClean="0"/>
              <a:t> der </a:t>
            </a:r>
            <a:r>
              <a:rPr lang="en-US" sz="1800" dirty="0" err="1" smtClean="0"/>
              <a:t>Werte</a:t>
            </a:r>
            <a:r>
              <a:rPr lang="en-US" sz="1800" dirty="0" smtClean="0"/>
              <a:t> </a:t>
            </a:r>
            <a:r>
              <a:rPr lang="en-US" sz="1800" dirty="0" err="1" smtClean="0"/>
              <a:t>werden</a:t>
            </a:r>
            <a:r>
              <a:rPr lang="en-US" sz="1800" dirty="0" smtClean="0"/>
              <a:t> </a:t>
            </a:r>
            <a:r>
              <a:rPr lang="en-US" sz="1800" dirty="0" err="1" smtClean="0"/>
              <a:t>verschachtelt</a:t>
            </a:r>
            <a:r>
              <a:rPr lang="en-US" sz="1800" dirty="0" smtClean="0"/>
              <a:t>: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11" y="3276600"/>
            <a:ext cx="7010176" cy="3429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876800" y="5448300"/>
            <a:ext cx="49530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410200" y="3793276"/>
            <a:ext cx="49530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953000" y="3886200"/>
            <a:ext cx="4953000" cy="925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758347" y="3657600"/>
            <a:ext cx="499398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176566" y="4419600"/>
            <a:ext cx="252434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938565" y="5291180"/>
            <a:ext cx="252434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959469" y="5495015"/>
            <a:ext cx="4953000" cy="925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352841" y="4838009"/>
            <a:ext cx="4953000" cy="925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3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bg1"/>
                </a:solidFill>
              </a:rPr>
              <a:t>AlphaBeta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Prunning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12954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/>
              <a:t>Motivation</a:t>
            </a:r>
            <a:r>
              <a:rPr lang="en-US" sz="1400" dirty="0" smtClean="0"/>
              <a:t>:  </a:t>
            </a:r>
            <a:r>
              <a:rPr lang="en-US" sz="1400" dirty="0" err="1" smtClean="0"/>
              <a:t>Informationen</a:t>
            </a:r>
            <a:r>
              <a:rPr lang="en-US" sz="1400" dirty="0" smtClean="0"/>
              <a:t> </a:t>
            </a:r>
            <a:r>
              <a:rPr lang="en-US" sz="1400" dirty="0" err="1" smtClean="0"/>
              <a:t>aus</a:t>
            </a:r>
            <a:r>
              <a:rPr lang="en-US" sz="1400" dirty="0" smtClean="0"/>
              <a:t> </a:t>
            </a:r>
            <a:r>
              <a:rPr lang="en-US" sz="1400" dirty="0" err="1" smtClean="0"/>
              <a:t>Teilbäumen</a:t>
            </a:r>
            <a:r>
              <a:rPr lang="en-US" sz="1400" dirty="0" smtClean="0"/>
              <a:t> </a:t>
            </a:r>
            <a:r>
              <a:rPr lang="en-US" sz="1400" dirty="0" err="1" smtClean="0"/>
              <a:t>sind</a:t>
            </a:r>
            <a:r>
              <a:rPr lang="en-US" sz="1400" dirty="0" smtClean="0"/>
              <a:t> redundant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 smtClean="0"/>
              <a:t>Eigenschaften</a:t>
            </a:r>
            <a:r>
              <a:rPr lang="en-US" sz="1800" dirty="0" smtClean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400" dirty="0" smtClean="0"/>
              <a:t>Die </a:t>
            </a:r>
            <a:r>
              <a:rPr lang="en-US" sz="1400" dirty="0" err="1" smtClean="0"/>
              <a:t>Werte</a:t>
            </a:r>
            <a:r>
              <a:rPr lang="en-US" sz="1400" dirty="0" smtClean="0"/>
              <a:t> </a:t>
            </a:r>
            <a:r>
              <a:rPr lang="en-US" sz="1400" dirty="0" err="1" smtClean="0"/>
              <a:t>bei</a:t>
            </a:r>
            <a:r>
              <a:rPr lang="en-US" sz="1400" dirty="0" smtClean="0"/>
              <a:t> den MAX-</a:t>
            </a:r>
            <a:r>
              <a:rPr lang="en-US" sz="1400" dirty="0" err="1" smtClean="0"/>
              <a:t>Knoten</a:t>
            </a:r>
            <a:r>
              <a:rPr lang="en-US" sz="1400" dirty="0" smtClean="0"/>
              <a:t> </a:t>
            </a:r>
            <a:r>
              <a:rPr lang="en-US" sz="1400" dirty="0" err="1" smtClean="0"/>
              <a:t>sind</a:t>
            </a:r>
            <a:r>
              <a:rPr lang="en-US" sz="1400" dirty="0" smtClean="0"/>
              <a:t> Alpha-</a:t>
            </a:r>
            <a:r>
              <a:rPr lang="en-US" sz="1400" dirty="0" err="1" smtClean="0"/>
              <a:t>Werte</a:t>
            </a:r>
            <a:endParaRPr lang="en-US" sz="1400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en-US" sz="1400" dirty="0" smtClean="0"/>
              <a:t>Die </a:t>
            </a:r>
            <a:r>
              <a:rPr lang="en-US" sz="1400" dirty="0" err="1" smtClean="0"/>
              <a:t>Werte</a:t>
            </a:r>
            <a:r>
              <a:rPr lang="en-US" sz="1400" dirty="0" smtClean="0"/>
              <a:t> </a:t>
            </a:r>
            <a:r>
              <a:rPr lang="en-US" sz="1400" dirty="0" err="1" smtClean="0"/>
              <a:t>bei</a:t>
            </a:r>
            <a:r>
              <a:rPr lang="en-US" sz="1400" dirty="0" smtClean="0"/>
              <a:t> den MIN-</a:t>
            </a:r>
            <a:r>
              <a:rPr lang="en-US" sz="1400" dirty="0" err="1" smtClean="0"/>
              <a:t>Knoten</a:t>
            </a:r>
            <a:r>
              <a:rPr lang="en-US" sz="1400" dirty="0" smtClean="0"/>
              <a:t> </a:t>
            </a:r>
            <a:r>
              <a:rPr lang="en-US" sz="1400" dirty="0" err="1" smtClean="0"/>
              <a:t>sind</a:t>
            </a:r>
            <a:r>
              <a:rPr lang="en-US" sz="1400" dirty="0" smtClean="0"/>
              <a:t> Beta-</a:t>
            </a:r>
            <a:r>
              <a:rPr lang="en-US" sz="1400" dirty="0" err="1" smtClean="0"/>
              <a:t>Werte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Regel</a:t>
            </a:r>
            <a:r>
              <a:rPr lang="en-US" sz="1800" dirty="0"/>
              <a:t>: </a:t>
            </a:r>
            <a:r>
              <a:rPr lang="en-US" sz="1400" dirty="0" err="1"/>
              <a:t>wenn</a:t>
            </a:r>
            <a:r>
              <a:rPr lang="en-US" sz="1400" dirty="0"/>
              <a:t> </a:t>
            </a:r>
            <a:r>
              <a:rPr lang="el-GR" sz="1400" dirty="0"/>
              <a:t>α</a:t>
            </a:r>
            <a:r>
              <a:rPr lang="de-DE" sz="1400" dirty="0"/>
              <a:t> </a:t>
            </a:r>
            <a:r>
              <a:rPr lang="en-US" sz="1400" dirty="0"/>
              <a:t>≥ </a:t>
            </a:r>
            <a:r>
              <a:rPr lang="el-GR" sz="1400" dirty="0" smtClean="0"/>
              <a:t>β</a:t>
            </a:r>
            <a:r>
              <a:rPr lang="de-DE" sz="1400" dirty="0" smtClean="0"/>
              <a:t>, </a:t>
            </a:r>
            <a:r>
              <a:rPr lang="de-DE" sz="1400" dirty="0"/>
              <a:t>dann stoppe die Erstellung der Kinder des </a:t>
            </a:r>
            <a:r>
              <a:rPr lang="de-DE" sz="1400" dirty="0" err="1" smtClean="0"/>
              <a:t>Nachkömlings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Die </a:t>
            </a:r>
            <a:r>
              <a:rPr lang="en-US" sz="1800" dirty="0" err="1" smtClean="0"/>
              <a:t>Erstellung</a:t>
            </a:r>
            <a:r>
              <a:rPr lang="en-US" sz="1800" dirty="0" smtClean="0"/>
              <a:t> des </a:t>
            </a:r>
            <a:r>
              <a:rPr lang="en-US" sz="1800" dirty="0" err="1" smtClean="0"/>
              <a:t>Baums</a:t>
            </a:r>
            <a:r>
              <a:rPr lang="en-US" sz="1800" dirty="0" smtClean="0"/>
              <a:t> und die </a:t>
            </a:r>
            <a:r>
              <a:rPr lang="en-US" sz="1800" dirty="0" err="1" smtClean="0"/>
              <a:t>Weitergabe</a:t>
            </a:r>
            <a:r>
              <a:rPr lang="en-US" sz="1800" dirty="0" smtClean="0"/>
              <a:t> der </a:t>
            </a:r>
            <a:r>
              <a:rPr lang="en-US" sz="1800" dirty="0" err="1" smtClean="0"/>
              <a:t>Werte</a:t>
            </a:r>
            <a:r>
              <a:rPr lang="en-US" sz="1800" dirty="0" smtClean="0"/>
              <a:t> </a:t>
            </a:r>
            <a:r>
              <a:rPr lang="en-US" sz="1800" dirty="0" err="1" smtClean="0"/>
              <a:t>werden</a:t>
            </a:r>
            <a:r>
              <a:rPr lang="en-US" sz="1800" dirty="0" smtClean="0"/>
              <a:t> </a:t>
            </a:r>
            <a:r>
              <a:rPr lang="en-US" sz="1800" dirty="0" err="1" smtClean="0"/>
              <a:t>verschachtelt</a:t>
            </a:r>
            <a:r>
              <a:rPr lang="en-US" sz="1800" dirty="0" smtClean="0"/>
              <a:t>: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11" y="3276600"/>
            <a:ext cx="7010176" cy="3429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876800" y="5448300"/>
            <a:ext cx="49530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410200" y="3793276"/>
            <a:ext cx="49530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953000" y="3886200"/>
            <a:ext cx="4953000" cy="925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5005366" y="3657600"/>
            <a:ext cx="252434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bg1"/>
                </a:solidFill>
              </a:rPr>
              <a:t>AlphaBeta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Prunning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12954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/>
              <a:t>Motivation</a:t>
            </a:r>
            <a:r>
              <a:rPr lang="en-US" sz="1400" dirty="0" smtClean="0"/>
              <a:t>:  </a:t>
            </a:r>
            <a:r>
              <a:rPr lang="en-US" sz="1400" dirty="0" err="1" smtClean="0"/>
              <a:t>Informationen</a:t>
            </a:r>
            <a:r>
              <a:rPr lang="en-US" sz="1400" dirty="0" smtClean="0"/>
              <a:t> </a:t>
            </a:r>
            <a:r>
              <a:rPr lang="en-US" sz="1400" dirty="0" err="1" smtClean="0"/>
              <a:t>aus</a:t>
            </a:r>
            <a:r>
              <a:rPr lang="en-US" sz="1400" dirty="0" smtClean="0"/>
              <a:t> </a:t>
            </a:r>
            <a:r>
              <a:rPr lang="en-US" sz="1400" dirty="0" err="1" smtClean="0"/>
              <a:t>Teilbäumen</a:t>
            </a:r>
            <a:r>
              <a:rPr lang="en-US" sz="1400" dirty="0" smtClean="0"/>
              <a:t> </a:t>
            </a:r>
            <a:r>
              <a:rPr lang="en-US" sz="1400" dirty="0" err="1" smtClean="0"/>
              <a:t>sind</a:t>
            </a:r>
            <a:r>
              <a:rPr lang="en-US" sz="1400" dirty="0" smtClean="0"/>
              <a:t> redundant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 smtClean="0"/>
              <a:t>Eigenschaften</a:t>
            </a:r>
            <a:r>
              <a:rPr lang="en-US" sz="1800" dirty="0" smtClean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400" dirty="0" smtClean="0"/>
              <a:t>Die </a:t>
            </a:r>
            <a:r>
              <a:rPr lang="en-US" sz="1400" dirty="0" err="1" smtClean="0"/>
              <a:t>Werte</a:t>
            </a:r>
            <a:r>
              <a:rPr lang="en-US" sz="1400" dirty="0" smtClean="0"/>
              <a:t> </a:t>
            </a:r>
            <a:r>
              <a:rPr lang="en-US" sz="1400" dirty="0" err="1" smtClean="0"/>
              <a:t>bei</a:t>
            </a:r>
            <a:r>
              <a:rPr lang="en-US" sz="1400" dirty="0" smtClean="0"/>
              <a:t> den MAX-</a:t>
            </a:r>
            <a:r>
              <a:rPr lang="en-US" sz="1400" dirty="0" err="1" smtClean="0"/>
              <a:t>Knoten</a:t>
            </a:r>
            <a:r>
              <a:rPr lang="en-US" sz="1400" dirty="0" smtClean="0"/>
              <a:t> </a:t>
            </a:r>
            <a:r>
              <a:rPr lang="en-US" sz="1400" dirty="0" err="1" smtClean="0"/>
              <a:t>sind</a:t>
            </a:r>
            <a:r>
              <a:rPr lang="en-US" sz="1400" dirty="0" smtClean="0"/>
              <a:t> Alpha-</a:t>
            </a:r>
            <a:r>
              <a:rPr lang="en-US" sz="1400" dirty="0" err="1" smtClean="0"/>
              <a:t>Werte</a:t>
            </a:r>
            <a:endParaRPr lang="en-US" sz="1400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en-US" sz="1400" dirty="0" smtClean="0"/>
              <a:t>Die </a:t>
            </a:r>
            <a:r>
              <a:rPr lang="en-US" sz="1400" dirty="0" err="1" smtClean="0"/>
              <a:t>Werte</a:t>
            </a:r>
            <a:r>
              <a:rPr lang="en-US" sz="1400" dirty="0" smtClean="0"/>
              <a:t> </a:t>
            </a:r>
            <a:r>
              <a:rPr lang="en-US" sz="1400" dirty="0" err="1" smtClean="0"/>
              <a:t>bei</a:t>
            </a:r>
            <a:r>
              <a:rPr lang="en-US" sz="1400" dirty="0" smtClean="0"/>
              <a:t> den MIN-</a:t>
            </a:r>
            <a:r>
              <a:rPr lang="en-US" sz="1400" dirty="0" err="1" smtClean="0"/>
              <a:t>Knoten</a:t>
            </a:r>
            <a:r>
              <a:rPr lang="en-US" sz="1400" dirty="0" smtClean="0"/>
              <a:t> </a:t>
            </a:r>
            <a:r>
              <a:rPr lang="en-US" sz="1400" dirty="0" err="1" smtClean="0"/>
              <a:t>sind</a:t>
            </a:r>
            <a:r>
              <a:rPr lang="en-US" sz="1400" dirty="0" smtClean="0"/>
              <a:t> Beta-</a:t>
            </a:r>
            <a:r>
              <a:rPr lang="en-US" sz="1400" dirty="0" err="1" smtClean="0"/>
              <a:t>Werte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Regel</a:t>
            </a:r>
            <a:r>
              <a:rPr lang="en-US" sz="1800" dirty="0"/>
              <a:t>: </a:t>
            </a:r>
            <a:r>
              <a:rPr lang="en-US" sz="1400" dirty="0" err="1"/>
              <a:t>wenn</a:t>
            </a:r>
            <a:r>
              <a:rPr lang="en-US" sz="1400" dirty="0"/>
              <a:t> </a:t>
            </a:r>
            <a:r>
              <a:rPr lang="el-GR" sz="1400" dirty="0"/>
              <a:t>α</a:t>
            </a:r>
            <a:r>
              <a:rPr lang="de-DE" sz="1400" dirty="0"/>
              <a:t> </a:t>
            </a:r>
            <a:r>
              <a:rPr lang="en-US" sz="1400" dirty="0"/>
              <a:t>≥ </a:t>
            </a:r>
            <a:r>
              <a:rPr lang="el-GR" sz="1400" dirty="0" smtClean="0"/>
              <a:t>β</a:t>
            </a:r>
            <a:r>
              <a:rPr lang="de-DE" sz="1400" dirty="0" smtClean="0"/>
              <a:t>, </a:t>
            </a:r>
            <a:r>
              <a:rPr lang="de-DE" sz="1400" dirty="0"/>
              <a:t>dann stoppe die Erstellung der Kinder des </a:t>
            </a:r>
            <a:r>
              <a:rPr lang="de-DE" sz="1400" dirty="0" err="1" smtClean="0"/>
              <a:t>Nachkömlings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Die </a:t>
            </a:r>
            <a:r>
              <a:rPr lang="en-US" sz="1800" dirty="0" err="1" smtClean="0"/>
              <a:t>Erstellung</a:t>
            </a:r>
            <a:r>
              <a:rPr lang="en-US" sz="1800" dirty="0" smtClean="0"/>
              <a:t> des </a:t>
            </a:r>
            <a:r>
              <a:rPr lang="en-US" sz="1800" dirty="0" err="1" smtClean="0"/>
              <a:t>Baums</a:t>
            </a:r>
            <a:r>
              <a:rPr lang="en-US" sz="1800" dirty="0" smtClean="0"/>
              <a:t> und die </a:t>
            </a:r>
            <a:r>
              <a:rPr lang="en-US" sz="1800" dirty="0" err="1" smtClean="0"/>
              <a:t>Weitergabe</a:t>
            </a:r>
            <a:r>
              <a:rPr lang="en-US" sz="1800" dirty="0" smtClean="0"/>
              <a:t> der </a:t>
            </a:r>
            <a:r>
              <a:rPr lang="en-US" sz="1800" dirty="0" err="1" smtClean="0"/>
              <a:t>Werte</a:t>
            </a:r>
            <a:r>
              <a:rPr lang="en-US" sz="1800" dirty="0" smtClean="0"/>
              <a:t> </a:t>
            </a:r>
            <a:r>
              <a:rPr lang="en-US" sz="1800" dirty="0" err="1" smtClean="0"/>
              <a:t>werden</a:t>
            </a:r>
            <a:r>
              <a:rPr lang="en-US" sz="1800" dirty="0" smtClean="0"/>
              <a:t> </a:t>
            </a:r>
            <a:r>
              <a:rPr lang="en-US" sz="1800" dirty="0" err="1" smtClean="0"/>
              <a:t>verschachtelt</a:t>
            </a:r>
            <a:r>
              <a:rPr lang="en-US" sz="1800" dirty="0" smtClean="0"/>
              <a:t>: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11" y="3276600"/>
            <a:ext cx="7010176" cy="3429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6629400" y="4687615"/>
            <a:ext cx="3352800" cy="226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086600" y="3962400"/>
            <a:ext cx="2590800" cy="226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605566" y="4459015"/>
            <a:ext cx="252434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5005366" y="3657600"/>
            <a:ext cx="252434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tx1"/>
                </a:solidFill>
              </a:rPr>
              <a:t>Zu </a:t>
            </a:r>
            <a:r>
              <a:rPr lang="de-DE" sz="2800" dirty="0">
                <a:solidFill>
                  <a:schemeClr val="tx1"/>
                </a:solidFill>
              </a:rPr>
              <a:t>beginn besitzt jeder Spieler eine Ameise</a:t>
            </a:r>
            <a:r>
              <a:rPr lang="de-DE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de-DE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In jedem Zug Bewegung der Ameise angeben</a:t>
            </a:r>
            <a:r>
              <a:rPr lang="de-DE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Wird Futter eingesammelt entsteht eine neue Ameise</a:t>
            </a:r>
            <a:r>
              <a:rPr lang="de-DE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de-DE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tx1"/>
                </a:solidFill>
              </a:rPr>
              <a:t>Befinden sich zwei verfeindete Ameisen im Angriffsradius kommt es zu einem </a:t>
            </a:r>
            <a:r>
              <a:rPr lang="de-DE" sz="2800" dirty="0">
                <a:solidFill>
                  <a:schemeClr val="tx1"/>
                </a:solidFill>
              </a:rPr>
              <a:t>Kampf.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Spielbeschreibung:</a:t>
            </a:r>
            <a:r>
              <a:rPr lang="en-US" dirty="0" smtClean="0">
                <a:solidFill>
                  <a:schemeClr val="bg1"/>
                </a:solidFill>
              </a:rPr>
              <a:t>	 </a:t>
            </a:r>
            <a:r>
              <a:rPr lang="en-US" dirty="0" err="1" smtClean="0">
                <a:solidFill>
                  <a:schemeClr val="bg1"/>
                </a:solidFill>
              </a:rPr>
              <a:t>Spielaufbau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bg1"/>
                </a:solidFill>
              </a:rPr>
              <a:t>AlphaBeta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Prunning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12954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/>
              <a:t>Motivation</a:t>
            </a:r>
            <a:r>
              <a:rPr lang="en-US" sz="1400" dirty="0" smtClean="0"/>
              <a:t>:  </a:t>
            </a:r>
            <a:r>
              <a:rPr lang="en-US" sz="1400" dirty="0" err="1" smtClean="0"/>
              <a:t>Informationen</a:t>
            </a:r>
            <a:r>
              <a:rPr lang="en-US" sz="1400" dirty="0" smtClean="0"/>
              <a:t> </a:t>
            </a:r>
            <a:r>
              <a:rPr lang="en-US" sz="1400" dirty="0" err="1" smtClean="0"/>
              <a:t>aus</a:t>
            </a:r>
            <a:r>
              <a:rPr lang="en-US" sz="1400" dirty="0" smtClean="0"/>
              <a:t> </a:t>
            </a:r>
            <a:r>
              <a:rPr lang="en-US" sz="1400" dirty="0" err="1" smtClean="0"/>
              <a:t>Teilbäumen</a:t>
            </a:r>
            <a:r>
              <a:rPr lang="en-US" sz="1400" dirty="0" smtClean="0"/>
              <a:t> </a:t>
            </a:r>
            <a:r>
              <a:rPr lang="en-US" sz="1400" dirty="0" err="1" smtClean="0"/>
              <a:t>sind</a:t>
            </a:r>
            <a:r>
              <a:rPr lang="en-US" sz="1400" dirty="0" smtClean="0"/>
              <a:t> redundant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 smtClean="0"/>
              <a:t>Eigenschaften</a:t>
            </a:r>
            <a:r>
              <a:rPr lang="en-US" sz="1800" dirty="0" smtClean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400" dirty="0" smtClean="0"/>
              <a:t>Die </a:t>
            </a:r>
            <a:r>
              <a:rPr lang="en-US" sz="1400" dirty="0" err="1" smtClean="0"/>
              <a:t>Werte</a:t>
            </a:r>
            <a:r>
              <a:rPr lang="en-US" sz="1400" dirty="0" smtClean="0"/>
              <a:t> </a:t>
            </a:r>
            <a:r>
              <a:rPr lang="en-US" sz="1400" dirty="0" err="1" smtClean="0"/>
              <a:t>bei</a:t>
            </a:r>
            <a:r>
              <a:rPr lang="en-US" sz="1400" dirty="0" smtClean="0"/>
              <a:t> den MAX-</a:t>
            </a:r>
            <a:r>
              <a:rPr lang="en-US" sz="1400" dirty="0" err="1" smtClean="0"/>
              <a:t>Knoten</a:t>
            </a:r>
            <a:r>
              <a:rPr lang="en-US" sz="1400" dirty="0" smtClean="0"/>
              <a:t> </a:t>
            </a:r>
            <a:r>
              <a:rPr lang="en-US" sz="1400" dirty="0" err="1" smtClean="0"/>
              <a:t>sind</a:t>
            </a:r>
            <a:r>
              <a:rPr lang="en-US" sz="1400" dirty="0" smtClean="0"/>
              <a:t> Alpha-</a:t>
            </a:r>
            <a:r>
              <a:rPr lang="en-US" sz="1400" dirty="0" err="1" smtClean="0"/>
              <a:t>Werte</a:t>
            </a:r>
            <a:endParaRPr lang="en-US" sz="1400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en-US" sz="1400" dirty="0" smtClean="0"/>
              <a:t>Die </a:t>
            </a:r>
            <a:r>
              <a:rPr lang="en-US" sz="1400" dirty="0" err="1" smtClean="0"/>
              <a:t>Werte</a:t>
            </a:r>
            <a:r>
              <a:rPr lang="en-US" sz="1400" dirty="0" smtClean="0"/>
              <a:t> </a:t>
            </a:r>
            <a:r>
              <a:rPr lang="en-US" sz="1400" dirty="0" err="1" smtClean="0"/>
              <a:t>bei</a:t>
            </a:r>
            <a:r>
              <a:rPr lang="en-US" sz="1400" dirty="0" smtClean="0"/>
              <a:t> den MIN-</a:t>
            </a:r>
            <a:r>
              <a:rPr lang="en-US" sz="1400" dirty="0" err="1" smtClean="0"/>
              <a:t>Knoten</a:t>
            </a:r>
            <a:r>
              <a:rPr lang="en-US" sz="1400" dirty="0" smtClean="0"/>
              <a:t> </a:t>
            </a:r>
            <a:r>
              <a:rPr lang="en-US" sz="1400" dirty="0" err="1" smtClean="0"/>
              <a:t>sind</a:t>
            </a:r>
            <a:r>
              <a:rPr lang="en-US" sz="1400" dirty="0" smtClean="0"/>
              <a:t> Beta-</a:t>
            </a:r>
            <a:r>
              <a:rPr lang="en-US" sz="1400" dirty="0" err="1" smtClean="0"/>
              <a:t>Werte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Regel</a:t>
            </a:r>
            <a:r>
              <a:rPr lang="en-US" sz="1800" dirty="0"/>
              <a:t>: </a:t>
            </a:r>
            <a:r>
              <a:rPr lang="en-US" sz="1400" dirty="0" err="1"/>
              <a:t>wenn</a:t>
            </a:r>
            <a:r>
              <a:rPr lang="en-US" sz="1400" dirty="0"/>
              <a:t> </a:t>
            </a:r>
            <a:r>
              <a:rPr lang="el-GR" sz="1400" dirty="0"/>
              <a:t>α</a:t>
            </a:r>
            <a:r>
              <a:rPr lang="de-DE" sz="1400" dirty="0"/>
              <a:t> </a:t>
            </a:r>
            <a:r>
              <a:rPr lang="en-US" sz="1400" dirty="0"/>
              <a:t>≥ </a:t>
            </a:r>
            <a:r>
              <a:rPr lang="el-GR" sz="1400" dirty="0" smtClean="0"/>
              <a:t>β</a:t>
            </a:r>
            <a:r>
              <a:rPr lang="de-DE" sz="1400" dirty="0" smtClean="0"/>
              <a:t>, </a:t>
            </a:r>
            <a:r>
              <a:rPr lang="de-DE" sz="1400" dirty="0"/>
              <a:t>dann stoppe die Erstellung der Kinder des </a:t>
            </a:r>
            <a:r>
              <a:rPr lang="de-DE" sz="1400" dirty="0" err="1" smtClean="0"/>
              <a:t>Nachkömlings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Die </a:t>
            </a:r>
            <a:r>
              <a:rPr lang="en-US" sz="1800" dirty="0" err="1" smtClean="0"/>
              <a:t>Erstellung</a:t>
            </a:r>
            <a:r>
              <a:rPr lang="en-US" sz="1800" dirty="0" smtClean="0"/>
              <a:t> des </a:t>
            </a:r>
            <a:r>
              <a:rPr lang="en-US" sz="1800" dirty="0" err="1" smtClean="0"/>
              <a:t>Baums</a:t>
            </a:r>
            <a:r>
              <a:rPr lang="en-US" sz="1800" dirty="0" smtClean="0"/>
              <a:t> und die </a:t>
            </a:r>
            <a:r>
              <a:rPr lang="en-US" sz="1800" dirty="0" err="1" smtClean="0"/>
              <a:t>Weitergabe</a:t>
            </a:r>
            <a:r>
              <a:rPr lang="en-US" sz="1800" dirty="0" smtClean="0"/>
              <a:t> der </a:t>
            </a:r>
            <a:r>
              <a:rPr lang="en-US" sz="1800" dirty="0" err="1" smtClean="0"/>
              <a:t>Werte</a:t>
            </a:r>
            <a:r>
              <a:rPr lang="en-US" sz="1800" dirty="0" smtClean="0"/>
              <a:t> </a:t>
            </a:r>
            <a:r>
              <a:rPr lang="en-US" sz="1800" dirty="0" err="1" smtClean="0"/>
              <a:t>werden</a:t>
            </a:r>
            <a:r>
              <a:rPr lang="en-US" sz="1800" dirty="0" smtClean="0"/>
              <a:t> </a:t>
            </a:r>
            <a:r>
              <a:rPr lang="en-US" sz="1800" dirty="0" err="1" smtClean="0"/>
              <a:t>verschachtelt</a:t>
            </a:r>
            <a:r>
              <a:rPr lang="en-US" sz="1800" dirty="0" smtClean="0"/>
              <a:t>: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11" y="3276600"/>
            <a:ext cx="70101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bg1"/>
                </a:solidFill>
              </a:rPr>
              <a:t>AlphaBeta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Laufzeit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14478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Best Case: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800" dirty="0"/>
              <a:t>O(</a:t>
            </a:r>
            <a:r>
              <a:rPr lang="de-DE" sz="1800" dirty="0" err="1"/>
              <a:t>b</a:t>
            </a:r>
            <a:r>
              <a:rPr lang="de-DE" sz="1800" baseline="30000" dirty="0" err="1"/>
              <a:t>d</a:t>
            </a:r>
            <a:r>
              <a:rPr lang="de-DE" sz="1800" baseline="30000" dirty="0"/>
              <a:t>/2</a:t>
            </a:r>
            <a:r>
              <a:rPr lang="de-DE" sz="1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Average Case: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800" dirty="0"/>
              <a:t>O((b/log(b))</a:t>
            </a:r>
            <a:r>
              <a:rPr lang="de-DE" sz="1800" baseline="30000" dirty="0"/>
              <a:t>d</a:t>
            </a:r>
            <a:r>
              <a:rPr lang="de-DE" sz="1800" dirty="0"/>
              <a:t>)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Worst Case: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800" dirty="0"/>
              <a:t>O(</a:t>
            </a:r>
            <a:r>
              <a:rPr lang="de-DE" sz="1800" dirty="0" err="1"/>
              <a:t>b</a:t>
            </a:r>
            <a:r>
              <a:rPr lang="de-DE" sz="1800" baseline="30000" dirty="0" err="1"/>
              <a:t>d</a:t>
            </a:r>
            <a:r>
              <a:rPr lang="de-DE" sz="1800" dirty="0" smtClean="0"/>
              <a:t>)</a:t>
            </a:r>
          </a:p>
          <a:p>
            <a:pPr lvl="1">
              <a:buFont typeface="Symbol" panose="05050102010706020507" pitchFamily="18" charset="2"/>
              <a:buChar char="-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Mögliche</a:t>
            </a:r>
            <a:r>
              <a:rPr lang="en-US" sz="2800" dirty="0" smtClean="0"/>
              <a:t> </a:t>
            </a:r>
            <a:r>
              <a:rPr lang="en-US" sz="2800" dirty="0" err="1" smtClean="0"/>
              <a:t>Verbesserung</a:t>
            </a:r>
            <a:r>
              <a:rPr lang="en-US" sz="2800" dirty="0" smtClean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800" dirty="0" err="1"/>
              <a:t>Neuanordnung</a:t>
            </a:r>
            <a:r>
              <a:rPr lang="en-US" sz="1800" dirty="0"/>
              <a:t> von </a:t>
            </a:r>
            <a:r>
              <a:rPr lang="en-US" sz="1800" dirty="0" err="1" smtClean="0"/>
              <a:t>Zügen</a:t>
            </a:r>
            <a:endParaRPr lang="en-US" sz="1800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de-DE" sz="1800" dirty="0"/>
              <a:t>Züge die nicht sinnvoll sind </a:t>
            </a:r>
            <a:r>
              <a:rPr lang="de-DE" sz="1800" dirty="0" smtClean="0"/>
              <a:t>ignorieren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800" dirty="0"/>
              <a:t>Symmetrie des Spielfelds </a:t>
            </a:r>
            <a:r>
              <a:rPr lang="de-DE" sz="1800" dirty="0" smtClean="0"/>
              <a:t>ausnutzen</a:t>
            </a:r>
            <a:endParaRPr lang="de-DE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95800" y="2048634"/>
            <a:ext cx="4724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smtClean="0"/>
              <a:t>b: </a:t>
            </a:r>
            <a:r>
              <a:rPr lang="de-DE" sz="1800" dirty="0" err="1" smtClean="0"/>
              <a:t>Verzweigugnsfaktor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d: Tiefe </a:t>
            </a:r>
            <a:r>
              <a:rPr lang="de-DE" sz="1800" dirty="0"/>
              <a:t>des Baums</a:t>
            </a:r>
          </a:p>
        </p:txBody>
      </p:sp>
    </p:spTree>
    <p:extLst>
      <p:ext uri="{BB962C8B-B14F-4D97-AF65-F5344CB8AC3E}">
        <p14:creationId xmlns:p14="http://schemas.microsoft.com/office/powerpoint/2010/main" val="36565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Funktionsweise</a:t>
            </a:r>
            <a:r>
              <a:rPr lang="en-US" sz="2400" dirty="0" smtClean="0"/>
              <a:t> </a:t>
            </a:r>
            <a:r>
              <a:rPr lang="en-US" sz="2400" dirty="0" err="1" smtClean="0"/>
              <a:t>ist</a:t>
            </a:r>
            <a:r>
              <a:rPr lang="en-US" sz="2400" dirty="0" smtClean="0"/>
              <a:t> </a:t>
            </a:r>
            <a:r>
              <a:rPr lang="en-US" sz="2400" dirty="0" err="1" smtClean="0"/>
              <a:t>im</a:t>
            </a:r>
            <a:r>
              <a:rPr lang="en-US" sz="2400" dirty="0" smtClean="0"/>
              <a:t> Wiki </a:t>
            </a:r>
            <a:r>
              <a:rPr lang="en-US" sz="2400" dirty="0" err="1" smtClean="0"/>
              <a:t>erklärt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Durschnittliche</a:t>
            </a:r>
            <a:r>
              <a:rPr lang="en-US" sz="2400" dirty="0" smtClean="0"/>
              <a:t> </a:t>
            </a:r>
            <a:r>
              <a:rPr lang="en-US" sz="2400" dirty="0" err="1" smtClean="0"/>
              <a:t>Laufzeit</a:t>
            </a:r>
            <a:r>
              <a:rPr lang="en-US" sz="2400" dirty="0" smtClean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800" dirty="0" smtClean="0"/>
              <a:t>O(</a:t>
            </a:r>
            <a:r>
              <a:rPr lang="de-DE" sz="1800" dirty="0" err="1" smtClean="0"/>
              <a:t>b</a:t>
            </a:r>
            <a:r>
              <a:rPr lang="de-DE" sz="1800" baseline="30000" dirty="0" err="1" smtClean="0"/>
              <a:t>d</a:t>
            </a:r>
            <a:r>
              <a:rPr lang="en-US" sz="1800" dirty="0" smtClean="0"/>
              <a:t>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800" dirty="0" smtClean="0"/>
              <a:t>b </a:t>
            </a:r>
            <a:r>
              <a:rPr lang="de-DE" sz="1800" dirty="0"/>
              <a:t>= 5</a:t>
            </a:r>
            <a:r>
              <a:rPr lang="de-DE" sz="1800" baseline="30000" dirty="0"/>
              <a:t>n</a:t>
            </a:r>
            <a:r>
              <a:rPr lang="de-DE" sz="1800" dirty="0"/>
              <a:t> (n = Anzahl der Ameisen; 5 = Anzahl der </a:t>
            </a:r>
            <a:r>
              <a:rPr lang="de-DE" sz="1800" dirty="0" smtClean="0"/>
              <a:t>Bewegungsrichtungen;)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800" dirty="0" smtClean="0"/>
              <a:t>Insg.: (5</a:t>
            </a:r>
            <a:r>
              <a:rPr lang="de-DE" sz="1800" baseline="30000" dirty="0" smtClean="0"/>
              <a:t>n</a:t>
            </a:r>
            <a:r>
              <a:rPr lang="de-DE" sz="1800" dirty="0" smtClean="0"/>
              <a:t>)</a:t>
            </a:r>
            <a:r>
              <a:rPr lang="de-DE" sz="1800" baseline="30000" dirty="0" smtClean="0"/>
              <a:t>d</a:t>
            </a:r>
            <a:endParaRPr lang="de-DE" sz="1800" dirty="0" smtClean="0"/>
          </a:p>
          <a:p>
            <a:pPr lvl="1">
              <a:buFont typeface="Symbol" panose="05050102010706020507" pitchFamily="18" charset="2"/>
              <a:buChar char="-"/>
            </a:pPr>
            <a:endParaRPr lang="en-US" sz="18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bg1"/>
                </a:solidFill>
              </a:rPr>
              <a:t>Algorithmen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Max^n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3124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01523"/>
            <a:ext cx="4148517" cy="129295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03" y="1247598"/>
            <a:ext cx="3334697" cy="283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7260" cy="4525963"/>
          </a:xfrm>
        </p:spPr>
        <p:txBody>
          <a:bodyPr/>
          <a:lstStyle/>
          <a:p>
            <a:r>
              <a:rPr lang="de-DE" sz="2400" dirty="0"/>
              <a:t>Modifizierter Visualizer, der dem Spiel beigefügt ist.</a:t>
            </a:r>
          </a:p>
          <a:p>
            <a:r>
              <a:rPr lang="de-DE" sz="2400" dirty="0"/>
              <a:t>In JavaScript geschrieben -&gt; anzeigbar im Webbrowser.</a:t>
            </a:r>
          </a:p>
          <a:p>
            <a:r>
              <a:rPr lang="de-DE" sz="2400" dirty="0"/>
              <a:t>Neue Elemente:	- Zeichenfunktionen (Linien, Kreise, Pfeile)</a:t>
            </a:r>
            <a:br>
              <a:rPr lang="de-DE" sz="2400" dirty="0"/>
            </a:br>
            <a:r>
              <a:rPr lang="de-DE" sz="2400" dirty="0"/>
              <a:t>		</a:t>
            </a:r>
            <a:r>
              <a:rPr lang="de-DE" sz="2400" dirty="0" smtClean="0"/>
              <a:t>	- </a:t>
            </a:r>
            <a:r>
              <a:rPr lang="de-DE" sz="2400" dirty="0"/>
              <a:t>Zeichenelemente Farbig hervorhebbar</a:t>
            </a:r>
            <a:br>
              <a:rPr lang="de-DE" sz="2400" dirty="0"/>
            </a:br>
            <a:r>
              <a:rPr lang="de-DE" sz="2400" dirty="0"/>
              <a:t>			</a:t>
            </a:r>
            <a:r>
              <a:rPr lang="de-DE" sz="2400" dirty="0" smtClean="0"/>
              <a:t>- </a:t>
            </a:r>
            <a:r>
              <a:rPr lang="de-DE" sz="2400" dirty="0"/>
              <a:t>Funktionen über Button </a:t>
            </a:r>
            <a:r>
              <a:rPr lang="de-DE" sz="2400" dirty="0" smtClean="0"/>
              <a:t>ein/aus schaltbar</a:t>
            </a:r>
            <a:endParaRPr lang="de-DE" sz="2400" dirty="0"/>
          </a:p>
          <a:p>
            <a:r>
              <a:rPr lang="de-DE" sz="2400" dirty="0"/>
              <a:t>Gut um Algorithmen graphisch darzustellen.</a:t>
            </a:r>
            <a:endParaRPr lang="en-US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Hilfsmittel:</a:t>
            </a:r>
            <a:r>
              <a:rPr lang="en-US" dirty="0" smtClean="0">
                <a:solidFill>
                  <a:schemeClr val="bg1"/>
                </a:solidFill>
              </a:rPr>
              <a:t>	Visualizer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076620"/>
            <a:ext cx="3886200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In C# </a:t>
            </a:r>
            <a:r>
              <a:rPr lang="en-US" sz="2400" dirty="0" err="1" smtClean="0"/>
              <a:t>geschrieben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Kann</a:t>
            </a:r>
            <a:r>
              <a:rPr lang="en-US" sz="2400" dirty="0" smtClean="0"/>
              <a:t> </a:t>
            </a:r>
            <a:r>
              <a:rPr lang="en-US" sz="2400" dirty="0" err="1" smtClean="0"/>
              <a:t>Karten</a:t>
            </a:r>
            <a:r>
              <a:rPr lang="en-US" sz="2400" dirty="0" smtClean="0"/>
              <a:t> </a:t>
            </a:r>
            <a:r>
              <a:rPr lang="en-US" sz="2400" dirty="0" err="1" smtClean="0"/>
              <a:t>erstellen</a:t>
            </a:r>
            <a:r>
              <a:rPr lang="en-US" sz="2400" dirty="0" smtClean="0"/>
              <a:t>, laden und </a:t>
            </a:r>
            <a:r>
              <a:rPr lang="en-US" sz="2400" dirty="0" err="1" smtClean="0"/>
              <a:t>speichern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Hilfreich</a:t>
            </a:r>
            <a:r>
              <a:rPr lang="en-US" sz="2400" dirty="0" smtClean="0"/>
              <a:t> </a:t>
            </a:r>
            <a:r>
              <a:rPr lang="en-US" sz="2400" dirty="0" err="1" smtClean="0"/>
              <a:t>für</a:t>
            </a:r>
            <a:r>
              <a:rPr lang="en-US" sz="2400" dirty="0" smtClean="0"/>
              <a:t> das </a:t>
            </a:r>
            <a:r>
              <a:rPr lang="en-US" sz="2400" b="1" dirty="0" err="1" smtClean="0"/>
              <a:t>Debuggen</a:t>
            </a:r>
            <a:r>
              <a:rPr lang="en-US" sz="2400" dirty="0" smtClean="0"/>
              <a:t> (</a:t>
            </a:r>
            <a:r>
              <a:rPr lang="en-US" sz="2400" dirty="0" err="1" smtClean="0"/>
              <a:t>Karten</a:t>
            </a:r>
            <a:r>
              <a:rPr lang="en-US" sz="2400" dirty="0" smtClean="0"/>
              <a:t> </a:t>
            </a:r>
            <a:r>
              <a:rPr lang="en-US" sz="2400" dirty="0" err="1" smtClean="0"/>
              <a:t>mit</a:t>
            </a:r>
            <a:r>
              <a:rPr lang="en-US" sz="2400" dirty="0" smtClean="0"/>
              <a:t> </a:t>
            </a:r>
            <a:r>
              <a:rPr lang="en-US" sz="2400" dirty="0" err="1" smtClean="0"/>
              <a:t>Testszenarien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bg1"/>
                </a:solidFill>
              </a:rPr>
              <a:t>Hilfsmittel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Karteneditor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187021"/>
            <a:ext cx="3962400" cy="339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Ergebnisse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8" y="1371600"/>
            <a:ext cx="8382001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Bot </a:t>
            </a:r>
            <a:r>
              <a:rPr lang="en-US" sz="2400" dirty="0" err="1" smtClean="0"/>
              <a:t>befindet</a:t>
            </a:r>
            <a:r>
              <a:rPr lang="en-US" sz="2400" dirty="0" smtClean="0"/>
              <a:t> </a:t>
            </a:r>
            <a:r>
              <a:rPr lang="en-US" sz="2400" dirty="0" err="1" smtClean="0"/>
              <a:t>sich</a:t>
            </a:r>
            <a:r>
              <a:rPr lang="en-US" sz="2400" dirty="0" smtClean="0"/>
              <a:t> </a:t>
            </a:r>
            <a:r>
              <a:rPr lang="en-US" sz="2400" dirty="0" err="1" smtClean="0"/>
              <a:t>zwischen</a:t>
            </a:r>
            <a:r>
              <a:rPr lang="en-US" sz="2400" dirty="0" smtClean="0"/>
              <a:t> Rang 600 und 106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Zwei</a:t>
            </a:r>
            <a:r>
              <a:rPr lang="en-US" sz="2400" dirty="0" smtClean="0"/>
              <a:t> </a:t>
            </a:r>
            <a:r>
              <a:rPr lang="en-US" sz="2400" dirty="0" err="1" smtClean="0"/>
              <a:t>Testkarten</a:t>
            </a:r>
            <a:r>
              <a:rPr lang="en-US" sz="2400" dirty="0" smtClean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800" dirty="0" err="1" smtClean="0"/>
              <a:t>Kleine</a:t>
            </a:r>
            <a:r>
              <a:rPr lang="en-US" sz="1800" dirty="0" smtClean="0"/>
              <a:t>, </a:t>
            </a:r>
            <a:r>
              <a:rPr lang="en-US" sz="1800" dirty="0" err="1" smtClean="0"/>
              <a:t>verwinkelte</a:t>
            </a:r>
            <a:r>
              <a:rPr lang="en-US" sz="1800" dirty="0" smtClean="0"/>
              <a:t> </a:t>
            </a:r>
            <a:r>
              <a:rPr lang="en-US" sz="1800" dirty="0" err="1" smtClean="0"/>
              <a:t>Karte</a:t>
            </a:r>
            <a:r>
              <a:rPr lang="en-US" sz="1800" dirty="0" smtClean="0"/>
              <a:t> </a:t>
            </a:r>
            <a:r>
              <a:rPr lang="en-US" sz="1800" dirty="0" err="1" smtClean="0"/>
              <a:t>mit</a:t>
            </a:r>
            <a:r>
              <a:rPr lang="en-US" sz="1800" dirty="0" smtClean="0"/>
              <a:t> 4 </a:t>
            </a:r>
            <a:r>
              <a:rPr lang="en-US" sz="1800" dirty="0" err="1" smtClean="0"/>
              <a:t>Hügel</a:t>
            </a:r>
            <a:r>
              <a:rPr lang="en-US" sz="1800" dirty="0" smtClean="0"/>
              <a:t> pro </a:t>
            </a:r>
            <a:r>
              <a:rPr lang="en-US" sz="1800" dirty="0" err="1" smtClean="0"/>
              <a:t>Spieler</a:t>
            </a:r>
            <a:endParaRPr lang="en-US" sz="1800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en-US" sz="1800" dirty="0" err="1" smtClean="0"/>
              <a:t>Große</a:t>
            </a:r>
            <a:r>
              <a:rPr lang="en-US" sz="1800" dirty="0" smtClean="0"/>
              <a:t>, </a:t>
            </a:r>
            <a:r>
              <a:rPr lang="en-US" sz="1800" dirty="0" err="1" smtClean="0"/>
              <a:t>weitläufige</a:t>
            </a:r>
            <a:r>
              <a:rPr lang="en-US" sz="1800" dirty="0" smtClean="0"/>
              <a:t> </a:t>
            </a:r>
            <a:r>
              <a:rPr lang="en-US" sz="1800" dirty="0" err="1" smtClean="0"/>
              <a:t>Karte</a:t>
            </a:r>
            <a:r>
              <a:rPr lang="en-US" sz="1800" dirty="0" smtClean="0"/>
              <a:t> </a:t>
            </a:r>
            <a:r>
              <a:rPr lang="en-US" sz="1800" dirty="0" err="1" smtClean="0"/>
              <a:t>mit</a:t>
            </a:r>
            <a:r>
              <a:rPr lang="en-US" sz="1800" dirty="0" smtClean="0"/>
              <a:t> 1 </a:t>
            </a:r>
            <a:r>
              <a:rPr lang="en-US" sz="1800" dirty="0" err="1" smtClean="0"/>
              <a:t>Hügel</a:t>
            </a:r>
            <a:r>
              <a:rPr lang="en-US" sz="1800" dirty="0" smtClean="0"/>
              <a:t> pro </a:t>
            </a:r>
            <a:r>
              <a:rPr lang="en-US" sz="1800" dirty="0" err="1" smtClean="0"/>
              <a:t>Spieler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Gegen</a:t>
            </a:r>
            <a:r>
              <a:rPr lang="en-US" sz="2400" dirty="0" smtClean="0"/>
              <a:t> Bot Rang 600 </a:t>
            </a:r>
            <a:r>
              <a:rPr lang="en-US" sz="2400" dirty="0" err="1" smtClean="0"/>
              <a:t>ohne</a:t>
            </a:r>
            <a:r>
              <a:rPr lang="en-US" sz="2400" dirty="0" smtClean="0"/>
              <a:t> </a:t>
            </a:r>
            <a:r>
              <a:rPr lang="en-US" sz="2400" dirty="0" err="1" smtClean="0"/>
              <a:t>Niederlagen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Gegen</a:t>
            </a:r>
            <a:r>
              <a:rPr lang="en-US" sz="2400" dirty="0" smtClean="0"/>
              <a:t> Bot Rang 106 </a:t>
            </a:r>
            <a:r>
              <a:rPr lang="en-US" sz="2400" dirty="0" err="1" smtClean="0"/>
              <a:t>mit</a:t>
            </a:r>
            <a:r>
              <a:rPr lang="en-US" sz="2400" dirty="0" smtClean="0"/>
              <a:t> </a:t>
            </a:r>
            <a:r>
              <a:rPr lang="en-US" sz="2400" dirty="0" err="1" smtClean="0"/>
              <a:t>Niederlagen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Unsere</a:t>
            </a:r>
            <a:r>
              <a:rPr lang="en-US" sz="2400" dirty="0" smtClean="0"/>
              <a:t> </a:t>
            </a:r>
            <a:r>
              <a:rPr lang="en-US" sz="2400" dirty="0" err="1" smtClean="0"/>
              <a:t>Strategie</a:t>
            </a:r>
            <a:r>
              <a:rPr lang="en-US" sz="2400" dirty="0" smtClean="0"/>
              <a:t> </a:t>
            </a:r>
            <a:r>
              <a:rPr lang="en-US" sz="2400" dirty="0" err="1" smtClean="0"/>
              <a:t>wurde</a:t>
            </a:r>
            <a:r>
              <a:rPr lang="en-US" sz="2400" dirty="0" smtClean="0"/>
              <a:t> </a:t>
            </a:r>
            <a:r>
              <a:rPr lang="en-US" sz="2400" dirty="0" err="1" smtClean="0"/>
              <a:t>umgesetzt</a:t>
            </a:r>
            <a:r>
              <a:rPr lang="en-US" sz="2400" dirty="0" smtClean="0"/>
              <a:t> und </a:t>
            </a:r>
            <a:r>
              <a:rPr lang="en-US" sz="2400" dirty="0" err="1" smtClean="0"/>
              <a:t>funktioniert</a:t>
            </a:r>
            <a:endParaRPr lang="en-US" sz="2400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en-US" sz="1800" dirty="0" smtClean="0"/>
              <a:t>Um </a:t>
            </a:r>
            <a:r>
              <a:rPr lang="en-US" sz="1800" dirty="0" err="1" smtClean="0"/>
              <a:t>besser</a:t>
            </a:r>
            <a:r>
              <a:rPr lang="en-US" sz="1800" dirty="0" smtClean="0"/>
              <a:t> </a:t>
            </a:r>
            <a:r>
              <a:rPr lang="en-US" sz="1800" dirty="0" err="1" smtClean="0"/>
              <a:t>zu</a:t>
            </a:r>
            <a:r>
              <a:rPr lang="en-US" sz="1800" dirty="0" smtClean="0"/>
              <a:t> </a:t>
            </a:r>
            <a:r>
              <a:rPr lang="en-US" sz="1800" dirty="0" err="1" smtClean="0"/>
              <a:t>werden</a:t>
            </a:r>
            <a:r>
              <a:rPr lang="en-US" sz="1800" dirty="0" smtClean="0"/>
              <a:t> </a:t>
            </a:r>
            <a:r>
              <a:rPr lang="en-US" sz="1800" dirty="0" err="1" smtClean="0"/>
              <a:t>ist</a:t>
            </a:r>
            <a:r>
              <a:rPr lang="en-US" sz="1800" dirty="0" smtClean="0"/>
              <a:t> </a:t>
            </a:r>
            <a:r>
              <a:rPr lang="en-US" sz="1800" dirty="0" err="1" smtClean="0"/>
              <a:t>sind</a:t>
            </a:r>
            <a:r>
              <a:rPr lang="en-US" sz="1800" dirty="0" smtClean="0"/>
              <a:t> </a:t>
            </a:r>
            <a:r>
              <a:rPr lang="en-US" sz="1800" dirty="0" err="1" smtClean="0"/>
              <a:t>jedoch</a:t>
            </a:r>
            <a:r>
              <a:rPr lang="en-US" sz="1800" dirty="0" smtClean="0"/>
              <a:t> </a:t>
            </a:r>
            <a:r>
              <a:rPr lang="en-US" sz="1800" dirty="0" err="1" smtClean="0"/>
              <a:t>Verbesserungen</a:t>
            </a:r>
            <a:r>
              <a:rPr lang="en-US" sz="1800" dirty="0" smtClean="0"/>
              <a:t> von </a:t>
            </a:r>
            <a:r>
              <a:rPr lang="en-US" sz="1800" dirty="0" err="1" smtClean="0"/>
              <a:t>Feinheiten</a:t>
            </a:r>
            <a:r>
              <a:rPr lang="en-US" sz="1800" dirty="0" smtClean="0"/>
              <a:t> </a:t>
            </a:r>
            <a:r>
              <a:rPr lang="en-US" sz="1800" dirty="0" err="1" smtClean="0"/>
              <a:t>nötig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Performanceprobleme</a:t>
            </a:r>
            <a:r>
              <a:rPr lang="en-US" sz="2400" dirty="0" smtClean="0"/>
              <a:t> </a:t>
            </a:r>
            <a:r>
              <a:rPr lang="en-US" sz="2400" dirty="0" err="1" smtClean="0"/>
              <a:t>mit</a:t>
            </a:r>
            <a:r>
              <a:rPr lang="en-US" sz="2400" dirty="0"/>
              <a:t> </a:t>
            </a:r>
            <a:r>
              <a:rPr lang="en-US" sz="2400" dirty="0" err="1" smtClean="0"/>
              <a:t>dem</a:t>
            </a:r>
            <a:r>
              <a:rPr lang="en-US" sz="2400" dirty="0" smtClean="0"/>
              <a:t> </a:t>
            </a:r>
            <a:r>
              <a:rPr lang="en-US" sz="2400" dirty="0" err="1" smtClean="0"/>
              <a:t>Angriffsalgorithmus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Bot </a:t>
            </a:r>
            <a:r>
              <a:rPr lang="en-US" sz="2400" dirty="0" err="1" smtClean="0"/>
              <a:t>ist</a:t>
            </a:r>
            <a:r>
              <a:rPr lang="en-US" sz="2400" dirty="0" smtClean="0"/>
              <a:t> </a:t>
            </a:r>
            <a:r>
              <a:rPr lang="en-US" sz="2400" dirty="0" err="1" smtClean="0"/>
              <a:t>durch</a:t>
            </a:r>
            <a:r>
              <a:rPr lang="en-US" sz="2400" dirty="0" smtClean="0"/>
              <a:t> die </a:t>
            </a:r>
            <a:r>
              <a:rPr lang="en-US" sz="2400" dirty="0" err="1" smtClean="0"/>
              <a:t>Verwendung</a:t>
            </a:r>
            <a:r>
              <a:rPr lang="en-US" sz="2400" dirty="0" smtClean="0"/>
              <a:t> von </a:t>
            </a:r>
            <a:r>
              <a:rPr lang="en-US" sz="2400" dirty="0" err="1" smtClean="0"/>
              <a:t>Zuständen</a:t>
            </a:r>
            <a:r>
              <a:rPr lang="en-US" sz="2400" dirty="0"/>
              <a:t> </a:t>
            </a:r>
            <a:r>
              <a:rPr lang="en-US" sz="2400" dirty="0" err="1" smtClean="0"/>
              <a:t>leicht</a:t>
            </a:r>
            <a:r>
              <a:rPr lang="en-US" sz="2400" dirty="0" smtClean="0"/>
              <a:t> </a:t>
            </a:r>
            <a:r>
              <a:rPr lang="en-US" sz="2400" dirty="0" err="1" smtClean="0"/>
              <a:t>erweiterbar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656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09800" y="2438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7200" dirty="0" smtClean="0"/>
              <a:t>Live Demo !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25025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Karte ist ein Gitter aus Quadraten.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Kanten umbrechen sich.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Jedes Quadrat besteht aus Wasser oder Land.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Auf Land können Ameisen, Hügel oder Futter sein.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„Fog of War“ -&gt; Quadrate die nicht im Sichtfeld sind.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Karten werden im .map Format gespeichert.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Bestehen aus ASCII Zeichen.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Spielbeschreibung:</a:t>
            </a:r>
            <a:r>
              <a:rPr lang="en-US" dirty="0" smtClean="0">
                <a:solidFill>
                  <a:schemeClr val="bg1"/>
                </a:solidFill>
              </a:rPr>
              <a:t>	 </a:t>
            </a:r>
            <a:r>
              <a:rPr lang="en-US" dirty="0" err="1" smtClean="0">
                <a:solidFill>
                  <a:schemeClr val="bg1"/>
                </a:solidFill>
              </a:rPr>
              <a:t>Spielfeld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27" y="4500678"/>
            <a:ext cx="2418609" cy="232074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922" y="4500678"/>
            <a:ext cx="1342118" cy="232074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70" y="5332755"/>
            <a:ext cx="1389965" cy="138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In Phyton geschrieben.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Behandelt In- und Output aller Bots.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Kommunikation in beide Richtung über Strings.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Simulation -&gt; Bot</a:t>
            </a:r>
            <a:br>
              <a:rPr lang="de-DE" sz="2200" dirty="0">
                <a:solidFill>
                  <a:schemeClr val="tx1"/>
                </a:solidFill>
              </a:rPr>
            </a:br>
            <a:r>
              <a:rPr lang="de-DE" sz="2200" dirty="0">
                <a:solidFill>
                  <a:schemeClr val="tx1"/>
                </a:solidFill>
              </a:rPr>
              <a:t>		- Karteninformationen</a:t>
            </a:r>
            <a:br>
              <a:rPr lang="de-DE" sz="2200" dirty="0">
                <a:solidFill>
                  <a:schemeClr val="tx1"/>
                </a:solidFill>
              </a:rPr>
            </a:br>
            <a:r>
              <a:rPr lang="de-DE" sz="2200" dirty="0">
                <a:solidFill>
                  <a:schemeClr val="tx1"/>
                </a:solidFill>
              </a:rPr>
              <a:t>		- Konfigurationsparameter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Bot -&gt; Simulation</a:t>
            </a:r>
            <a:br>
              <a:rPr lang="de-DE" sz="2200" dirty="0">
                <a:solidFill>
                  <a:schemeClr val="tx1"/>
                </a:solidFill>
              </a:rPr>
            </a:br>
            <a:r>
              <a:rPr lang="de-DE" sz="2200" dirty="0">
                <a:solidFill>
                  <a:schemeClr val="tx1"/>
                </a:solidFill>
              </a:rPr>
              <a:t>		- Informationen über Bewegung der Ameisen.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Spielbeschreibung:</a:t>
            </a:r>
            <a:r>
              <a:rPr lang="en-US" dirty="0" smtClean="0">
                <a:solidFill>
                  <a:schemeClr val="bg1"/>
                </a:solidFill>
              </a:rPr>
              <a:t>	 Simulation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284788"/>
            <a:ext cx="47529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800" b="1" dirty="0">
                <a:solidFill>
                  <a:schemeClr val="tx1"/>
                </a:solidFill>
              </a:rPr>
              <a:t>Ameise</a:t>
            </a:r>
            <a:r>
              <a:rPr lang="de-DE" sz="2800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de-DE" sz="28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tx1"/>
                </a:solidFill>
              </a:rPr>
              <a:t>Bewegungsmöglichkeiten in </a:t>
            </a:r>
            <a:r>
              <a:rPr lang="de-DE" sz="2800" dirty="0">
                <a:solidFill>
                  <a:schemeClr val="tx1"/>
                </a:solidFill>
              </a:rPr>
              <a:t>vier </a:t>
            </a:r>
            <a:r>
              <a:rPr lang="de-DE" sz="2800" dirty="0" smtClean="0">
                <a:solidFill>
                  <a:schemeClr val="tx1"/>
                </a:solidFill>
              </a:rPr>
              <a:t>Himmelsrichtungen oder stehen bleiben.</a:t>
            </a:r>
            <a:endParaRPr lang="de-DE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tx1"/>
                </a:solidFill>
              </a:rPr>
              <a:t>Besitzt </a:t>
            </a:r>
            <a:r>
              <a:rPr lang="de-DE" sz="2800" dirty="0">
                <a:solidFill>
                  <a:schemeClr val="tx1"/>
                </a:solidFill>
              </a:rPr>
              <a:t>Sicht- und Kampfradius.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tx1"/>
                </a:solidFill>
              </a:rPr>
              <a:t>können </a:t>
            </a:r>
            <a:r>
              <a:rPr lang="de-DE" sz="2800" dirty="0">
                <a:solidFill>
                  <a:schemeClr val="tx1"/>
                </a:solidFill>
              </a:rPr>
              <a:t>andere Ameisen töten.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tx1"/>
                </a:solidFill>
              </a:rPr>
              <a:t>Können </a:t>
            </a:r>
            <a:r>
              <a:rPr lang="de-DE" sz="2800" dirty="0">
                <a:solidFill>
                  <a:schemeClr val="tx1"/>
                </a:solidFill>
              </a:rPr>
              <a:t>Futter einsammeln.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Spielregeln:</a:t>
            </a:r>
            <a:r>
              <a:rPr lang="en-US" dirty="0" smtClean="0">
                <a:solidFill>
                  <a:schemeClr val="bg1"/>
                </a:solidFill>
              </a:rPr>
              <a:t>	Ameise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03713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9DE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4770"/>
            <a:ext cx="937260" cy="93726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52400" y="1676400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800" b="1" dirty="0">
                <a:solidFill>
                  <a:schemeClr val="tx1"/>
                </a:solidFill>
              </a:rPr>
              <a:t>Futter</a:t>
            </a:r>
            <a:r>
              <a:rPr lang="de-DE" sz="2800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de-DE" sz="28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Besitzt Sammelradius.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Zwei Ameisen im Sammelradius wird Futter zerstört.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Durch einsammeln wird neue Ameise produziert.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Verschwindet wenn eingesammelt.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Wird zufällig auf Karte verteilt.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Spielregeln:</a:t>
            </a:r>
            <a:r>
              <a:rPr lang="en-US" dirty="0" smtClean="0">
                <a:solidFill>
                  <a:schemeClr val="bg1"/>
                </a:solidFill>
              </a:rPr>
              <a:t>	Futter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03713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TC103090430[[fn=Verbund]]</Template>
  <TotalTime>0</TotalTime>
  <Words>1790</Words>
  <Application>Microsoft Office PowerPoint</Application>
  <PresentationFormat>Bildschirmpräsentation (4:3)</PresentationFormat>
  <Paragraphs>405</Paragraphs>
  <Slides>56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61" baseType="lpstr">
      <vt:lpstr>Arial</vt:lpstr>
      <vt:lpstr>Calibri</vt:lpstr>
      <vt:lpstr>Symbol</vt:lpstr>
      <vt:lpstr>Wingdings</vt:lpstr>
      <vt:lpstr>Office Theme</vt:lpstr>
      <vt:lpstr>Teamprojekt: AntBot</vt:lpstr>
      <vt:lpstr>PowerPoint-Präsentation</vt:lpstr>
      <vt:lpstr> Einführung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 Der Bot</vt:lpstr>
      <vt:lpstr>Der Bot: Funktionsweise</vt:lpstr>
      <vt:lpstr>Der Bot: Zustandsdiagramm</vt:lpstr>
      <vt:lpstr>Der Bot:  Zustände</vt:lpstr>
      <vt:lpstr>Der Bot: Zustände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SSS</dc:creator>
  <cp:lastModifiedBy>Rimmel</cp:lastModifiedBy>
  <cp:revision>115</cp:revision>
  <dcterms:created xsi:type="dcterms:W3CDTF">2014-01-18T12:38:07Z</dcterms:created>
  <dcterms:modified xsi:type="dcterms:W3CDTF">2014-09-23T10:23:24Z</dcterms:modified>
</cp:coreProperties>
</file>