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68" r:id="rId3"/>
    <p:sldId id="257" r:id="rId4"/>
    <p:sldId id="333" r:id="rId5"/>
    <p:sldId id="335" r:id="rId6"/>
    <p:sldId id="334" r:id="rId7"/>
    <p:sldId id="269" r:id="rId8"/>
    <p:sldId id="260" r:id="rId9"/>
    <p:sldId id="261" r:id="rId10"/>
    <p:sldId id="270" r:id="rId11"/>
    <p:sldId id="336" r:id="rId12"/>
    <p:sldId id="275" r:id="rId13"/>
    <p:sldId id="276" r:id="rId14"/>
    <p:sldId id="277" r:id="rId15"/>
    <p:sldId id="278" r:id="rId16"/>
    <p:sldId id="279" r:id="rId17"/>
    <p:sldId id="281" r:id="rId18"/>
    <p:sldId id="282" r:id="rId19"/>
    <p:sldId id="286" r:id="rId20"/>
    <p:sldId id="287" r:id="rId21"/>
    <p:sldId id="339" r:id="rId22"/>
    <p:sldId id="288" r:id="rId23"/>
    <p:sldId id="290" r:id="rId24"/>
    <p:sldId id="291" r:id="rId25"/>
    <p:sldId id="292" r:id="rId26"/>
    <p:sldId id="293" r:id="rId27"/>
    <p:sldId id="294" r:id="rId28"/>
    <p:sldId id="297" r:id="rId29"/>
    <p:sldId id="299" r:id="rId30"/>
    <p:sldId id="340" r:id="rId31"/>
    <p:sldId id="341" r:id="rId32"/>
    <p:sldId id="301" r:id="rId33"/>
    <p:sldId id="300" r:id="rId34"/>
    <p:sldId id="302" r:id="rId35"/>
    <p:sldId id="304" r:id="rId36"/>
    <p:sldId id="305" r:id="rId37"/>
    <p:sldId id="306" r:id="rId38"/>
    <p:sldId id="307" r:id="rId39"/>
    <p:sldId id="312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3" r:id="rId49"/>
    <p:sldId id="324" r:id="rId50"/>
    <p:sldId id="325" r:id="rId51"/>
    <p:sldId id="330" r:id="rId52"/>
    <p:sldId id="331" r:id="rId53"/>
    <p:sldId id="332" r:id="rId54"/>
    <p:sldId id="327" r:id="rId55"/>
    <p:sldId id="328" r:id="rId56"/>
    <p:sldId id="329" r:id="rId57"/>
    <p:sldId id="338" r:id="rId58"/>
    <p:sldId id="337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/>
    <p:restoredTop sz="94673"/>
  </p:normalViewPr>
  <p:slideViewPr>
    <p:cSldViewPr snapToGrid="0">
      <p:cViewPr varScale="1">
        <p:scale>
          <a:sx n="115" d="100"/>
          <a:sy n="115" d="100"/>
        </p:scale>
        <p:origin x="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F3025-2F0A-9040-82D4-3613166F3DB5}" type="datetimeFigureOut">
              <a:rPr lang="en-US" smtClean="0"/>
              <a:t>5/19/16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1D81E-BC0F-5441-B56D-C42AF598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0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http://www.typescriptlang.org/docs/handbook/classes.html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ECB81-0CD9-4382-87B9-38A0B5BD96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05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Source: http://www.typescriptlang.org/docs/handbook/classes.html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ECB81-0CD9-4382-87B9-38A0B5BD96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88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5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8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4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7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5/19/16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5/19/16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1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5/19/16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1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5/19/16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3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5/19/16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5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5/19/16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9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942A9-1996-4F0E-91DE-9551B2F53D19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1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nkr.co/edit/ckeHEE8GAzAuMl6JapaP?p=info" TargetMode="External"/><Relationship Id="rId3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nkr.co/edit/zWk7egAqwZOnGJF1xs50?p=preview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ngular2.schneids.net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Angular </a:t>
            </a:r>
            <a:r>
              <a:rPr lang="en-US" dirty="0" smtClean="0"/>
              <a:t>2 and </a:t>
            </a:r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err="1"/>
              <a:t>Nebraska.Code</a:t>
            </a:r>
            <a:r>
              <a:rPr lang="en-US" sz="2000" dirty="0"/>
              <a:t>() 2016</a:t>
            </a:r>
          </a:p>
          <a:p>
            <a:endParaRPr lang="en-US" dirty="0"/>
          </a:p>
          <a:p>
            <a:r>
              <a:rPr lang="en-US" dirty="0"/>
              <a:t>Spencer Schneidenbach</a:t>
            </a:r>
          </a:p>
          <a:p>
            <a:r>
              <a:rPr lang="en-US" dirty="0" err="1"/>
              <a:t>Ryvit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3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reason why </a:t>
            </a:r>
            <a:r>
              <a:rPr lang="en-US" dirty="0" err="1"/>
              <a:t>TypeScript</a:t>
            </a:r>
            <a:r>
              <a:rPr lang="en-US" dirty="0"/>
              <a:t> is great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TypeScript</a:t>
            </a:r>
            <a:r>
              <a:rPr lang="en-US" dirty="0"/>
              <a:t> doesn’t try to NOT be JavaScript – it just tries to make JavaScript better” </a:t>
            </a:r>
          </a:p>
          <a:p>
            <a:pPr marL="457200" lvl="1" indent="0">
              <a:buNone/>
            </a:pPr>
            <a:r>
              <a:rPr lang="en-US" dirty="0"/>
              <a:t>–Spencer</a:t>
            </a:r>
          </a:p>
          <a:p>
            <a:endParaRPr lang="en-US" dirty="0"/>
          </a:p>
        </p:txBody>
      </p:sp>
      <p:pic>
        <p:nvPicPr>
          <p:cNvPr id="4" name="Picture 2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972" y="3732613"/>
            <a:ext cx="2335505" cy="233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63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let’s go over some </a:t>
            </a:r>
            <a:r>
              <a:rPr lang="en-US" dirty="0" err="1" smtClean="0"/>
              <a:t>TypeScript</a:t>
            </a:r>
            <a:r>
              <a:rPr lang="en-US" dirty="0" smtClean="0"/>
              <a:t> basics!</a:t>
            </a:r>
            <a:endParaRPr lang="en-US" dirty="0"/>
          </a:p>
        </p:txBody>
      </p:sp>
      <p:pic>
        <p:nvPicPr>
          <p:cNvPr id="5" name="Picture 2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972" y="3732613"/>
            <a:ext cx="2335505" cy="233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93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as JavaScript</a:t>
            </a:r>
            <a:r>
              <a:rPr lang="is-IS" dirty="0" smtClean="0"/>
              <a:t>… with a twist!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Yes, it’s declared twice – and that’s totally valid</a:t>
            </a:r>
          </a:p>
          <a:p>
            <a:r>
              <a:rPr lang="en-US" dirty="0"/>
              <a:t>Use let instead – it’s safer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94" y="2503918"/>
            <a:ext cx="6686550" cy="1190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232" y="4924063"/>
            <a:ext cx="64674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339"/>
          </a:xfrm>
        </p:spPr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7464"/>
            <a:ext cx="10515600" cy="5049499"/>
          </a:xfrm>
        </p:spPr>
        <p:txBody>
          <a:bodyPr/>
          <a:lstStyle/>
          <a:p>
            <a:r>
              <a:rPr lang="en-US" dirty="0"/>
              <a:t>Classes without functionality – just like C#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17" y="1722827"/>
            <a:ext cx="9880846" cy="491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9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6525"/>
          </a:xfrm>
        </p:spPr>
        <p:txBody>
          <a:bodyPr/>
          <a:lstStyle/>
          <a:p>
            <a:r>
              <a:rPr lang="en-US" dirty="0"/>
              <a:t>Interfaces, cont’d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896" y="1250267"/>
            <a:ext cx="3874296" cy="26395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504" y="3069051"/>
            <a:ext cx="5915025" cy="226695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694218" y="1127464"/>
            <a:ext cx="5659582" cy="504949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Won’t let you compile with this type hint if you don’t fulfill the entire contract!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9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3945"/>
            <a:ext cx="10515600" cy="4743018"/>
          </a:xfrm>
        </p:spPr>
        <p:txBody>
          <a:bodyPr/>
          <a:lstStyle/>
          <a:p>
            <a:r>
              <a:rPr lang="en-US" dirty="0"/>
              <a:t>Duck typing: “If it walks like a duck and quacks like a duck… it’s a duck”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valid!  And good!  Respects JavaScript while adding safety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295" y="2759508"/>
            <a:ext cx="9220859" cy="231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4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2773"/>
            <a:ext cx="10515600" cy="4774190"/>
          </a:xfrm>
        </p:spPr>
        <p:txBody>
          <a:bodyPr/>
          <a:lstStyle/>
          <a:p>
            <a:r>
              <a:rPr lang="en-US" dirty="0"/>
              <a:t>Classes can define behaviors AND properties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30" y="2213263"/>
            <a:ext cx="11195870" cy="396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693"/>
          </a:xfrm>
        </p:spPr>
        <p:txBody>
          <a:bodyPr/>
          <a:lstStyle/>
          <a:p>
            <a:r>
              <a:rPr lang="en-US" dirty="0"/>
              <a:t>Using classes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6270" y="1784638"/>
            <a:ext cx="10591775" cy="263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4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Constructor/property shorthand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an accessibility modifier to a parameter in the constructor automatically converts it to a property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3004614"/>
            <a:ext cx="98012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Basically, attributes in C#/VB.NET</a:t>
            </a:r>
          </a:p>
          <a:p>
            <a:r>
              <a:rPr lang="en-US" dirty="0"/>
              <a:t>Considered experimental feature – can only be turned on with compiler option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13" y="3581063"/>
            <a:ext cx="79914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0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Platform Architect at </a:t>
            </a:r>
            <a:r>
              <a:rPr lang="en-US" dirty="0" err="1"/>
              <a:t>Ryvit</a:t>
            </a:r>
            <a:endParaRPr lang="en-US" dirty="0"/>
          </a:p>
          <a:p>
            <a:r>
              <a:rPr lang="en-US" dirty="0"/>
              <a:t>Consultant</a:t>
            </a:r>
          </a:p>
          <a:p>
            <a:r>
              <a:rPr lang="en-US" dirty="0"/>
              <a:t>Web developer</a:t>
            </a:r>
          </a:p>
          <a:p>
            <a:r>
              <a:rPr lang="en-US" dirty="0"/>
              <a:t>AngularJS 1/2, ASP.NET, C#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Twitter: </a:t>
            </a:r>
            <a:r>
              <a:rPr lang="en-US" b="1" dirty="0" smtClean="0"/>
              <a:t>@</a:t>
            </a:r>
            <a:r>
              <a:rPr lang="en-US" b="1" dirty="0" err="1" smtClean="0"/>
              <a:t>schneidenbach</a:t>
            </a:r>
            <a:endParaRPr lang="en-US" b="1" dirty="0"/>
          </a:p>
          <a:p>
            <a:pPr marL="0" indent="0">
              <a:buNone/>
            </a:pP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b="1" dirty="0" err="1" smtClean="0"/>
              <a:t>schneidenbach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Email: </a:t>
            </a:r>
            <a:r>
              <a:rPr lang="en-US" b="1" dirty="0" err="1" smtClean="0"/>
              <a:t>sas.projects@me.com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Website: </a:t>
            </a:r>
            <a:r>
              <a:rPr lang="en-US" b="1" dirty="0" err="1" smtClean="0"/>
              <a:t>schneids.net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164" y="3589117"/>
            <a:ext cx="4007904" cy="213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import/export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</a:t>
            </a:r>
            <a:r>
              <a:rPr lang="en-US" dirty="0">
                <a:latin typeface="Consolas" panose="020B0609020204030204" pitchFamily="49" charset="0"/>
              </a:rPr>
              <a:t>using</a:t>
            </a:r>
            <a:r>
              <a:rPr lang="en-US" dirty="0"/>
              <a:t> statements in C#/VB.NET</a:t>
            </a:r>
          </a:p>
          <a:p>
            <a:r>
              <a:rPr lang="en-US" dirty="0">
                <a:latin typeface="Consolas" panose="020B0609020204030204" pitchFamily="49" charset="0"/>
              </a:rPr>
              <a:t>import</a:t>
            </a:r>
            <a:r>
              <a:rPr lang="en-US" dirty="0"/>
              <a:t> statements allow us to </a:t>
            </a:r>
            <a:r>
              <a:rPr lang="en-US" dirty="0" smtClean="0"/>
              <a:t>reference code </a:t>
            </a:r>
            <a:r>
              <a:rPr lang="en-US" dirty="0"/>
              <a:t>from other </a:t>
            </a:r>
            <a:r>
              <a:rPr lang="en-US" dirty="0" err="1"/>
              <a:t>TypeScript</a:t>
            </a:r>
            <a:r>
              <a:rPr lang="en-US" dirty="0"/>
              <a:t> </a:t>
            </a:r>
            <a:r>
              <a:rPr lang="en-US" dirty="0" smtClean="0"/>
              <a:t>files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export</a:t>
            </a:r>
            <a:r>
              <a:rPr lang="en-US" dirty="0"/>
              <a:t> simply means public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70897"/>
            <a:ext cx="4942947" cy="20060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862" y="4170897"/>
            <a:ext cx="4452938" cy="213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6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80818"/>
          </a:xfrm>
        </p:spPr>
        <p:txBody>
          <a:bodyPr/>
          <a:lstStyle/>
          <a:p>
            <a:pPr algn="ctr"/>
            <a:r>
              <a:rPr lang="en-US" dirty="0" smtClean="0"/>
              <a:t>Enough </a:t>
            </a:r>
            <a:r>
              <a:rPr lang="en-US" dirty="0" err="1" smtClean="0"/>
              <a:t>TypeScript</a:t>
            </a:r>
            <a:r>
              <a:rPr lang="en-US" dirty="0" smtClean="0"/>
              <a:t>! Angular 2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75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0427"/>
            <a:ext cx="10515600" cy="4756536"/>
          </a:xfrm>
        </p:spPr>
        <p:txBody>
          <a:bodyPr/>
          <a:lstStyle/>
          <a:p>
            <a:r>
              <a:rPr lang="en-US" dirty="0"/>
              <a:t>Angular 1 – started in 2009</a:t>
            </a:r>
          </a:p>
          <a:p>
            <a:r>
              <a:rPr lang="en-US" dirty="0"/>
              <a:t>Hugely popular – won the initial “SPA war”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379" y="2562225"/>
            <a:ext cx="7915275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862" y="5388769"/>
            <a:ext cx="66103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1 to 2 - What’s changed?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Controllers to components</a:t>
            </a:r>
          </a:p>
          <a:p>
            <a:pPr lvl="1"/>
            <a:r>
              <a:rPr lang="en-US" dirty="0"/>
              <a:t>No more </a:t>
            </a:r>
            <a:r>
              <a:rPr lang="en-US" dirty="0">
                <a:latin typeface="Consolas" panose="020B0609020204030204" pitchFamily="49" charset="0"/>
              </a:rPr>
              <a:t>$scope</a:t>
            </a:r>
            <a:r>
              <a:rPr lang="en-US" dirty="0"/>
              <a:t>!  Yay!</a:t>
            </a:r>
          </a:p>
          <a:p>
            <a:r>
              <a:rPr lang="en-US" dirty="0"/>
              <a:t>Digest loop to unidirectional data </a:t>
            </a:r>
            <a:r>
              <a:rPr lang="en-US" dirty="0" smtClean="0"/>
              <a:t>flow</a:t>
            </a:r>
          </a:p>
          <a:p>
            <a:r>
              <a:rPr lang="en-US" dirty="0" smtClean="0"/>
              <a:t>Native </a:t>
            </a:r>
            <a:r>
              <a:rPr lang="en-US" dirty="0"/>
              <a:t>event/property binding</a:t>
            </a:r>
          </a:p>
          <a:p>
            <a:pPr lvl="1"/>
            <a:r>
              <a:rPr lang="en-US" dirty="0"/>
              <a:t>Way fewer custom directives</a:t>
            </a:r>
          </a:p>
          <a:p>
            <a:pPr lvl="1"/>
            <a:r>
              <a:rPr lang="en-US" dirty="0"/>
              <a:t>Binding directly to DOM properties/events</a:t>
            </a:r>
          </a:p>
          <a:p>
            <a:r>
              <a:rPr lang="en-US" dirty="0"/>
              <a:t>Simplified service model</a:t>
            </a:r>
          </a:p>
          <a:p>
            <a:r>
              <a:rPr lang="en-US" dirty="0"/>
              <a:t>Easier to understand. Flatter learning curve.</a:t>
            </a:r>
          </a:p>
        </p:txBody>
      </p:sp>
    </p:spTree>
    <p:extLst>
      <p:ext uri="{BB962C8B-B14F-4D97-AF65-F5344CB8AC3E}">
        <p14:creationId xmlns:p14="http://schemas.microsoft.com/office/powerpoint/2010/main" val="119865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1 to 2 – What stayed the same?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syntax is very similar</a:t>
            </a:r>
          </a:p>
          <a:p>
            <a:pPr lvl="1"/>
            <a:r>
              <a:rPr lang="en-US" dirty="0"/>
              <a:t>One-way data binding via interpolation {{ }}</a:t>
            </a:r>
          </a:p>
          <a:p>
            <a:pPr lvl="1"/>
            <a:r>
              <a:rPr lang="en-US" dirty="0"/>
              <a:t>Still use directives in the same way</a:t>
            </a:r>
          </a:p>
          <a:p>
            <a:r>
              <a:rPr lang="en-US" dirty="0"/>
              <a:t>Dependency injection is still used</a:t>
            </a:r>
          </a:p>
          <a:p>
            <a:r>
              <a:rPr lang="en-US" dirty="0"/>
              <a:t>Directives and components… </a:t>
            </a:r>
            <a:r>
              <a:rPr lang="en-US" dirty="0" err="1"/>
              <a:t>kinda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6959"/>
            <a:ext cx="10515600" cy="4650004"/>
          </a:xfrm>
        </p:spPr>
        <p:txBody>
          <a:bodyPr/>
          <a:lstStyle/>
          <a:p>
            <a:r>
              <a:rPr lang="en-US" dirty="0"/>
              <a:t>Used to modify behavior of DOM elements</a:t>
            </a:r>
          </a:p>
          <a:p>
            <a:r>
              <a:rPr lang="en-US" dirty="0" smtClean="0"/>
              <a:t>Here </a:t>
            </a:r>
            <a:r>
              <a:rPr lang="en-US" dirty="0"/>
              <a:t>is an attribute directive (from angular.io)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921" y="2745485"/>
            <a:ext cx="6632084" cy="221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1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5938"/>
            <a:ext cx="10515600" cy="4721025"/>
          </a:xfrm>
        </p:spPr>
        <p:txBody>
          <a:bodyPr/>
          <a:lstStyle/>
          <a:p>
            <a:r>
              <a:rPr lang="en-US" dirty="0"/>
              <a:t>Components are directives with a template</a:t>
            </a:r>
          </a:p>
          <a:p>
            <a:r>
              <a:rPr lang="en-US" dirty="0"/>
              <a:t>Angular 2 apps are built with </a:t>
            </a:r>
            <a:r>
              <a:rPr lang="en-US" dirty="0" smtClean="0"/>
              <a:t>components</a:t>
            </a:r>
          </a:p>
          <a:p>
            <a:r>
              <a:rPr lang="en-US" dirty="0" smtClean="0"/>
              <a:t>No </a:t>
            </a:r>
            <a:r>
              <a:rPr lang="en-US" dirty="0"/>
              <a:t>more </a:t>
            </a:r>
            <a:r>
              <a:rPr lang="en-US" dirty="0">
                <a:latin typeface="Consolas" panose="020B0609020204030204" pitchFamily="49" charset="0"/>
              </a:rPr>
              <a:t>$scope</a:t>
            </a:r>
            <a:r>
              <a:rPr lang="en-US" dirty="0"/>
              <a:t>, no more </a:t>
            </a:r>
            <a:r>
              <a:rPr lang="en-US" dirty="0" smtClean="0">
                <a:latin typeface="Consolas" panose="020B0609020204030204" pitchFamily="49" charset="0"/>
              </a:rPr>
              <a:t>controller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Functions/properties are bound directly from </a:t>
            </a:r>
            <a:r>
              <a:rPr lang="en-US" dirty="0" smtClean="0"/>
              <a:t>component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57" y="3727529"/>
            <a:ext cx="79914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1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429"/>
            <a:ext cx="10515600" cy="4725534"/>
          </a:xfrm>
        </p:spPr>
        <p:txBody>
          <a:bodyPr/>
          <a:lstStyle/>
          <a:p>
            <a:r>
              <a:rPr lang="en-US" dirty="0"/>
              <a:t>Component scope is much easier to understand</a:t>
            </a:r>
          </a:p>
          <a:p>
            <a:pPr lvl="1"/>
            <a:r>
              <a:rPr lang="en-US" dirty="0"/>
              <a:t>No more </a:t>
            </a:r>
            <a:r>
              <a:rPr lang="en-US" dirty="0" err="1"/>
              <a:t>transclusion</a:t>
            </a:r>
            <a:r>
              <a:rPr lang="en-US" dirty="0"/>
              <a:t>, isolate scope, etc.</a:t>
            </a:r>
          </a:p>
          <a:p>
            <a:pPr lvl="1"/>
            <a:r>
              <a:rPr lang="en-US" dirty="0"/>
              <a:t>Functions/properties are bound directly from component</a:t>
            </a:r>
          </a:p>
          <a:p>
            <a:r>
              <a:rPr lang="en-US" dirty="0" smtClean="0"/>
              <a:t>Lots </a:t>
            </a:r>
            <a:r>
              <a:rPr lang="en-US" dirty="0"/>
              <a:t>of smaller components &gt; Fewer big </a:t>
            </a:r>
            <a:r>
              <a:rPr lang="en-US" dirty="0" smtClean="0"/>
              <a:t>components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57" y="3727529"/>
            <a:ext cx="79914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1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your class</a:t>
            </a:r>
          </a:p>
          <a:p>
            <a:r>
              <a:rPr lang="en-US" dirty="0"/>
              <a:t>Import the Component decorator</a:t>
            </a:r>
          </a:p>
          <a:p>
            <a:r>
              <a:rPr lang="en-US" dirty="0"/>
              <a:t>Add a template and </a:t>
            </a:r>
            <a:r>
              <a:rPr lang="en-US"/>
              <a:t>a selector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180" y="3739252"/>
            <a:ext cx="79914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in your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Templates contain the HTML that is rendered by your component</a:t>
            </a:r>
          </a:p>
          <a:p>
            <a:r>
              <a:rPr lang="en-US" dirty="0"/>
              <a:t>Can be placed inline inside of Component declaration OR in a separate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71945"/>
            <a:ext cx="10314256" cy="270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5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 to tell me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SPAs for 4 years</a:t>
            </a:r>
          </a:p>
          <a:p>
            <a:r>
              <a:rPr lang="en-US" dirty="0"/>
              <a:t>Started with Angular 1 and ASP.NET Web API</a:t>
            </a:r>
          </a:p>
          <a:p>
            <a:r>
              <a:rPr lang="en-US" dirty="0"/>
              <a:t>Using Angular 2 in production today</a:t>
            </a:r>
          </a:p>
        </p:txBody>
      </p:sp>
    </p:spTree>
    <p:extLst>
      <p:ext uri="{BB962C8B-B14F-4D97-AF65-F5344CB8AC3E}">
        <p14:creationId xmlns:p14="http://schemas.microsoft.com/office/powerpoint/2010/main" val="223723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114"/>
          </a:xfrm>
        </p:spPr>
        <p:txBody>
          <a:bodyPr/>
          <a:lstStyle/>
          <a:p>
            <a:r>
              <a:rPr lang="en-US" dirty="0" smtClean="0"/>
              <a:t>Styling a </a:t>
            </a:r>
            <a:r>
              <a:rPr lang="en-US" dirty="0"/>
              <a:t>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9684"/>
            <a:ext cx="10515600" cy="4717279"/>
          </a:xfrm>
        </p:spPr>
        <p:txBody>
          <a:bodyPr>
            <a:normAutofit/>
          </a:bodyPr>
          <a:lstStyle/>
          <a:p>
            <a:r>
              <a:rPr lang="en-US" dirty="0"/>
              <a:t>You can add CSS directly to a component!  </a:t>
            </a:r>
            <a:r>
              <a:rPr lang="en-US" dirty="0">
                <a:hlinkClick r:id="rId2"/>
              </a:rPr>
              <a:t>Demo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2043113"/>
            <a:ext cx="103441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a component,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CSS classes to an element like this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 err="1">
                <a:latin typeface="Consolas" panose="020B0609020204030204" pitchFamily="49" charset="0"/>
              </a:rPr>
              <a:t>message.isUrgent</a:t>
            </a:r>
            <a:r>
              <a:rPr lang="en-US" dirty="0"/>
              <a:t> is </a:t>
            </a:r>
            <a:r>
              <a:rPr lang="en-US" dirty="0" err="1"/>
              <a:t>truthy</a:t>
            </a:r>
            <a:r>
              <a:rPr lang="en-US" dirty="0"/>
              <a:t>, then the big-and-bold CSS class will be applied to the element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2498161"/>
            <a:ext cx="6943725" cy="1114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613" y="2404757"/>
            <a:ext cx="35052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4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bind component to </a:t>
            </a:r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Interpolation expressions</a:t>
            </a:r>
          </a:p>
          <a:p>
            <a:r>
              <a:rPr lang="en-US" dirty="0"/>
              <a:t>Property binding</a:t>
            </a:r>
          </a:p>
          <a:p>
            <a:r>
              <a:rPr lang="en-US" dirty="0"/>
              <a:t>Event binding</a:t>
            </a:r>
          </a:p>
          <a:p>
            <a:r>
              <a:rPr lang="en-US" dirty="0" err="1"/>
              <a:t>ngModel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2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Interpolated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{{ }} syntax</a:t>
            </a:r>
          </a:p>
          <a:p>
            <a:r>
              <a:rPr lang="en-US" dirty="0"/>
              <a:t>Put your expression inside the brackets</a:t>
            </a:r>
          </a:p>
          <a:p>
            <a:r>
              <a:rPr lang="en-US" dirty="0"/>
              <a:t>Accepts non-side-effect-JavaScript (no new, assignments, etc.)</a:t>
            </a:r>
          </a:p>
          <a:p>
            <a:r>
              <a:rPr lang="en-US" dirty="0"/>
              <a:t>Best use case – bind pure properties to it when possible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16" y="4073525"/>
            <a:ext cx="89630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directly to properties on the DOM model using []</a:t>
            </a:r>
          </a:p>
          <a:p>
            <a:r>
              <a:rPr lang="en-US" dirty="0"/>
              <a:t>The power and convenience of this cannot be understated!</a:t>
            </a:r>
          </a:p>
          <a:p>
            <a:r>
              <a:rPr lang="en-US" dirty="0"/>
              <a:t>Allows something like this: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become this:</a:t>
            </a:r>
          </a:p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6162632" y="5355405"/>
            <a:ext cx="777765" cy="3953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56" y="3372707"/>
            <a:ext cx="9201150" cy="952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040" y="4929188"/>
            <a:ext cx="4676775" cy="12477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356" y="4981524"/>
            <a:ext cx="48196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0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Property binding means that all sorts of previous built-in directives in Angular 1 go away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61545" y="2989901"/>
          <a:ext cx="9932277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265">
                  <a:extLst>
                    <a:ext uri="{9D8B030D-6E8A-4147-A177-3AD203B41FA5}">
                      <a16:colId xmlns="" xmlns:a16="http://schemas.microsoft.com/office/drawing/2014/main" val="1750058579"/>
                    </a:ext>
                  </a:extLst>
                </a:gridCol>
                <a:gridCol w="4623646">
                  <a:extLst>
                    <a:ext uri="{9D8B030D-6E8A-4147-A177-3AD203B41FA5}">
                      <a16:colId xmlns="" xmlns:a16="http://schemas.microsoft.com/office/drawing/2014/main" val="1155676432"/>
                    </a:ext>
                  </a:extLst>
                </a:gridCol>
                <a:gridCol w="3142366">
                  <a:extLst>
                    <a:ext uri="{9D8B030D-6E8A-4147-A177-3AD203B41FA5}">
                      <a16:colId xmlns="" xmlns:a16="http://schemas.microsoft.com/office/drawing/2014/main" val="1439881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Ng1</a:t>
                      </a:r>
                      <a:r>
                        <a:rPr lang="en-US" baseline="0" dirty="0"/>
                        <a:t> Directive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Replaced with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55854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ng-disabled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Disables the</a:t>
                      </a:r>
                      <a:r>
                        <a:rPr lang="en-US" baseline="0" dirty="0"/>
                        <a:t> control – used on inputs, selects, </a:t>
                      </a:r>
                      <a:r>
                        <a:rPr lang="en-US" baseline="0" dirty="0" err="1"/>
                        <a:t>textareas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[disabled]=“expression”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6625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</a:t>
                      </a:r>
                      <a:r>
                        <a:rPr lang="en-US" dirty="0" err="1"/>
                        <a:t>src</a:t>
                      </a:r>
                      <a:r>
                        <a:rPr lang="en-US" dirty="0"/>
                        <a:t>/ng-</a:t>
                      </a:r>
                      <a:r>
                        <a:rPr lang="en-US" dirty="0" err="1"/>
                        <a:t>href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Replacement for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src</a:t>
                      </a:r>
                      <a:r>
                        <a:rPr lang="en-US" baseline="0" dirty="0"/>
                        <a:t>/</a:t>
                      </a:r>
                      <a:r>
                        <a:rPr lang="en-US" baseline="0" dirty="0" err="1"/>
                        <a:t>href</a:t>
                      </a:r>
                      <a:r>
                        <a:rPr lang="en-US" baseline="0" dirty="0"/>
                        <a:t> properties since interpolation didn’t play well with them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dirty="0" err="1"/>
                        <a:t>src</a:t>
                      </a:r>
                      <a:r>
                        <a:rPr lang="en-US" dirty="0"/>
                        <a:t>]=“expression”</a:t>
                      </a:r>
                    </a:p>
                    <a:p>
                      <a:r>
                        <a:rPr lang="en-US" dirty="0"/>
                        <a:t>[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]=“</a:t>
                      </a:r>
                      <a:r>
                        <a:rPr lang="en-US" baseline="0" dirty="0"/>
                        <a:t>expression”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432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ng-show/ng-hidden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Hides/shows</a:t>
                      </a:r>
                      <a:r>
                        <a:rPr lang="en-US" baseline="0" dirty="0"/>
                        <a:t> an element based on the truthiness of an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[hidden]=“expression”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02982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10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directly to events on the DOM model using ()</a:t>
            </a:r>
          </a:p>
          <a:p>
            <a:r>
              <a:rPr lang="en-US" dirty="0"/>
              <a:t>Again, the power and convenience cannot be understated</a:t>
            </a:r>
          </a:p>
          <a:p>
            <a:r>
              <a:rPr lang="en-US" dirty="0"/>
              <a:t>Support for custom events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24" y="3444875"/>
            <a:ext cx="85058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2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binding,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Property binding means that all sorts of previous built-in directives in Angular 1 go away</a:t>
            </a:r>
          </a:p>
          <a:p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838200" y="3077376"/>
          <a:ext cx="10515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783">
                  <a:extLst>
                    <a:ext uri="{9D8B030D-6E8A-4147-A177-3AD203B41FA5}">
                      <a16:colId xmlns="" xmlns:a16="http://schemas.microsoft.com/office/drawing/2014/main" val="3098381941"/>
                    </a:ext>
                  </a:extLst>
                </a:gridCol>
                <a:gridCol w="4581617">
                  <a:extLst>
                    <a:ext uri="{9D8B030D-6E8A-4147-A177-3AD203B41FA5}">
                      <a16:colId xmlns="" xmlns:a16="http://schemas.microsoft.com/office/drawing/2014/main" val="1797155993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1022453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Ng1</a:t>
                      </a:r>
                      <a:r>
                        <a:rPr lang="en-US" baseline="0" dirty="0"/>
                        <a:t> directive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Replaced with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722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ng-click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Binds an expression to the click</a:t>
                      </a:r>
                      <a:r>
                        <a:rPr lang="en-US" baseline="0" dirty="0"/>
                        <a:t>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(click)</a:t>
                      </a:r>
                      <a:r>
                        <a:rPr lang="en-US" baseline="0" dirty="0"/>
                        <a:t>=“</a:t>
                      </a:r>
                      <a:r>
                        <a:rPr lang="en-US" baseline="0" dirty="0" err="1"/>
                        <a:t>doSomething</a:t>
                      </a:r>
                      <a:r>
                        <a:rPr lang="en-US" baseline="0" dirty="0"/>
                        <a:t>()”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3224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Binds</a:t>
                      </a:r>
                      <a:r>
                        <a:rPr lang="en-US" baseline="0" dirty="0"/>
                        <a:t> an expression to the input changed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(change)=“prop</a:t>
                      </a:r>
                      <a:r>
                        <a:rPr lang="en-US" baseline="0" dirty="0"/>
                        <a:t> = $event</a:t>
                      </a:r>
                      <a:r>
                        <a:rPr lang="en-US" dirty="0"/>
                        <a:t>”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ngModelChange</a:t>
                      </a:r>
                      <a:r>
                        <a:rPr lang="en-US" dirty="0"/>
                        <a:t>)=“”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1001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</a:t>
                      </a:r>
                      <a:r>
                        <a:rPr lang="en-US" dirty="0" err="1"/>
                        <a:t>dblclick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Binds an expression</a:t>
                      </a:r>
                      <a:r>
                        <a:rPr lang="en-US" baseline="0" dirty="0"/>
                        <a:t> to the double click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dblclick</a:t>
                      </a:r>
                      <a:r>
                        <a:rPr lang="en-US" dirty="0"/>
                        <a:t>)=“</a:t>
                      </a:r>
                      <a:r>
                        <a:rPr lang="en-US" dirty="0" err="1"/>
                        <a:t>onDoubleClick</a:t>
                      </a:r>
                      <a:r>
                        <a:rPr lang="en-US" dirty="0"/>
                        <a:t>()”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76176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</a:t>
                      </a:r>
                      <a:r>
                        <a:rPr lang="en-US" dirty="0" err="1"/>
                        <a:t>mouseover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…mouse over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58666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</a:t>
                      </a:r>
                      <a:r>
                        <a:rPr lang="en-US" dirty="0" err="1"/>
                        <a:t>mousemove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…mouse</a:t>
                      </a:r>
                      <a:r>
                        <a:rPr lang="en-US" baseline="0" dirty="0"/>
                        <a:t> move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16868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…you get th</a:t>
                      </a:r>
                      <a:r>
                        <a:rPr lang="en-US" baseline="0" dirty="0"/>
                        <a:t>e idea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36903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37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two-way binding </a:t>
            </a:r>
          </a:p>
          <a:p>
            <a:r>
              <a:rPr lang="en-US" dirty="0"/>
              <a:t>Follows unidirectional data flow concepts</a:t>
            </a:r>
          </a:p>
          <a:p>
            <a:r>
              <a:rPr lang="en-US" dirty="0">
                <a:hlinkClick r:id="rId2"/>
              </a:rPr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5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child component is a component that exists within a component</a:t>
            </a:r>
          </a:p>
          <a:p>
            <a:r>
              <a:rPr lang="en-US" dirty="0"/>
              <a:t>I know, pretty stunning right</a:t>
            </a:r>
            <a:r>
              <a:rPr lang="en-US" dirty="0" smtClean="0"/>
              <a:t>?</a:t>
            </a:r>
          </a:p>
          <a:p>
            <a:r>
              <a:rPr lang="en-US" dirty="0" smtClean="0"/>
              <a:t>Steps</a:t>
            </a:r>
          </a:p>
          <a:p>
            <a:pPr lvl="1"/>
            <a:r>
              <a:rPr lang="en-US" dirty="0" smtClean="0"/>
              <a:t>Easy</a:t>
            </a:r>
            <a:r>
              <a:rPr lang="en-US" dirty="0"/>
              <a:t>: you make a </a:t>
            </a:r>
            <a:r>
              <a:rPr lang="en-US" dirty="0" smtClean="0"/>
              <a:t>component, then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Tell the parent about the component!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5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SPAs (single page apps) has never been easier</a:t>
            </a:r>
          </a:p>
          <a:p>
            <a:r>
              <a:rPr lang="en-US" dirty="0" smtClean="0"/>
              <a:t>Lots of framework choices!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257" y="3572138"/>
            <a:ext cx="2075935" cy="20759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417" y="3639773"/>
            <a:ext cx="1993792" cy="1993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4600" y="3096580"/>
            <a:ext cx="4447570" cy="3079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34" y="3663135"/>
            <a:ext cx="2140447" cy="20347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27622" y="5633565"/>
            <a:ext cx="3009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(yes, I know React is not a framework!)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6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Declare your component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123" y="2030102"/>
            <a:ext cx="7553753" cy="233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2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Import it to your parent component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625" y="1945008"/>
            <a:ext cx="75247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0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1049" cy="1325563"/>
          </a:xfrm>
        </p:spPr>
        <p:txBody>
          <a:bodyPr/>
          <a:lstStyle/>
          <a:p>
            <a:r>
              <a:rPr lang="en-US" dirty="0"/>
              <a:t>Step 3: Register it with your parent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@Component property: directives</a:t>
            </a:r>
          </a:p>
          <a:p>
            <a:r>
              <a:rPr lang="en-US" dirty="0"/>
              <a:t>You must register the component’s type with the parent component!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060" y="2986088"/>
            <a:ext cx="75533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3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Add child selector to markup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389" y="1690688"/>
            <a:ext cx="6381750" cy="194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062" y="3996718"/>
            <a:ext cx="59531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0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parent to child via @Input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Means of binding data from the parent to the child</a:t>
            </a:r>
          </a:p>
          <a:p>
            <a:r>
              <a:rPr lang="en-US" dirty="0"/>
              <a:t>Requires two steps</a:t>
            </a:r>
          </a:p>
          <a:p>
            <a:pPr lvl="1"/>
            <a:r>
              <a:rPr lang="en-US" dirty="0"/>
              <a:t>Add property to child and decorate it with @Input</a:t>
            </a:r>
          </a:p>
          <a:p>
            <a:pPr lvl="1"/>
            <a:r>
              <a:rPr lang="en-US" dirty="0"/>
              <a:t>Bind the parent property to the child using [] syntax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25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Add the input property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881" y="1806170"/>
            <a:ext cx="96000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Bind the parent property to that property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29" y="2206979"/>
            <a:ext cx="100584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7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emitting and @Output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Parents can communicate with child components easily via input properties</a:t>
            </a:r>
          </a:p>
          <a:p>
            <a:r>
              <a:rPr lang="en-US" dirty="0"/>
              <a:t>How does the child communicate </a:t>
            </a:r>
            <a:r>
              <a:rPr lang="en-US" dirty="0" smtClean="0"/>
              <a:t>with its parent?</a:t>
            </a:r>
            <a:endParaRPr lang="en-US" dirty="0"/>
          </a:p>
          <a:p>
            <a:r>
              <a:rPr lang="en-US" dirty="0"/>
              <a:t>Simple: @Output properties and </a:t>
            </a:r>
            <a:r>
              <a:rPr lang="en-US" dirty="0" err="1"/>
              <a:t>EventEmitter</a:t>
            </a:r>
            <a:r>
              <a:rPr lang="en-US" dirty="0"/>
              <a:t>!</a:t>
            </a:r>
          </a:p>
          <a:p>
            <a:r>
              <a:rPr lang="en-US" dirty="0"/>
              <a:t>A little more to it than @Input properties, but very easy</a:t>
            </a:r>
          </a:p>
        </p:txBody>
      </p:sp>
    </p:spTree>
    <p:extLst>
      <p:ext uri="{BB962C8B-B14F-4D97-AF65-F5344CB8AC3E}">
        <p14:creationId xmlns:p14="http://schemas.microsoft.com/office/powerpoint/2010/main" val="31613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and implement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254" y="1416552"/>
            <a:ext cx="90434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0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subscribing function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5583"/>
            <a:ext cx="10515600" cy="40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482"/>
            <a:ext cx="10515600" cy="1325563"/>
          </a:xfrm>
        </p:spPr>
        <p:txBody>
          <a:bodyPr/>
          <a:lstStyle/>
          <a:p>
            <a:r>
              <a:rPr lang="en-US" dirty="0" smtClean="0"/>
              <a:t>Why Angular </a:t>
            </a:r>
            <a:r>
              <a:rPr lang="en-US" dirty="0"/>
              <a:t>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SPA framework curated by Google</a:t>
            </a:r>
          </a:p>
          <a:p>
            <a:r>
              <a:rPr lang="en-US" dirty="0" smtClean="0"/>
              <a:t>Over Angular 1?</a:t>
            </a:r>
          </a:p>
          <a:p>
            <a:pPr lvl="1"/>
            <a:r>
              <a:rPr lang="en-US" dirty="0" smtClean="0"/>
              <a:t>Simpler</a:t>
            </a:r>
            <a:endParaRPr lang="en-US" dirty="0"/>
          </a:p>
          <a:p>
            <a:pPr lvl="1"/>
            <a:r>
              <a:rPr lang="en-US" dirty="0" smtClean="0"/>
              <a:t>Faster</a:t>
            </a:r>
          </a:p>
          <a:p>
            <a:r>
              <a:rPr lang="en-US" dirty="0" smtClean="0"/>
              <a:t>Lots of lessons learned from Angular 1</a:t>
            </a:r>
          </a:p>
          <a:p>
            <a:r>
              <a:rPr lang="en-US" dirty="0" smtClean="0"/>
              <a:t>Angular 2 embraces the web</a:t>
            </a:r>
          </a:p>
        </p:txBody>
      </p:sp>
      <p:pic>
        <p:nvPicPr>
          <p:cNvPr id="6146" name="Picture 2" descr="https://angular.io/resources/images/logos/standard/shield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061" y="3638938"/>
            <a:ext cx="17526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99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– Emit your event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263" y="1825625"/>
            <a:ext cx="76114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3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Services?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Services are best used to create, read, update and delete data</a:t>
            </a:r>
          </a:p>
          <a:p>
            <a:r>
              <a:rPr lang="en-US" dirty="0"/>
              <a:t>Enforces separation of concerns</a:t>
            </a:r>
          </a:p>
          <a:p>
            <a:r>
              <a:rPr lang="en-US" dirty="0"/>
              <a:t>Think of it like this: you don’t want your database in your view!</a:t>
            </a:r>
          </a:p>
        </p:txBody>
      </p:sp>
    </p:spTree>
    <p:extLst>
      <p:ext uri="{BB962C8B-B14F-4D97-AF65-F5344CB8AC3E}">
        <p14:creationId xmlns:p14="http://schemas.microsoft.com/office/powerpoint/2010/main" val="184402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in Angular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Angular 1, we had 5 different kinds of services:</a:t>
            </a:r>
          </a:p>
          <a:p>
            <a:pPr lvl="1"/>
            <a:r>
              <a:rPr lang="en-US" dirty="0"/>
              <a:t>Provider</a:t>
            </a:r>
          </a:p>
          <a:p>
            <a:pPr lvl="1"/>
            <a:r>
              <a:rPr lang="en-US" dirty="0"/>
              <a:t>Service</a:t>
            </a:r>
          </a:p>
          <a:p>
            <a:pPr lvl="1"/>
            <a:r>
              <a:rPr lang="en-US" dirty="0"/>
              <a:t>Factory</a:t>
            </a:r>
          </a:p>
          <a:p>
            <a:pPr lvl="1"/>
            <a:r>
              <a:rPr lang="en-US" dirty="0"/>
              <a:t>Value</a:t>
            </a:r>
          </a:p>
          <a:p>
            <a:pPr lvl="1"/>
            <a:r>
              <a:rPr lang="en-US" dirty="0"/>
              <a:t>Constants</a:t>
            </a:r>
          </a:p>
          <a:p>
            <a:r>
              <a:rPr lang="en-US" dirty="0"/>
              <a:t>In Angular 2, we have 1 kind of service:</a:t>
            </a:r>
          </a:p>
          <a:p>
            <a:pPr lvl="1"/>
            <a:r>
              <a:rPr lang="en-US" dirty="0"/>
              <a:t>Service</a:t>
            </a:r>
          </a:p>
          <a:p>
            <a:r>
              <a:rPr lang="en-US" dirty="0"/>
              <a:t>Which do you prefer?</a:t>
            </a:r>
          </a:p>
        </p:txBody>
      </p:sp>
    </p:spTree>
    <p:extLst>
      <p:ext uri="{BB962C8B-B14F-4D97-AF65-F5344CB8AC3E}">
        <p14:creationId xmlns:p14="http://schemas.microsoft.com/office/powerpoint/2010/main" val="210789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 what?  A service is just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you surprised?</a:t>
            </a:r>
          </a:p>
        </p:txBody>
      </p:sp>
    </p:spTree>
    <p:extLst>
      <p:ext uri="{BB962C8B-B14F-4D97-AF65-F5344CB8AC3E}">
        <p14:creationId xmlns:p14="http://schemas.microsoft.com/office/powerpoint/2010/main" val="42169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Make class with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925" y="2420144"/>
            <a:ext cx="80581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1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Import @Injectable and decorate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737" y="1853406"/>
            <a:ext cx="80105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0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3 and 4 – Import and register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256" y="1825625"/>
            <a:ext cx="85094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6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 couldn’t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</a:p>
          <a:p>
            <a:r>
              <a:rPr lang="en-US" dirty="0" smtClean="0"/>
              <a:t>Http service</a:t>
            </a:r>
          </a:p>
          <a:p>
            <a:r>
              <a:rPr lang="en-US" dirty="0" err="1" smtClean="0"/>
              <a:t>RxJS</a:t>
            </a:r>
            <a:endParaRPr lang="en-US" dirty="0" smtClean="0"/>
          </a:p>
          <a:p>
            <a:r>
              <a:rPr lang="en-US" dirty="0" smtClean="0"/>
              <a:t>Forms</a:t>
            </a:r>
          </a:p>
          <a:p>
            <a:r>
              <a:rPr lang="en-US" dirty="0" smtClean="0"/>
              <a:t>Routing</a:t>
            </a:r>
          </a:p>
          <a:p>
            <a:r>
              <a:rPr lang="en-US" dirty="0" smtClean="0"/>
              <a:t>So much more!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9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is lots more!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angular2.schneids.net</a:t>
            </a:r>
            <a:endParaRPr lang="en-US" dirty="0" smtClean="0"/>
          </a:p>
          <a:p>
            <a:r>
              <a:rPr lang="en-US" dirty="0" smtClean="0"/>
              <a:t>All code samples and code exercises from my workshop!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Twitter: </a:t>
            </a:r>
            <a:r>
              <a:rPr lang="en-US" b="1" dirty="0"/>
              <a:t>@</a:t>
            </a:r>
            <a:r>
              <a:rPr lang="en-US" b="1" dirty="0" err="1"/>
              <a:t>schneidenbach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b="1" dirty="0" err="1"/>
              <a:t>schneidenbach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Email: </a:t>
            </a:r>
            <a:r>
              <a:rPr lang="en-US" b="1" dirty="0" err="1"/>
              <a:t>sas.projects@me.com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Website: </a:t>
            </a:r>
            <a:r>
              <a:rPr lang="en-US" b="1" dirty="0" err="1"/>
              <a:t>schneids.net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79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2 + </a:t>
            </a:r>
            <a:r>
              <a:rPr lang="en-US" dirty="0" err="1" smtClean="0"/>
              <a:t>TypeScript</a:t>
            </a:r>
            <a:r>
              <a:rPr lang="en-US" dirty="0" smtClean="0"/>
              <a:t> = &lt;3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 facto language for Angular </a:t>
            </a:r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Code examples</a:t>
            </a:r>
          </a:p>
          <a:p>
            <a:r>
              <a:rPr lang="en-US" dirty="0" smtClean="0"/>
              <a:t>Great, but not required!</a:t>
            </a:r>
          </a:p>
          <a:p>
            <a:r>
              <a:rPr lang="en-US" dirty="0" smtClean="0"/>
              <a:t>In the end, choose the language you’re comfortable with</a:t>
            </a:r>
          </a:p>
        </p:txBody>
      </p:sp>
      <p:pic>
        <p:nvPicPr>
          <p:cNvPr id="4" name="Picture 2" descr="https://angular.io/resources/images/logos/standard/shield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1" y="4271963"/>
            <a:ext cx="17526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645" y="4271963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99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TypeScript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superset of JavaScript created by Microsoft</a:t>
            </a:r>
          </a:p>
          <a:p>
            <a:r>
              <a:rPr lang="en-US" dirty="0" err="1" smtClean="0"/>
              <a:t>Transpiles</a:t>
            </a:r>
            <a:r>
              <a:rPr lang="en-US" dirty="0" smtClean="0"/>
              <a:t> </a:t>
            </a:r>
            <a:r>
              <a:rPr lang="en-US" dirty="0"/>
              <a:t>into JavaScript</a:t>
            </a:r>
          </a:p>
          <a:p>
            <a:r>
              <a:rPr lang="en-US" dirty="0"/>
              <a:t>Focuses on:</a:t>
            </a:r>
          </a:p>
          <a:p>
            <a:pPr lvl="1"/>
            <a:r>
              <a:rPr lang="en-US" dirty="0"/>
              <a:t>Application-scale language which adds type safety</a:t>
            </a:r>
          </a:p>
          <a:p>
            <a:pPr lvl="1"/>
            <a:r>
              <a:rPr lang="en-US" dirty="0"/>
              <a:t>Modern features</a:t>
            </a:r>
          </a:p>
          <a:p>
            <a:pPr lvl="2"/>
            <a:r>
              <a:rPr lang="en-US" dirty="0"/>
              <a:t>ES6 – classes, arrow functions</a:t>
            </a:r>
          </a:p>
          <a:p>
            <a:pPr lvl="2"/>
            <a:r>
              <a:rPr lang="en-US" dirty="0"/>
              <a:t>ES7 – </a:t>
            </a:r>
            <a:r>
              <a:rPr lang="en-US" dirty="0" err="1"/>
              <a:t>async</a:t>
            </a:r>
            <a:r>
              <a:rPr lang="en-US" dirty="0"/>
              <a:t>/await</a:t>
            </a:r>
          </a:p>
          <a:p>
            <a:pPr lvl="2"/>
            <a:r>
              <a:rPr lang="en-US" dirty="0"/>
              <a:t>ES?</a:t>
            </a:r>
          </a:p>
        </p:txBody>
      </p:sp>
      <p:pic>
        <p:nvPicPr>
          <p:cNvPr id="4" name="Picture 2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972" y="3732613"/>
            <a:ext cx="2335505" cy="233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08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TypeScript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</a:t>
            </a:r>
            <a:r>
              <a:rPr lang="en-US" dirty="0"/>
              <a:t>of neat features</a:t>
            </a:r>
          </a:p>
          <a:p>
            <a:r>
              <a:rPr lang="en-US" dirty="0"/>
              <a:t>The future of JavaScript, </a:t>
            </a:r>
            <a:r>
              <a:rPr lang="en-US" dirty="0" smtClean="0"/>
              <a:t>today</a:t>
            </a:r>
            <a:endParaRPr lang="en-US" dirty="0"/>
          </a:p>
        </p:txBody>
      </p:sp>
      <p:pic>
        <p:nvPicPr>
          <p:cNvPr id="5122" name="Picture 2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972" y="3732613"/>
            <a:ext cx="2335505" cy="233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45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</a:t>
            </a:r>
            <a:r>
              <a:rPr lang="en-US" dirty="0" err="1"/>
              <a:t>TypeScript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Yet another layer on top of JavaScript</a:t>
            </a:r>
          </a:p>
          <a:p>
            <a:r>
              <a:rPr lang="en-US" dirty="0"/>
              <a:t>May not be around forever</a:t>
            </a:r>
          </a:p>
        </p:txBody>
      </p:sp>
      <p:pic>
        <p:nvPicPr>
          <p:cNvPr id="5" name="Picture 2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972" y="3732613"/>
            <a:ext cx="2335505" cy="233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40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1330</Words>
  <Application>Microsoft Macintosh PowerPoint</Application>
  <PresentationFormat>Widescreen</PresentationFormat>
  <Paragraphs>276</Paragraphs>
  <Slides>58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Calibri</vt:lpstr>
      <vt:lpstr>Calibri Light</vt:lpstr>
      <vt:lpstr>Consolas</vt:lpstr>
      <vt:lpstr>Arial</vt:lpstr>
      <vt:lpstr>Office Theme</vt:lpstr>
      <vt:lpstr>Getting Started with Angular 2 and TypeScript</vt:lpstr>
      <vt:lpstr>About Me</vt:lpstr>
      <vt:lpstr>Who are you to tell me?</vt:lpstr>
      <vt:lpstr>Setting the stage</vt:lpstr>
      <vt:lpstr>Why Angular 2?</vt:lpstr>
      <vt:lpstr>Angular 2 + TypeScript = &lt;3</vt:lpstr>
      <vt:lpstr>What is TypeScript?</vt:lpstr>
      <vt:lpstr>Why TypeScript?</vt:lpstr>
      <vt:lpstr>Why not TypeScript?</vt:lpstr>
      <vt:lpstr>Main reason why TypeScript is great</vt:lpstr>
      <vt:lpstr>So, let’s go over some TypeScript basics!</vt:lpstr>
      <vt:lpstr>Variables</vt:lpstr>
      <vt:lpstr>Interfaces</vt:lpstr>
      <vt:lpstr>Interfaces, cont’d</vt:lpstr>
      <vt:lpstr>More interfaces</vt:lpstr>
      <vt:lpstr>Classes</vt:lpstr>
      <vt:lpstr>Using classes</vt:lpstr>
      <vt:lpstr>Constructor/property shorthand</vt:lpstr>
      <vt:lpstr>Decorators</vt:lpstr>
      <vt:lpstr>import/export</vt:lpstr>
      <vt:lpstr>Enough TypeScript! Angular 2 Time!</vt:lpstr>
      <vt:lpstr>History lesson</vt:lpstr>
      <vt:lpstr>Angular 1 to 2 - What’s changed?</vt:lpstr>
      <vt:lpstr>Angular 1 to 2 – What stayed the same?</vt:lpstr>
      <vt:lpstr>Directives</vt:lpstr>
      <vt:lpstr>Components</vt:lpstr>
      <vt:lpstr>Components, cont’d</vt:lpstr>
      <vt:lpstr>Declaring a component</vt:lpstr>
      <vt:lpstr>Templates in your component</vt:lpstr>
      <vt:lpstr>Styling a component</vt:lpstr>
      <vt:lpstr>Styling a component, cont’d</vt:lpstr>
      <vt:lpstr>Ways to bind component to template</vt:lpstr>
      <vt:lpstr>Interpolated expressions</vt:lpstr>
      <vt:lpstr>Property binding</vt:lpstr>
      <vt:lpstr>Property binding, cont’d</vt:lpstr>
      <vt:lpstr>Event binding</vt:lpstr>
      <vt:lpstr>Event binding, cont’d</vt:lpstr>
      <vt:lpstr>ngModel</vt:lpstr>
      <vt:lpstr>Child components</vt:lpstr>
      <vt:lpstr>Step 1: Declare your component</vt:lpstr>
      <vt:lpstr>Step 2: Import it to your parent component</vt:lpstr>
      <vt:lpstr>Step 3: Register it with your parent component</vt:lpstr>
      <vt:lpstr>Step 4: Add child selector to markup</vt:lpstr>
      <vt:lpstr>Binding parent to child via @Input properties</vt:lpstr>
      <vt:lpstr>Step 1: Add the input property</vt:lpstr>
      <vt:lpstr>Step 2: Bind the parent property to that property</vt:lpstr>
      <vt:lpstr>Event emitting and @Output</vt:lpstr>
      <vt:lpstr>Import and implement</vt:lpstr>
      <vt:lpstr>Add subscribing function</vt:lpstr>
      <vt:lpstr>Step 5 – Emit your event</vt:lpstr>
      <vt:lpstr>What are Services?</vt:lpstr>
      <vt:lpstr>Services in Angular 1</vt:lpstr>
      <vt:lpstr>Guess what?  A service is just a class</vt:lpstr>
      <vt:lpstr>Step 1 – Make class with data</vt:lpstr>
      <vt:lpstr>Step 2 – Import @Injectable and decorate</vt:lpstr>
      <vt:lpstr>Steps 3 and 4 – Import and register</vt:lpstr>
      <vt:lpstr>Things we couldn’t cover</vt:lpstr>
      <vt:lpstr>There is lots more!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SPAs with Angular 2, ASP.NET Core and TypeScript</dc:title>
  <dc:creator>Spencer Schneidenbach</dc:creator>
  <cp:lastModifiedBy>Spencer Schneidenbach</cp:lastModifiedBy>
  <cp:revision>27</cp:revision>
  <dcterms:created xsi:type="dcterms:W3CDTF">2016-05-16T01:51:15Z</dcterms:created>
  <dcterms:modified xsi:type="dcterms:W3CDTF">2016-05-19T20:24:12Z</dcterms:modified>
</cp:coreProperties>
</file>