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8" r:id="rId3"/>
    <p:sldId id="257" r:id="rId4"/>
    <p:sldId id="333" r:id="rId5"/>
    <p:sldId id="335" r:id="rId6"/>
    <p:sldId id="334" r:id="rId7"/>
    <p:sldId id="269" r:id="rId8"/>
    <p:sldId id="260" r:id="rId9"/>
    <p:sldId id="261" r:id="rId10"/>
    <p:sldId id="270" r:id="rId11"/>
    <p:sldId id="336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6" r:id="rId20"/>
    <p:sldId id="287" r:id="rId21"/>
    <p:sldId id="339" r:id="rId22"/>
    <p:sldId id="288" r:id="rId23"/>
    <p:sldId id="290" r:id="rId24"/>
    <p:sldId id="291" r:id="rId25"/>
    <p:sldId id="292" r:id="rId26"/>
    <p:sldId id="293" r:id="rId27"/>
    <p:sldId id="294" r:id="rId28"/>
    <p:sldId id="297" r:id="rId29"/>
    <p:sldId id="299" r:id="rId30"/>
    <p:sldId id="340" r:id="rId31"/>
    <p:sldId id="341" r:id="rId32"/>
    <p:sldId id="301" r:id="rId33"/>
    <p:sldId id="300" r:id="rId34"/>
    <p:sldId id="302" r:id="rId35"/>
    <p:sldId id="304" r:id="rId36"/>
    <p:sldId id="305" r:id="rId37"/>
    <p:sldId id="306" r:id="rId38"/>
    <p:sldId id="307" r:id="rId39"/>
    <p:sldId id="312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3" r:id="rId49"/>
    <p:sldId id="324" r:id="rId50"/>
    <p:sldId id="325" r:id="rId51"/>
    <p:sldId id="330" r:id="rId52"/>
    <p:sldId id="331" r:id="rId53"/>
    <p:sldId id="332" r:id="rId54"/>
    <p:sldId id="327" r:id="rId55"/>
    <p:sldId id="328" r:id="rId56"/>
    <p:sldId id="329" r:id="rId57"/>
    <p:sldId id="338" r:id="rId58"/>
    <p:sldId id="33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73"/>
  </p:normalViewPr>
  <p:slideViewPr>
    <p:cSldViewPr snapToGrid="0">
      <p:cViewPr varScale="1">
        <p:scale>
          <a:sx n="115" d="100"/>
          <a:sy n="115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F3025-2F0A-9040-82D4-3613166F3DB5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D81E-BC0F-5441-B56D-C42AF598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http://www.typescriptlang.org/docs/handbook/classes.html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8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42A9-1996-4F0E-91DE-9551B2F53D19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nkr.co/edit/ckeHEE8GAzAuMl6JapaP?p=info" TargetMode="Externa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nkr.co/edit/zWk7egAqwZOnGJF1xs50?p=preview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2.schneids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/>
              <a:t>Angular </a:t>
            </a:r>
            <a:r>
              <a:rPr lang="en-US" dirty="0" smtClean="0"/>
              <a:t>2 and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Nebraska.Code</a:t>
            </a:r>
            <a:r>
              <a:rPr lang="en-US" sz="2000" dirty="0"/>
              <a:t>() 2016</a:t>
            </a:r>
          </a:p>
          <a:p>
            <a:endParaRPr lang="en-US" dirty="0"/>
          </a:p>
          <a:p>
            <a:r>
              <a:rPr lang="en-US" dirty="0"/>
              <a:t>Spencer Schneidenbach</a:t>
            </a:r>
          </a:p>
          <a:p>
            <a:r>
              <a:rPr lang="en-US" dirty="0" err="1"/>
              <a:t>Ryvit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 why </a:t>
            </a:r>
            <a:r>
              <a:rPr lang="en-US" dirty="0" err="1"/>
              <a:t>TypeScript</a:t>
            </a:r>
            <a:r>
              <a:rPr lang="en-US" dirty="0"/>
              <a:t> is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TypeScript</a:t>
            </a:r>
            <a:r>
              <a:rPr lang="en-US" dirty="0"/>
              <a:t> doesn’t try to NOT be JavaScript – it just tries to make JavaScript better” </a:t>
            </a:r>
          </a:p>
          <a:p>
            <a:pPr marL="457200" lvl="1" indent="0">
              <a:buNone/>
            </a:pPr>
            <a:r>
              <a:rPr lang="en-US" dirty="0"/>
              <a:t>–Spencer</a:t>
            </a:r>
          </a:p>
          <a:p>
            <a:endParaRPr lang="en-US" dirty="0"/>
          </a:p>
        </p:txBody>
      </p:sp>
      <p:pic>
        <p:nvPicPr>
          <p:cNvPr id="4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let’s go over some </a:t>
            </a:r>
            <a:r>
              <a:rPr lang="en-US" dirty="0" err="1" smtClean="0"/>
              <a:t>TypeScript</a:t>
            </a:r>
            <a:r>
              <a:rPr lang="en-US" dirty="0" smtClean="0"/>
              <a:t> basics!</a:t>
            </a:r>
            <a:endParaRPr lang="en-US" dirty="0"/>
          </a:p>
        </p:txBody>
      </p:sp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JavaScript</a:t>
            </a:r>
            <a:r>
              <a:rPr lang="is-IS" dirty="0" smtClean="0"/>
              <a:t>… with a twist!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it’s declared twice – and that’s totally valid</a:t>
            </a:r>
          </a:p>
          <a:p>
            <a:r>
              <a:rPr lang="en-US" dirty="0"/>
              <a:t>Use let instead – it’s safer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4" y="2503918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2" y="4924063"/>
            <a:ext cx="6467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/>
          <a:lstStyle/>
          <a:p>
            <a:r>
              <a:rPr lang="en-US" dirty="0"/>
              <a:t>Classes without functionality – just like C#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722827"/>
            <a:ext cx="9880846" cy="49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Interfaces,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96" y="1250267"/>
            <a:ext cx="3874296" cy="2639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3069051"/>
            <a:ext cx="5915025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4218" y="1127464"/>
            <a:ext cx="5659582" cy="50494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Won’t let you compile with this type hint if you don’t fulfill the entire contract!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US" dirty="0"/>
              <a:t>Duck typing: “If it walks like a duck and quacks like a duck… it’s a duck”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valid!  And good!  Respects JavaScript while adding safety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95" y="2759508"/>
            <a:ext cx="9220859" cy="2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/>
          <a:lstStyle/>
          <a:p>
            <a:r>
              <a:rPr lang="en-US" dirty="0"/>
              <a:t>Classes can define behaviors AND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0" y="2213263"/>
            <a:ext cx="11195870" cy="3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Using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270" y="1784638"/>
            <a:ext cx="10591775" cy="2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Constructor/property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accessibility modifier to a parameter in the constructor automatically converts it to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004614"/>
            <a:ext cx="9801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Basically, attributes in C#/VB.NET</a:t>
            </a:r>
          </a:p>
          <a:p>
            <a:r>
              <a:rPr lang="en-US" dirty="0"/>
              <a:t>Considered experimental feature – can only be turned on with compiler 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3" y="3581063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Architect at </a:t>
            </a:r>
            <a:r>
              <a:rPr lang="en-US" dirty="0" err="1"/>
              <a:t>Ryvit</a:t>
            </a:r>
            <a:endParaRPr lang="en-US" dirty="0"/>
          </a:p>
          <a:p>
            <a:r>
              <a:rPr lang="en-US" dirty="0"/>
              <a:t>Consultant</a:t>
            </a:r>
          </a:p>
          <a:p>
            <a:r>
              <a:rPr lang="en-US" dirty="0"/>
              <a:t>Web developer</a:t>
            </a:r>
          </a:p>
          <a:p>
            <a:r>
              <a:rPr lang="en-US" dirty="0"/>
              <a:t>AngularJS 1/2, ASP.NET, C#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b="1" dirty="0" err="1" smtClean="0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b="1" dirty="0" err="1" smtClean="0"/>
              <a:t>sas.projects@me.com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Website: </a:t>
            </a:r>
            <a:r>
              <a:rPr lang="en-US" b="1" dirty="0" err="1" smtClean="0"/>
              <a:t>schneids.net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4" y="3589117"/>
            <a:ext cx="4007904" cy="21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import/export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statements in C#/VB.NET</a:t>
            </a:r>
          </a:p>
          <a:p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statements allow us to </a:t>
            </a:r>
            <a:r>
              <a:rPr lang="en-US" dirty="0" smtClean="0"/>
              <a:t>reference code </a:t>
            </a:r>
            <a:r>
              <a:rPr lang="en-US" dirty="0"/>
              <a:t>from other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export</a:t>
            </a:r>
            <a:r>
              <a:rPr lang="en-US" dirty="0"/>
              <a:t> simply means public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0897"/>
            <a:ext cx="4942947" cy="200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4170897"/>
            <a:ext cx="4452938" cy="2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0818"/>
          </a:xfrm>
        </p:spPr>
        <p:txBody>
          <a:bodyPr/>
          <a:lstStyle/>
          <a:p>
            <a:pPr algn="ctr"/>
            <a:r>
              <a:rPr lang="en-US" dirty="0" smtClean="0"/>
              <a:t>Enough </a:t>
            </a:r>
            <a:r>
              <a:rPr lang="en-US" dirty="0" err="1" smtClean="0"/>
              <a:t>TypeScript</a:t>
            </a:r>
            <a:r>
              <a:rPr lang="en-US" dirty="0" smtClean="0"/>
              <a:t>! Angular 2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en-US" dirty="0"/>
              <a:t>Angular 1 – started in 2009</a:t>
            </a:r>
          </a:p>
          <a:p>
            <a:r>
              <a:rPr lang="en-US" dirty="0"/>
              <a:t>Hugely popular – won the initial “SPA war”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79" y="2562225"/>
            <a:ext cx="791527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2" y="5388769"/>
            <a:ext cx="661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2 - What’s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 to components</a:t>
            </a:r>
          </a:p>
          <a:p>
            <a:pPr lvl="1"/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!  Yay!</a:t>
            </a:r>
          </a:p>
          <a:p>
            <a:r>
              <a:rPr lang="en-US" dirty="0"/>
              <a:t>Digest loop to unidirectional data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Native </a:t>
            </a:r>
            <a:r>
              <a:rPr lang="en-US" dirty="0"/>
              <a:t>event/property binding</a:t>
            </a:r>
          </a:p>
          <a:p>
            <a:pPr lvl="1"/>
            <a:r>
              <a:rPr lang="en-US" dirty="0"/>
              <a:t>Way fewer custom directives</a:t>
            </a:r>
          </a:p>
          <a:p>
            <a:pPr lvl="1"/>
            <a:r>
              <a:rPr lang="en-US" dirty="0"/>
              <a:t>Binding directly to DOM properties/events</a:t>
            </a:r>
          </a:p>
          <a:p>
            <a:r>
              <a:rPr lang="en-US" dirty="0"/>
              <a:t>Simplified service model</a:t>
            </a:r>
          </a:p>
          <a:p>
            <a:r>
              <a:rPr lang="en-US" dirty="0"/>
              <a:t>Easier to understand. Flatter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11986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– What stayed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syntax is very similar</a:t>
            </a:r>
          </a:p>
          <a:p>
            <a:pPr lvl="1"/>
            <a:r>
              <a:rPr lang="en-US" dirty="0"/>
              <a:t>One-way data binding via interpolation {{ }}</a:t>
            </a:r>
          </a:p>
          <a:p>
            <a:pPr lvl="1"/>
            <a:r>
              <a:rPr lang="en-US" dirty="0"/>
              <a:t>Still use directives in the same way</a:t>
            </a:r>
          </a:p>
          <a:p>
            <a:r>
              <a:rPr lang="en-US" dirty="0"/>
              <a:t>Dependency injection is still used</a:t>
            </a:r>
          </a:p>
          <a:p>
            <a:r>
              <a:rPr lang="en-US" dirty="0"/>
              <a:t>Directives and components… </a:t>
            </a:r>
            <a:r>
              <a:rPr lang="en-US" dirty="0" err="1"/>
              <a:t>kinda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dirty="0"/>
              <a:t>Used to modify behavior of DOM elements</a:t>
            </a:r>
          </a:p>
          <a:p>
            <a:r>
              <a:rPr lang="en-US" dirty="0" smtClean="0"/>
              <a:t>Here </a:t>
            </a:r>
            <a:r>
              <a:rPr lang="en-US" dirty="0"/>
              <a:t>is an attribute directive (from angular.io)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1" y="2745485"/>
            <a:ext cx="6632084" cy="22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dirty="0"/>
              <a:t>Components are directives with a template</a:t>
            </a:r>
          </a:p>
          <a:p>
            <a:r>
              <a:rPr lang="en-US" dirty="0"/>
              <a:t>Angular 2 apps are built with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No </a:t>
            </a: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, no more </a:t>
            </a:r>
            <a:r>
              <a:rPr lang="en-US" dirty="0" smtClean="0">
                <a:latin typeface="Consolas" panose="020B0609020204030204" pitchFamily="49" charset="0"/>
              </a:rPr>
              <a:t>controller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Functions/properties are bound directly from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57" y="3727529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US" dirty="0"/>
              <a:t>Component scope is much easier to understand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transclusion</a:t>
            </a:r>
            <a:r>
              <a:rPr lang="en-US" dirty="0"/>
              <a:t>, isolate scope, etc.</a:t>
            </a:r>
          </a:p>
          <a:p>
            <a:pPr lvl="1"/>
            <a:r>
              <a:rPr lang="en-US" dirty="0"/>
              <a:t>Functions/properties are bound directly from component</a:t>
            </a:r>
          </a:p>
          <a:p>
            <a:r>
              <a:rPr lang="en-US" dirty="0" smtClean="0"/>
              <a:t>Lots </a:t>
            </a:r>
            <a:r>
              <a:rPr lang="en-US" dirty="0"/>
              <a:t>of smaller components &gt; Fewer big </a:t>
            </a:r>
            <a:r>
              <a:rPr lang="en-US" dirty="0" smtClean="0"/>
              <a:t>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57" y="3727529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class</a:t>
            </a:r>
          </a:p>
          <a:p>
            <a:r>
              <a:rPr lang="en-US" dirty="0"/>
              <a:t>Import the Component decorator</a:t>
            </a:r>
          </a:p>
          <a:p>
            <a:r>
              <a:rPr lang="en-US" dirty="0"/>
              <a:t>Add a template and </a:t>
            </a:r>
            <a:r>
              <a:rPr lang="en-US"/>
              <a:t>a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80" y="3739252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in your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contain the HTML that is rendered by your component</a:t>
            </a:r>
          </a:p>
          <a:p>
            <a:r>
              <a:rPr lang="en-US" dirty="0"/>
              <a:t>Can be placed inline inside of Component declaration OR in a separate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1945"/>
            <a:ext cx="10314256" cy="27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 to tell 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SPAs for 4 years</a:t>
            </a:r>
          </a:p>
          <a:p>
            <a:r>
              <a:rPr lang="en-US" dirty="0"/>
              <a:t>Started with Angular 1 and ASP.NET Web API</a:t>
            </a:r>
          </a:p>
          <a:p>
            <a:r>
              <a:rPr lang="en-US" dirty="0"/>
              <a:t>Using Angular 2 in production today</a:t>
            </a:r>
          </a:p>
        </p:txBody>
      </p:sp>
    </p:spTree>
    <p:extLst>
      <p:ext uri="{BB962C8B-B14F-4D97-AF65-F5344CB8AC3E}">
        <p14:creationId xmlns:p14="http://schemas.microsoft.com/office/powerpoint/2010/main" val="22372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r>
              <a:rPr lang="en-US" dirty="0" smtClean="0"/>
              <a:t>Styling a </a:t>
            </a:r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en-US" dirty="0"/>
              <a:t>You can add CSS directly to a component! 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43113"/>
            <a:ext cx="10344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 component,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CSS classes to an element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message.isUrgent</a:t>
            </a:r>
            <a:r>
              <a:rPr lang="en-US" dirty="0"/>
              <a:t> is </a:t>
            </a:r>
            <a:r>
              <a:rPr lang="en-US" dirty="0" err="1"/>
              <a:t>truthy</a:t>
            </a:r>
            <a:r>
              <a:rPr lang="en-US" dirty="0"/>
              <a:t>, then the big-and-bold CSS class will be applied to the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98161"/>
            <a:ext cx="6943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613" y="2404757"/>
            <a:ext cx="3505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bind component to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expressions</a:t>
            </a:r>
          </a:p>
          <a:p>
            <a:r>
              <a:rPr lang="en-US" dirty="0"/>
              <a:t>Property binding</a:t>
            </a:r>
          </a:p>
          <a:p>
            <a:r>
              <a:rPr lang="en-US" dirty="0"/>
              <a:t>Event binding</a:t>
            </a:r>
          </a:p>
          <a:p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syntax</a:t>
            </a:r>
          </a:p>
          <a:p>
            <a:r>
              <a:rPr lang="en-US" dirty="0"/>
              <a:t>Put your expression inside the brackets</a:t>
            </a:r>
          </a:p>
          <a:p>
            <a:r>
              <a:rPr lang="en-US" dirty="0"/>
              <a:t>Accepts non-side-effect-JavaScript (no new, assignments, etc.)</a:t>
            </a:r>
          </a:p>
          <a:p>
            <a:r>
              <a:rPr lang="en-US" dirty="0"/>
              <a:t>Best use case – bind pure properties to it when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6" y="4073525"/>
            <a:ext cx="8963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properties on the DOM model using []</a:t>
            </a:r>
          </a:p>
          <a:p>
            <a:r>
              <a:rPr lang="en-US" dirty="0"/>
              <a:t>The power and convenience of this cannot be understated!</a:t>
            </a:r>
          </a:p>
          <a:p>
            <a:r>
              <a:rPr lang="en-US" dirty="0"/>
              <a:t>Allows something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become this: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162632" y="5355405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56" y="3372707"/>
            <a:ext cx="920115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0" y="4929188"/>
            <a:ext cx="4676775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56" y="4981524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1545" y="2989901"/>
          <a:ext cx="993227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65">
                  <a:extLst>
                    <a:ext uri="{9D8B030D-6E8A-4147-A177-3AD203B41FA5}">
                      <a16:colId xmlns:a16="http://schemas.microsoft.com/office/drawing/2014/main" xmlns="" val="1750058579"/>
                    </a:ext>
                  </a:extLst>
                </a:gridCol>
                <a:gridCol w="4623646">
                  <a:extLst>
                    <a:ext uri="{9D8B030D-6E8A-4147-A177-3AD203B41FA5}">
                      <a16:colId xmlns:a16="http://schemas.microsoft.com/office/drawing/2014/main" xmlns="" val="1155676432"/>
                    </a:ext>
                  </a:extLst>
                </a:gridCol>
                <a:gridCol w="3142366">
                  <a:extLst>
                    <a:ext uri="{9D8B030D-6E8A-4147-A177-3AD203B41FA5}">
                      <a16:colId xmlns:a16="http://schemas.microsoft.com/office/drawing/2014/main" xmlns="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1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events on the DOM model using ()</a:t>
            </a:r>
          </a:p>
          <a:p>
            <a:r>
              <a:rPr lang="en-US" dirty="0"/>
              <a:t>Again, the power and convenience cannot be understated</a:t>
            </a:r>
          </a:p>
          <a:p>
            <a:r>
              <a:rPr lang="en-US" dirty="0"/>
              <a:t>Support for custom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4" y="3444875"/>
            <a:ext cx="8505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838200" y="3077376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xmlns="" val="3098381941"/>
                    </a:ext>
                  </a:extLst>
                </a:gridCol>
                <a:gridCol w="4581617">
                  <a:extLst>
                    <a:ext uri="{9D8B030D-6E8A-4147-A177-3AD203B41FA5}">
                      <a16:colId xmlns:a16="http://schemas.microsoft.com/office/drawing/2014/main" xmlns="" val="1797155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02245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72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 to the click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(click)</a:t>
                      </a:r>
                      <a:r>
                        <a:rPr lang="en-US" baseline="0" dirty="0"/>
                        <a:t>=“</a:t>
                      </a:r>
                      <a:r>
                        <a:rPr lang="en-US" baseline="0" dirty="0" err="1"/>
                        <a:t>doSomething</a:t>
                      </a:r>
                      <a:r>
                        <a:rPr lang="en-US" baseline="0" dirty="0"/>
                        <a:t>()”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</a:t>
                      </a:r>
                      <a:r>
                        <a:rPr lang="en-US" baseline="0" dirty="0"/>
                        <a:t> an expression to the input changed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(change)=“prop</a:t>
                      </a:r>
                      <a:r>
                        <a:rPr lang="en-US" baseline="0" dirty="0"/>
                        <a:t> = $event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ngModelChange</a:t>
                      </a:r>
                      <a:r>
                        <a:rPr lang="en-US" dirty="0"/>
                        <a:t>)=“”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0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</a:t>
                      </a:r>
                      <a:r>
                        <a:rPr lang="en-US" baseline="0" dirty="0"/>
                        <a:t> to the double click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)=“</a:t>
                      </a:r>
                      <a:r>
                        <a:rPr lang="en-US" dirty="0" err="1"/>
                        <a:t>onDoubleClick</a:t>
                      </a:r>
                      <a:r>
                        <a:rPr lang="en-US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 over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66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</a:t>
                      </a:r>
                      <a:r>
                        <a:rPr lang="en-US" baseline="0" dirty="0"/>
                        <a:t> move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68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…you get th</a:t>
                      </a:r>
                      <a:r>
                        <a:rPr lang="en-US" baseline="0" dirty="0"/>
                        <a:t>e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69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3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two-way binding </a:t>
            </a:r>
          </a:p>
          <a:p>
            <a:r>
              <a:rPr lang="en-US" dirty="0"/>
              <a:t>Follows unidirectional data flow concepts</a:t>
            </a:r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child component is a component that exists within a component</a:t>
            </a:r>
          </a:p>
          <a:p>
            <a:r>
              <a:rPr lang="en-US" dirty="0"/>
              <a:t>I know, pretty stunning right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Easy</a:t>
            </a:r>
            <a:r>
              <a:rPr lang="en-US" dirty="0"/>
              <a:t>: you make a </a:t>
            </a:r>
            <a:r>
              <a:rPr lang="en-US" dirty="0" smtClean="0"/>
              <a:t>component, then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Tell the parent about the component!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SPAs (single page apps) has never been easier</a:t>
            </a:r>
          </a:p>
          <a:p>
            <a:r>
              <a:rPr lang="en-US" dirty="0" smtClean="0"/>
              <a:t>Lots of framework choices!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57" y="3572138"/>
            <a:ext cx="2075935" cy="2075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17" y="3639773"/>
            <a:ext cx="1993792" cy="199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600" y="3096580"/>
            <a:ext cx="4447570" cy="3079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34" y="3663135"/>
            <a:ext cx="2140447" cy="2034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7622" y="5633565"/>
            <a:ext cx="30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(yes, I know React is not a framework!)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Declare your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23" y="2030102"/>
            <a:ext cx="7553753" cy="23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it to your parent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1945008"/>
            <a:ext cx="7524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en-US" dirty="0"/>
              <a:t>Step 3: Register it with your parent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@Component property: directives</a:t>
            </a:r>
          </a:p>
          <a:p>
            <a:r>
              <a:rPr lang="en-US" dirty="0"/>
              <a:t>You must register the component’s type with the parent component!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0" y="2986088"/>
            <a:ext cx="7553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child selector to markup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89" y="1690688"/>
            <a:ext cx="638175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62" y="3996718"/>
            <a:ext cx="5953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parent to child via @Input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of binding data from the parent to the child</a:t>
            </a:r>
          </a:p>
          <a:p>
            <a:r>
              <a:rPr lang="en-US" dirty="0"/>
              <a:t>Requires two steps</a:t>
            </a:r>
          </a:p>
          <a:p>
            <a:pPr lvl="1"/>
            <a:r>
              <a:rPr lang="en-US" dirty="0"/>
              <a:t>Add property to child and decorate it with @Input</a:t>
            </a:r>
          </a:p>
          <a:p>
            <a:pPr lvl="1"/>
            <a:r>
              <a:rPr lang="en-US" dirty="0"/>
              <a:t>Bind the parent property to the child using []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the input property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81" y="1806170"/>
            <a:ext cx="9600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Bind the parent property to that 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9" y="2206979"/>
            <a:ext cx="1005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emitting and @Output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can communicate with child components easily via input properties</a:t>
            </a:r>
          </a:p>
          <a:p>
            <a:r>
              <a:rPr lang="en-US" dirty="0"/>
              <a:t>How does the child communicate </a:t>
            </a:r>
            <a:r>
              <a:rPr lang="en-US" dirty="0" smtClean="0"/>
              <a:t>with its parent?</a:t>
            </a:r>
            <a:endParaRPr lang="en-US" dirty="0"/>
          </a:p>
          <a:p>
            <a:r>
              <a:rPr lang="en-US" dirty="0"/>
              <a:t>Simple: @Output properties and </a:t>
            </a:r>
            <a:r>
              <a:rPr lang="en-US" dirty="0" err="1"/>
              <a:t>EventEmitter</a:t>
            </a:r>
            <a:r>
              <a:rPr lang="en-US" dirty="0"/>
              <a:t>!</a:t>
            </a:r>
          </a:p>
          <a:p>
            <a:r>
              <a:rPr lang="en-US" dirty="0"/>
              <a:t>A little more to it than @Input properties, but very easy</a:t>
            </a:r>
          </a:p>
        </p:txBody>
      </p:sp>
    </p:spTree>
    <p:extLst>
      <p:ext uri="{BB962C8B-B14F-4D97-AF65-F5344CB8AC3E}">
        <p14:creationId xmlns:p14="http://schemas.microsoft.com/office/powerpoint/2010/main" val="3161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and implement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54" y="1416552"/>
            <a:ext cx="9043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subscribing function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583"/>
            <a:ext cx="10515600" cy="40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1325563"/>
          </a:xfrm>
        </p:spPr>
        <p:txBody>
          <a:bodyPr/>
          <a:lstStyle/>
          <a:p>
            <a:r>
              <a:rPr lang="en-US" dirty="0" smtClean="0"/>
              <a:t>Why Angular </a:t>
            </a:r>
            <a:r>
              <a:rPr lang="en-US" dirty="0"/>
              <a:t>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SPA framework curated by Google</a:t>
            </a:r>
          </a:p>
          <a:p>
            <a:r>
              <a:rPr lang="en-US" dirty="0" smtClean="0"/>
              <a:t>Over Angular 1?</a:t>
            </a:r>
          </a:p>
          <a:p>
            <a:pPr lvl="1"/>
            <a:r>
              <a:rPr lang="en-US" dirty="0" smtClean="0"/>
              <a:t>Simpler</a:t>
            </a:r>
            <a:endParaRPr lang="en-US" dirty="0"/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Lots of lessons learned from Angular 1</a:t>
            </a:r>
          </a:p>
          <a:p>
            <a:r>
              <a:rPr lang="en-US" dirty="0" smtClean="0"/>
              <a:t>Angular 2 embraces the web</a:t>
            </a:r>
          </a:p>
        </p:txBody>
      </p:sp>
      <p:pic>
        <p:nvPicPr>
          <p:cNvPr id="6146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3638938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Emit your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263" y="1825625"/>
            <a:ext cx="7611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best used to create, read, update and delete data</a:t>
            </a:r>
          </a:p>
          <a:p>
            <a:r>
              <a:rPr lang="en-US" dirty="0"/>
              <a:t>Enforces separation of concerns</a:t>
            </a:r>
          </a:p>
          <a:p>
            <a:r>
              <a:rPr lang="en-US" dirty="0"/>
              <a:t>Think of it like this: you don’t want your database in your view!</a:t>
            </a:r>
          </a:p>
        </p:txBody>
      </p:sp>
    </p:spTree>
    <p:extLst>
      <p:ext uri="{BB962C8B-B14F-4D97-AF65-F5344CB8AC3E}">
        <p14:creationId xmlns:p14="http://schemas.microsoft.com/office/powerpoint/2010/main" val="18440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 1, we had 5 different kinds of services:</a:t>
            </a:r>
          </a:p>
          <a:p>
            <a:pPr lvl="1"/>
            <a:r>
              <a:rPr lang="en-US" dirty="0"/>
              <a:t>Provider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/>
              <a:t>In Angular 2, we have 1 kind of service: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21078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what?  A service is just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4216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Make class with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2420144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Import @Injectable and decorate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853406"/>
            <a:ext cx="8010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 – Import and register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256" y="1825625"/>
            <a:ext cx="850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couldn’t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</a:p>
          <a:p>
            <a:r>
              <a:rPr lang="en-US" dirty="0" smtClean="0"/>
              <a:t>Http service</a:t>
            </a:r>
          </a:p>
          <a:p>
            <a:r>
              <a:rPr lang="en-US" dirty="0" err="1" smtClean="0"/>
              <a:t>RxJS</a:t>
            </a:r>
            <a:endParaRPr lang="en-US" dirty="0" smtClean="0"/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So much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lots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angular2.schneids.net</a:t>
            </a:r>
            <a:endParaRPr lang="en-US" dirty="0" smtClean="0"/>
          </a:p>
          <a:p>
            <a:r>
              <a:rPr lang="en-US" dirty="0" smtClean="0"/>
              <a:t>All code samples and code exercises from my workshop!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b="1" dirty="0"/>
              <a:t>@</a:t>
            </a:r>
            <a:r>
              <a:rPr lang="en-US" b="1" dirty="0" err="1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b="1" dirty="0" err="1"/>
              <a:t>schneidenbach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b="1" dirty="0" err="1"/>
              <a:t>sas.projects@me.com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b="1" dirty="0" err="1"/>
              <a:t>schneids.net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TypeScript</a:t>
            </a:r>
            <a:r>
              <a:rPr lang="en-US" dirty="0" smtClean="0"/>
              <a:t> = &lt;3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facto language for Angular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Code examples</a:t>
            </a:r>
          </a:p>
          <a:p>
            <a:r>
              <a:rPr lang="en-US" dirty="0" smtClean="0"/>
              <a:t>Great, but not required!</a:t>
            </a:r>
          </a:p>
          <a:p>
            <a:r>
              <a:rPr lang="en-US" dirty="0" smtClean="0"/>
              <a:t>In the end, choose the language you’re comfortable with</a:t>
            </a:r>
          </a:p>
        </p:txBody>
      </p:sp>
      <p:pic>
        <p:nvPicPr>
          <p:cNvPr id="4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1" y="4271963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645" y="4271963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 created by Microsoft</a:t>
            </a:r>
          </a:p>
          <a:p>
            <a:r>
              <a:rPr lang="en-US" dirty="0" err="1" smtClean="0"/>
              <a:t>Transpiles</a:t>
            </a:r>
            <a:r>
              <a:rPr lang="en-US" dirty="0" smtClean="0"/>
              <a:t> </a:t>
            </a:r>
            <a:r>
              <a:rPr lang="en-US" dirty="0"/>
              <a:t>into JavaScript</a:t>
            </a:r>
          </a:p>
          <a:p>
            <a:r>
              <a:rPr lang="en-US" dirty="0"/>
              <a:t>Focuses on:</a:t>
            </a:r>
          </a:p>
          <a:p>
            <a:pPr lvl="1"/>
            <a:r>
              <a:rPr lang="en-US" dirty="0"/>
              <a:t>Application-scale language which adds type safety</a:t>
            </a:r>
          </a:p>
          <a:p>
            <a:pPr lvl="1"/>
            <a:r>
              <a:rPr lang="en-US" dirty="0"/>
              <a:t>Modern features</a:t>
            </a:r>
          </a:p>
          <a:p>
            <a:pPr lvl="2"/>
            <a:r>
              <a:rPr lang="en-US" dirty="0"/>
              <a:t>ES6 – classes, arrow functions</a:t>
            </a:r>
          </a:p>
          <a:p>
            <a:pPr lvl="2"/>
            <a:r>
              <a:rPr lang="en-US" dirty="0"/>
              <a:t>ES7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en-US" dirty="0"/>
              <a:t>ES?</a:t>
            </a:r>
          </a:p>
        </p:txBody>
      </p:sp>
      <p:pic>
        <p:nvPicPr>
          <p:cNvPr id="4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</a:t>
            </a:r>
            <a:r>
              <a:rPr lang="en-US" dirty="0"/>
              <a:t>of neat features</a:t>
            </a:r>
          </a:p>
          <a:p>
            <a:r>
              <a:rPr lang="en-US" dirty="0"/>
              <a:t>The future of JavaScript, </a:t>
            </a:r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5122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layer on top of JavaScript</a:t>
            </a:r>
          </a:p>
          <a:p>
            <a:r>
              <a:rPr lang="en-US" dirty="0"/>
              <a:t>May not be around forever</a:t>
            </a:r>
          </a:p>
        </p:txBody>
      </p:sp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1329</Words>
  <Application>Microsoft Macintosh PowerPoint</Application>
  <PresentationFormat>Widescreen</PresentationFormat>
  <Paragraphs>276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Calibri</vt:lpstr>
      <vt:lpstr>Calibri Light</vt:lpstr>
      <vt:lpstr>Consolas</vt:lpstr>
      <vt:lpstr>Arial</vt:lpstr>
      <vt:lpstr>Office Theme</vt:lpstr>
      <vt:lpstr>Intro to Angular 2 and TypeScript</vt:lpstr>
      <vt:lpstr>About Me</vt:lpstr>
      <vt:lpstr>Who are you to tell me?</vt:lpstr>
      <vt:lpstr>Setting the stage</vt:lpstr>
      <vt:lpstr>Why Angular 2?</vt:lpstr>
      <vt:lpstr>Angular 2 + TypeScript = &lt;3</vt:lpstr>
      <vt:lpstr>What is TypeScript?</vt:lpstr>
      <vt:lpstr>Why TypeScript?</vt:lpstr>
      <vt:lpstr>Why not TypeScript?</vt:lpstr>
      <vt:lpstr>Main reason why TypeScript is great</vt:lpstr>
      <vt:lpstr>So, let’s go over some TypeScript basics!</vt:lpstr>
      <vt:lpstr>Variables</vt:lpstr>
      <vt:lpstr>Interfaces</vt:lpstr>
      <vt:lpstr>Interfaces, cont’d</vt:lpstr>
      <vt:lpstr>More interfaces</vt:lpstr>
      <vt:lpstr>Classes</vt:lpstr>
      <vt:lpstr>Using classes</vt:lpstr>
      <vt:lpstr>Constructor/property shorthand</vt:lpstr>
      <vt:lpstr>Decorators</vt:lpstr>
      <vt:lpstr>import/export</vt:lpstr>
      <vt:lpstr>Enough TypeScript! Angular 2 Time!</vt:lpstr>
      <vt:lpstr>History lesson</vt:lpstr>
      <vt:lpstr>Angular 1 to 2 - What’s changed?</vt:lpstr>
      <vt:lpstr>Angular 1 to 2 – What stayed the same?</vt:lpstr>
      <vt:lpstr>Directives</vt:lpstr>
      <vt:lpstr>Components</vt:lpstr>
      <vt:lpstr>Components, cont’d</vt:lpstr>
      <vt:lpstr>Declaring a component</vt:lpstr>
      <vt:lpstr>Templates in your component</vt:lpstr>
      <vt:lpstr>Styling a component</vt:lpstr>
      <vt:lpstr>Styling a component, cont’d</vt:lpstr>
      <vt:lpstr>Ways to bind component to template</vt:lpstr>
      <vt:lpstr>Interpolated expressions</vt:lpstr>
      <vt:lpstr>Property binding</vt:lpstr>
      <vt:lpstr>Property binding, cont’d</vt:lpstr>
      <vt:lpstr>Event binding</vt:lpstr>
      <vt:lpstr>Event binding, cont’d</vt:lpstr>
      <vt:lpstr>ngModel</vt:lpstr>
      <vt:lpstr>Child components</vt:lpstr>
      <vt:lpstr>Step 1: Declare your component</vt:lpstr>
      <vt:lpstr>Step 2: Import it to your parent component</vt:lpstr>
      <vt:lpstr>Step 3: Register it with your parent component</vt:lpstr>
      <vt:lpstr>Step 4: Add child selector to markup</vt:lpstr>
      <vt:lpstr>Binding parent to child via @Input properties</vt:lpstr>
      <vt:lpstr>Step 1: Add the input property</vt:lpstr>
      <vt:lpstr>Step 2: Bind the parent property to that property</vt:lpstr>
      <vt:lpstr>Event emitting and @Output</vt:lpstr>
      <vt:lpstr>Import and implement</vt:lpstr>
      <vt:lpstr>Add subscribing function</vt:lpstr>
      <vt:lpstr>Step 5 – Emit your event</vt:lpstr>
      <vt:lpstr>What are Services?</vt:lpstr>
      <vt:lpstr>Services in Angular 1</vt:lpstr>
      <vt:lpstr>Guess what?  A service is just a class</vt:lpstr>
      <vt:lpstr>Step 1 – Make class with data</vt:lpstr>
      <vt:lpstr>Step 2 – Import @Injectable and decorate</vt:lpstr>
      <vt:lpstr>Steps 3 and 4 – Import and register</vt:lpstr>
      <vt:lpstr>Things we couldn’t cover</vt:lpstr>
      <vt:lpstr>There is lots more!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SPAs with Angular 2, ASP.NET Core and TypeScript</dc:title>
  <dc:creator>Spencer Schneidenbach</dc:creator>
  <cp:lastModifiedBy>Spencer Schneidenbach</cp:lastModifiedBy>
  <cp:revision>26</cp:revision>
  <dcterms:created xsi:type="dcterms:W3CDTF">2016-05-16T01:51:15Z</dcterms:created>
  <dcterms:modified xsi:type="dcterms:W3CDTF">2016-05-19T20:22:32Z</dcterms:modified>
</cp:coreProperties>
</file>