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59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B78BF-DC41-884A-B21F-E70A9CDE603A}" v="3" dt="2024-08-30T13:24:51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6"/>
    <p:restoredTop sz="94577"/>
  </p:normalViewPr>
  <p:slideViewPr>
    <p:cSldViewPr snapToGrid="0">
      <p:cViewPr varScale="1">
        <p:scale>
          <a:sx n="112" d="100"/>
          <a:sy n="11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Schulz" userId="c249e667a52bee35" providerId="LiveId" clId="{401B78BF-DC41-884A-B21F-E70A9CDE603A}"/>
    <pc:docChg chg="undo custSel addSld modSld">
      <pc:chgData name="Felix Schulz" userId="c249e667a52bee35" providerId="LiveId" clId="{401B78BF-DC41-884A-B21F-E70A9CDE603A}" dt="2024-08-30T13:32:54.055" v="106" actId="208"/>
      <pc:docMkLst>
        <pc:docMk/>
      </pc:docMkLst>
      <pc:sldChg chg="addSp modSp mod">
        <pc:chgData name="Felix Schulz" userId="c249e667a52bee35" providerId="LiveId" clId="{401B78BF-DC41-884A-B21F-E70A9CDE603A}" dt="2024-08-30T13:27:22.687" v="68" actId="1036"/>
        <pc:sldMkLst>
          <pc:docMk/>
          <pc:sldMk cId="182582306" sldId="256"/>
        </pc:sldMkLst>
        <pc:spChg chg="mod">
          <ac:chgData name="Felix Schulz" userId="c249e667a52bee35" providerId="LiveId" clId="{401B78BF-DC41-884A-B21F-E70A9CDE603A}" dt="2024-08-30T13:26:39.545" v="51" actId="1076"/>
          <ac:spMkLst>
            <pc:docMk/>
            <pc:sldMk cId="182582306" sldId="256"/>
            <ac:spMk id="2" creationId="{566AC739-3532-C178-736B-056ECEEE29A3}"/>
          </ac:spMkLst>
        </pc:spChg>
        <pc:spChg chg="mod">
          <ac:chgData name="Felix Schulz" userId="c249e667a52bee35" providerId="LiveId" clId="{401B78BF-DC41-884A-B21F-E70A9CDE603A}" dt="2024-08-30T13:27:22.687" v="68" actId="1036"/>
          <ac:spMkLst>
            <pc:docMk/>
            <pc:sldMk cId="182582306" sldId="256"/>
            <ac:spMk id="3" creationId="{218F06DB-86D4-D284-FDD7-C97DE2F56732}"/>
          </ac:spMkLst>
        </pc:spChg>
        <pc:picChg chg="add mod">
          <ac:chgData name="Felix Schulz" userId="c249e667a52bee35" providerId="LiveId" clId="{401B78BF-DC41-884A-B21F-E70A9CDE603A}" dt="2024-08-30T13:25:38.667" v="44" actId="1076"/>
          <ac:picMkLst>
            <pc:docMk/>
            <pc:sldMk cId="182582306" sldId="256"/>
            <ac:picMk id="5" creationId="{0243DA93-4779-1423-9E42-8682219CD350}"/>
          </ac:picMkLst>
        </pc:picChg>
      </pc:sldChg>
      <pc:sldChg chg="addSp delSp modSp new mod">
        <pc:chgData name="Felix Schulz" userId="c249e667a52bee35" providerId="LiveId" clId="{401B78BF-DC41-884A-B21F-E70A9CDE603A}" dt="2024-08-30T13:32:54.055" v="106" actId="208"/>
        <pc:sldMkLst>
          <pc:docMk/>
          <pc:sldMk cId="2389481547" sldId="263"/>
        </pc:sldMkLst>
        <pc:spChg chg="mod">
          <ac:chgData name="Felix Schulz" userId="c249e667a52bee35" providerId="LiveId" clId="{401B78BF-DC41-884A-B21F-E70A9CDE603A}" dt="2024-08-30T13:28:58.957" v="72"/>
          <ac:spMkLst>
            <pc:docMk/>
            <pc:sldMk cId="2389481547" sldId="263"/>
            <ac:spMk id="2" creationId="{5AB0CA57-AC28-397C-C408-9A10C8F560AD}"/>
          </ac:spMkLst>
        </pc:spChg>
        <pc:spChg chg="mod">
          <ac:chgData name="Felix Schulz" userId="c249e667a52bee35" providerId="LiveId" clId="{401B78BF-DC41-884A-B21F-E70A9CDE603A}" dt="2024-08-30T13:32:15.116" v="103" actId="27636"/>
          <ac:spMkLst>
            <pc:docMk/>
            <pc:sldMk cId="2389481547" sldId="263"/>
            <ac:spMk id="3" creationId="{5A90B19B-87E2-AA90-5F5A-7F6FCB39147E}"/>
          </ac:spMkLst>
        </pc:spChg>
        <pc:spChg chg="add del mod">
          <ac:chgData name="Felix Schulz" userId="c249e667a52bee35" providerId="LiveId" clId="{401B78BF-DC41-884A-B21F-E70A9CDE603A}" dt="2024-08-30T13:30:04.952" v="84" actId="478"/>
          <ac:spMkLst>
            <pc:docMk/>
            <pc:sldMk cId="2389481547" sldId="263"/>
            <ac:spMk id="5" creationId="{1C51FB62-9F23-325D-01C1-71521BC89506}"/>
          </ac:spMkLst>
        </pc:spChg>
        <pc:cxnChg chg="add mod">
          <ac:chgData name="Felix Schulz" userId="c249e667a52bee35" providerId="LiveId" clId="{401B78BF-DC41-884A-B21F-E70A9CDE603A}" dt="2024-08-30T13:32:54.055" v="106" actId="208"/>
          <ac:cxnSpMkLst>
            <pc:docMk/>
            <pc:sldMk cId="2389481547" sldId="263"/>
            <ac:cxnSpMk id="7" creationId="{FE72FFD6-1F97-7345-1C51-28EB9D1954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DD9D-0FDA-C06F-EA42-64013ED9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A4613-0460-F9C1-7507-36AB5A538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A3FD-EFD0-C46B-88FB-8FB134B4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48F5-FFD4-BE56-6088-1A40AC8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87BA-F532-84BA-1740-B6CD90AE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FF3-AE14-D486-48DE-E33830C5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3F4D0-1E37-2EB6-790A-E6EB8ADB1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47B8-AA18-D702-4891-093D12A0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1E40-5FBE-BDFC-4E2C-992A2EB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D1F7-6330-87B5-1F31-BC941586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38087-77A3-7C5D-6CE3-DB5413D23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38C77-7096-DFB0-B72C-F09960AC2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9747B-B05F-E539-C4CE-4B1EC795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5985-B638-2A86-2D3A-C08B3069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9E8-31C8-EDF5-BA3C-F0AF25A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7B05-8A04-0192-8F5C-1FF9A0D4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5326-C9F5-57DA-3344-217AB697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3F36-CD31-3755-203D-99A7AB7E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4C89-35E5-7BE6-0EAC-74C475EF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F9EA-4F24-096C-0F5B-8711E158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C2AA-F1B5-D015-CAB2-B09576D7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91FEF-E370-3271-C041-319AAF317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9806-9CDF-1091-8B20-68F52875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C312-7803-E741-BE3A-A41F2E37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79F9-A9BC-E107-9609-24722817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47DA-F67C-B43D-74E9-747ACB5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626-E14F-DF2F-8543-C8ED3B4E0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A86EF-AB3F-4A85-7E24-411BC582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C2A47-7DBF-1DD0-8644-5DA2FAF0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3FAB-368E-F310-5C7E-06F978D8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310F2-60F7-F89C-B6DF-A7FC289B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B14C-9B53-49D5-DF60-EB80E604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F6FB1-7A69-7B08-D0DC-1C274546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683C1-249D-8853-948B-9959C1293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2A4F6-FD09-3FEA-1A9A-80576722A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1C5A1-3FA1-6E48-75A0-D4C62848A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6EED2-EA09-EF20-1C2F-5417AC89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9E098-C667-7219-5018-11DEBF5A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83CFE-B891-7423-0291-CA6371F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4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7D59-81FA-4040-03AF-9757C7E4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1C61E-059F-46AE-CCE7-AB1AE6B4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C03A4-1F93-22B7-5051-48520860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3972-E6F8-5BAB-2E7F-6DF9DD57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AF6FA-5B90-60DC-6041-51E7BCB3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AF198-CEBC-D876-5453-3342DB57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E819-1E3A-675B-A97F-E8FB225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7861-EAB4-4B9A-884B-EFF1BE45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09F8-E9D6-85FA-800D-B5EDD598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42F63-E958-6848-AA59-EA732C42C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2C03-CB94-0368-88EF-8898B808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AFD4-1786-88FE-8D1C-52B74FD8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D42A-8BF3-7A22-C454-1D868B77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8F91-4F88-904F-D382-4C702668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4B823-71A7-AEB6-D69A-426874B3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41B33-0501-CF55-940B-81E8B4A3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6D96-085E-CE16-8FDB-7E2FB2CD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6A3D-AA51-B160-F660-556B96BA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260C-F0B0-54F6-CE03-68A93801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E6AF1-0573-4107-5710-C6FD867F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E59B8-C540-6EE2-DA3D-20AB9309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986D-6155-3290-BD56-2415B6541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781BF-9B5A-584C-A5E5-2579FF7A588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D684-D941-7F38-CF1D-104539830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C441-BD02-1625-42A3-22BE35BF7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#/sources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oats in a forest&#10;&#10;Description automatically generated">
            <a:extLst>
              <a:ext uri="{FF2B5EF4-FFF2-40B4-BE49-F238E27FC236}">
                <a16:creationId xmlns:a16="http://schemas.microsoft.com/office/drawing/2014/main" id="{0243DA93-4779-1423-9E42-8682219C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010" y="-123507"/>
            <a:ext cx="12352020" cy="8119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AC739-3532-C178-736B-056ECEEE2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30" y="171450"/>
            <a:ext cx="8823960" cy="23876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The negative external effects of deforestation on downstream populations in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F06DB-86D4-D284-FDD7-C97DE2F56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330" y="521366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3200" i="1" dirty="0">
                <a:solidFill>
                  <a:schemeClr val="bg1"/>
                </a:solidFill>
              </a:rPr>
              <a:t>Felix Schulz</a:t>
            </a:r>
            <a:endParaRPr lang="en-US" sz="3200" dirty="0">
              <a:solidFill>
                <a:schemeClr val="bg1"/>
              </a:solidFill>
            </a:endParaRPr>
          </a:p>
          <a:p>
            <a:pPr algn="r"/>
            <a:r>
              <a:rPr lang="en-US" sz="3200" dirty="0">
                <a:solidFill>
                  <a:schemeClr val="bg1"/>
                </a:solidFill>
              </a:rPr>
              <a:t>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18258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CA57-AC28-397C-C408-9A10C8F5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The Burden of the Amazon</a:t>
            </a:r>
            <a:br>
              <a:rPr lang="en-GB" b="1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B19B-87E2-AA90-5F5A-7F6FCB39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The Amazon rainforest is under severe danger of deforestation</a:t>
            </a: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Between 2002 and 2022, 8.6% of primary forests in Brazil were cleared (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Helvetica" pitchFamily="2" charset="0"/>
                <a:hlinkClick r:id="rId2"/>
              </a:rPr>
              <a:t>World Resources Institute 2023</a:t>
            </a: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)</a:t>
            </a:r>
          </a:p>
          <a:p>
            <a:pPr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Land is mainly converted for agriculture,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Helvetica" pitchFamily="2" charset="0"/>
              </a:rPr>
              <a:t>lifestock</a:t>
            </a: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 or mining (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Helvetica" pitchFamily="2" charset="0"/>
                <a:hlinkClick r:id="rId2"/>
              </a:rPr>
              <a:t>Barona et al. 2010</a:t>
            </a: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; 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Helvetica" pitchFamily="2" charset="0"/>
                <a:hlinkClick r:id="rId2"/>
              </a:rPr>
              <a:t>Sonter et al. 2017</a:t>
            </a: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)</a:t>
            </a:r>
          </a:p>
          <a:p>
            <a:pPr marL="0" indent="0" algn="l" fontAlgn="base">
              <a:lnSpc>
                <a:spcPct val="120000"/>
              </a:lnSpc>
              <a:buNone/>
            </a:pPr>
            <a:endParaRPr lang="en-GB" b="0" i="0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Opinions in Brazil diverge widely:</a:t>
            </a:r>
          </a:p>
          <a:p>
            <a:pPr marL="457200" lvl="1" indent="0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" pitchFamily="2" charset="0"/>
              </a:rPr>
              <a:t>Let’s use the riches that God gave us for the wellbeing of our population.</a:t>
            </a:r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Jair Bolsonaro, President of Brazil (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Helvetica" pitchFamily="2" charset="0"/>
                <a:hlinkClick r:id="rId2"/>
              </a:rPr>
              <a:t>2019</a:t>
            </a: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)</a:t>
            </a:r>
          </a:p>
          <a:p>
            <a:pPr marL="457200" lvl="1" indent="0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" pitchFamily="2" charset="0"/>
              </a:rPr>
              <a:t>We will do whatever it takes to have zero deforestation and degradation of our biomes.</a:t>
            </a:r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‘Lula’ da Silva, President of Brazil (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Helvetica" pitchFamily="2" charset="0"/>
                <a:hlinkClick r:id="rId2"/>
              </a:rPr>
              <a:t>2022</a:t>
            </a: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72FFD6-1F97-7345-1C51-28EB9D195412}"/>
              </a:ext>
            </a:extLst>
          </p:cNvPr>
          <p:cNvCxnSpPr/>
          <p:nvPr/>
        </p:nvCxnSpPr>
        <p:spPr>
          <a:xfrm>
            <a:off x="948690" y="4549140"/>
            <a:ext cx="0" cy="3086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8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FAEA8D-33E4-50E5-9B48-83D4D423ADF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877937" y="2628160"/>
            <a:ext cx="776212" cy="93747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AF7B5-94C9-ADC7-D99F-1C7CC5DFA8D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537852" y="2628160"/>
            <a:ext cx="776212" cy="9374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BB9B6-7D93-F63C-CD80-BAD546AE651C}"/>
              </a:ext>
            </a:extLst>
          </p:cNvPr>
          <p:cNvCxnSpPr>
            <a:cxnSpLocks/>
          </p:cNvCxnSpPr>
          <p:nvPr/>
        </p:nvCxnSpPr>
        <p:spPr>
          <a:xfrm flipV="1">
            <a:off x="2436085" y="4162656"/>
            <a:ext cx="0" cy="83819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31A867-6CE9-AD49-51F6-6DDC02FD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relationship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EF9C8E-6EA3-FC4D-A4F6-F0CE5F08E164}"/>
              </a:ext>
            </a:extLst>
          </p:cNvPr>
          <p:cNvSpPr/>
          <p:nvPr/>
        </p:nvSpPr>
        <p:spPr>
          <a:xfrm>
            <a:off x="994234" y="2968610"/>
            <a:ext cx="2883703" cy="1194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Deforestation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533217-191B-1335-7A7E-65117A609573}"/>
              </a:ext>
            </a:extLst>
          </p:cNvPr>
          <p:cNvSpPr/>
          <p:nvPr/>
        </p:nvSpPr>
        <p:spPr>
          <a:xfrm>
            <a:off x="8314065" y="2968610"/>
            <a:ext cx="2883703" cy="1194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Health Outcomes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7CA311-4636-46D2-10B8-D07050888364}"/>
              </a:ext>
            </a:extLst>
          </p:cNvPr>
          <p:cNvSpPr/>
          <p:nvPr/>
        </p:nvSpPr>
        <p:spPr>
          <a:xfrm>
            <a:off x="4654149" y="2031136"/>
            <a:ext cx="2883703" cy="1194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River Pollution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F94884-4630-C303-D978-56920DB554E9}"/>
              </a:ext>
            </a:extLst>
          </p:cNvPr>
          <p:cNvSpPr/>
          <p:nvPr/>
        </p:nvSpPr>
        <p:spPr>
          <a:xfrm>
            <a:off x="994233" y="5000854"/>
            <a:ext cx="2883703" cy="1194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Cloud Cover</a:t>
            </a:r>
          </a:p>
        </p:txBody>
      </p:sp>
    </p:spTree>
    <p:extLst>
      <p:ext uri="{BB962C8B-B14F-4D97-AF65-F5344CB8AC3E}">
        <p14:creationId xmlns:p14="http://schemas.microsoft.com/office/powerpoint/2010/main" val="284965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4962-4439-DCB8-389D-4C5F2CF3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A1CE-15DC-4544-1676-C51B776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theoretical evidence for the central relationship</a:t>
            </a:r>
          </a:p>
          <a:p>
            <a:r>
              <a:rPr lang="en-US" dirty="0"/>
              <a:t>Collected complete data set</a:t>
            </a:r>
          </a:p>
          <a:p>
            <a:pPr lvl="1"/>
            <a:r>
              <a:rPr lang="en-US" dirty="0"/>
              <a:t>Complete, comprehensive river model</a:t>
            </a:r>
          </a:p>
          <a:p>
            <a:pPr lvl="1"/>
            <a:r>
              <a:rPr lang="en-US" dirty="0"/>
              <a:t>Exact attribution of deforestation to rivers</a:t>
            </a:r>
          </a:p>
          <a:p>
            <a:pPr lvl="1"/>
            <a:r>
              <a:rPr lang="en-US" dirty="0"/>
              <a:t>Health outcomes</a:t>
            </a:r>
          </a:p>
          <a:p>
            <a:pPr lvl="1"/>
            <a:r>
              <a:rPr lang="en-US" dirty="0"/>
              <a:t>Control variables</a:t>
            </a:r>
          </a:p>
          <a:p>
            <a:r>
              <a:rPr lang="en-US" dirty="0"/>
              <a:t>Estimated models</a:t>
            </a:r>
          </a:p>
        </p:txBody>
      </p:sp>
    </p:spTree>
    <p:extLst>
      <p:ext uri="{BB962C8B-B14F-4D97-AF65-F5344CB8AC3E}">
        <p14:creationId xmlns:p14="http://schemas.microsoft.com/office/powerpoint/2010/main" val="338796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1B50-4A69-DFDD-AD67-6F59DB57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BAD7-A87D-47D1-AB69-4518F0C4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4,522 stations across all of Brazil</a:t>
            </a:r>
          </a:p>
          <a:p>
            <a:r>
              <a:rPr lang="en-US" dirty="0"/>
              <a:t>Regress upstream deforestation on pollution</a:t>
            </a:r>
          </a:p>
        </p:txBody>
      </p:sp>
      <p:pic>
        <p:nvPicPr>
          <p:cNvPr id="5" name="Picture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47839F24-08CC-04BC-B786-92480F80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41" y="2865199"/>
            <a:ext cx="8993918" cy="34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CD72-89A1-3968-CBEC-280FFC7E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616-2DCC-E4B4-6F87-A0C3A5F5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Amazon, DETER fights deforestation</a:t>
            </a:r>
          </a:p>
          <a:p>
            <a:r>
              <a:rPr lang="en-US" dirty="0"/>
              <a:t>No surveillance without satellite imagery</a:t>
            </a:r>
          </a:p>
          <a:p>
            <a:r>
              <a:rPr lang="en-US" dirty="0"/>
              <a:t>Instrument exogenous (similar to </a:t>
            </a:r>
            <a:r>
              <a:rPr lang="en-US" dirty="0" err="1"/>
              <a:t>Assunção</a:t>
            </a:r>
            <a:r>
              <a:rPr lang="en-US" dirty="0"/>
              <a:t> et al. (2023)) and relevant:</a:t>
            </a:r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85C04F27-472B-0122-B781-B42D4B97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873" y="3635498"/>
            <a:ext cx="6126218" cy="28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5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0D51-70CE-A597-4D42-3D475414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Outcomes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5F36-38EF-29CC-3C2F-EF409620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appears to be no impact on the mortality rate</a:t>
            </a:r>
          </a:p>
          <a:p>
            <a:r>
              <a:rPr lang="en-US" dirty="0"/>
              <a:t>I observe that deforestation in upstream municipalities decreases hospitalizations </a:t>
            </a:r>
            <a:r>
              <a:rPr lang="en-US" dirty="0" err="1"/>
              <a:t>c.p.</a:t>
            </a:r>
            <a:endParaRPr lang="en-US" dirty="0"/>
          </a:p>
        </p:txBody>
      </p:sp>
      <p:pic>
        <p:nvPicPr>
          <p:cNvPr id="5" name="Picture 4" descr="A screenshot of a report&#10;&#10;Description automatically generated">
            <a:extLst>
              <a:ext uri="{FF2B5EF4-FFF2-40B4-BE49-F238E27FC236}">
                <a16:creationId xmlns:a16="http://schemas.microsoft.com/office/drawing/2014/main" id="{0D76227F-60F5-308C-2F98-D2735EEAE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1"/>
          <a:stretch/>
        </p:blipFill>
        <p:spPr>
          <a:xfrm>
            <a:off x="4241360" y="2995448"/>
            <a:ext cx="7498232" cy="35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5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B399-928F-FF34-FECF-7ECBCBA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1105-2B12-96BE-E9F7-3EF86806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economic manuscript</a:t>
            </a:r>
          </a:p>
          <a:p>
            <a:r>
              <a:rPr lang="en-US" dirty="0"/>
              <a:t>Explain central elements of code (&gt;70% of workload)</a:t>
            </a:r>
          </a:p>
          <a:p>
            <a:r>
              <a:rPr lang="en-US" dirty="0"/>
              <a:t>More detailed hospitalization cases?</a:t>
            </a:r>
          </a:p>
          <a:p>
            <a:r>
              <a:rPr lang="en-US" dirty="0"/>
              <a:t>DDD comparing deforestation in and out of the Amazon before and after 2005</a:t>
            </a:r>
          </a:p>
          <a:p>
            <a:r>
              <a:rPr lang="en-US" dirty="0"/>
              <a:t>A similar placebo test for the validity of the instrument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8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287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Helvetica</vt:lpstr>
      <vt:lpstr>Source Sans Pro</vt:lpstr>
      <vt:lpstr>Office Theme</vt:lpstr>
      <vt:lpstr>The negative external effects of deforestation on downstream populations in Brazil</vt:lpstr>
      <vt:lpstr>The Burden of the Amazon </vt:lpstr>
      <vt:lpstr>Main relationship</vt:lpstr>
      <vt:lpstr>General Progress</vt:lpstr>
      <vt:lpstr>Sensor Data</vt:lpstr>
      <vt:lpstr>Health Outcomes</vt:lpstr>
      <vt:lpstr>Health Outcomes (contd.)</vt:lpstr>
      <vt:lpstr>Upcoming Weeks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Schulz</dc:creator>
  <cp:lastModifiedBy>Felix Schulz</cp:lastModifiedBy>
  <cp:revision>1</cp:revision>
  <dcterms:created xsi:type="dcterms:W3CDTF">2024-07-11T13:09:48Z</dcterms:created>
  <dcterms:modified xsi:type="dcterms:W3CDTF">2024-08-30T13:32:55Z</dcterms:modified>
</cp:coreProperties>
</file>