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0" r:id="rId1"/>
  </p:sldMasterIdLst>
  <p:notesMasterIdLst>
    <p:notesMasterId r:id="rId25"/>
  </p:notesMasterIdLst>
  <p:sldIdLst>
    <p:sldId id="290" r:id="rId2"/>
    <p:sldId id="320" r:id="rId3"/>
    <p:sldId id="323" r:id="rId4"/>
    <p:sldId id="324" r:id="rId5"/>
    <p:sldId id="310" r:id="rId6"/>
    <p:sldId id="292" r:id="rId7"/>
    <p:sldId id="312" r:id="rId8"/>
    <p:sldId id="314" r:id="rId9"/>
    <p:sldId id="325" r:id="rId10"/>
    <p:sldId id="315" r:id="rId11"/>
    <p:sldId id="326" r:id="rId12"/>
    <p:sldId id="317" r:id="rId13"/>
    <p:sldId id="318" r:id="rId14"/>
    <p:sldId id="327" r:id="rId15"/>
    <p:sldId id="319" r:id="rId16"/>
    <p:sldId id="316" r:id="rId17"/>
    <p:sldId id="303" r:id="rId18"/>
    <p:sldId id="304" r:id="rId19"/>
    <p:sldId id="305" r:id="rId20"/>
    <p:sldId id="306" r:id="rId21"/>
    <p:sldId id="307" r:id="rId22"/>
    <p:sldId id="321" r:id="rId23"/>
    <p:sldId id="3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C7C6AC-E068-4C6A-81FC-93834A9DB184}">
          <p14:sldIdLst>
            <p14:sldId id="290"/>
            <p14:sldId id="320"/>
            <p14:sldId id="323"/>
            <p14:sldId id="324"/>
            <p14:sldId id="310"/>
            <p14:sldId id="292"/>
            <p14:sldId id="312"/>
            <p14:sldId id="314"/>
            <p14:sldId id="325"/>
            <p14:sldId id="315"/>
            <p14:sldId id="326"/>
            <p14:sldId id="317"/>
            <p14:sldId id="318"/>
            <p14:sldId id="327"/>
            <p14:sldId id="319"/>
            <p14:sldId id="316"/>
            <p14:sldId id="303"/>
            <p14:sldId id="304"/>
            <p14:sldId id="305"/>
            <p14:sldId id="306"/>
            <p14:sldId id="307"/>
            <p14:sldId id="321"/>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F3A33"/>
    <a:srgbClr val="8BC641"/>
    <a:srgbClr val="CCCCCC"/>
    <a:srgbClr val="79BFD9"/>
    <a:srgbClr val="FDEDA1"/>
    <a:srgbClr val="78B758"/>
    <a:srgbClr val="2572B2"/>
    <a:srgbClr val="FBD113"/>
    <a:srgbClr val="E127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81" autoAdjust="0"/>
    <p:restoredTop sz="68831" autoAdjust="0"/>
  </p:normalViewPr>
  <p:slideViewPr>
    <p:cSldViewPr snapToGrid="0">
      <p:cViewPr varScale="1">
        <p:scale>
          <a:sx n="91" d="100"/>
          <a:sy n="91" d="100"/>
        </p:scale>
        <p:origin x="121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F09174-3F43-46F0-9F84-0E54424E33BA}"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7D81C-75C7-4564-9045-5886489EA9E9}" type="slidenum">
              <a:rPr lang="en-US" smtClean="0"/>
              <a:t>‹#›</a:t>
            </a:fld>
            <a:endParaRPr lang="en-US"/>
          </a:p>
        </p:txBody>
      </p:sp>
    </p:spTree>
    <p:extLst>
      <p:ext uri="{BB962C8B-B14F-4D97-AF65-F5344CB8AC3E}">
        <p14:creationId xmlns:p14="http://schemas.microsoft.com/office/powerpoint/2010/main" val="23485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576654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To verify the stability of different carving paths across domains, </a:t>
            </a: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a </a:t>
            </a:r>
            <a:r>
              <a:rPr lang="en-US" altLang="zh-CN" spc="-35" dirty="0" smtClean="0">
                <a:solidFill>
                  <a:prstClr val="black"/>
                </a:solidFill>
                <a:latin typeface="Comic Sans MS" panose="030F0702030302020204" pitchFamily="66" charset="0"/>
                <a:ea typeface="+mn-ea"/>
                <a:cs typeface="Verdana"/>
              </a:rPr>
              <a:t>user performs two gestures (e.g., drawing the zigzag and triangle) at three different locations. </a:t>
            </a: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For </a:t>
            </a:r>
            <a:r>
              <a:rPr lang="en-US" altLang="zh-CN" spc="-35" dirty="0" smtClean="0">
                <a:solidFill>
                  <a:prstClr val="black"/>
                </a:solidFill>
                <a:latin typeface="Comic Sans MS" panose="030F0702030302020204" pitchFamily="66" charset="0"/>
                <a:ea typeface="+mn-ea"/>
                <a:cs typeface="Verdana"/>
              </a:rPr>
              <a:t>each gesture, </a:t>
            </a:r>
            <a:r>
              <a:rPr lang="en-US" altLang="zh-CN" spc="-35" dirty="0" smtClean="0">
                <a:solidFill>
                  <a:prstClr val="black"/>
                </a:solidFill>
                <a:latin typeface="Comic Sans MS" panose="030F0702030302020204" pitchFamily="66" charset="0"/>
                <a:ea typeface="+mn-ea"/>
                <a:cs typeface="Verdana"/>
              </a:rPr>
              <a:t>we plot the </a:t>
            </a:r>
            <a:r>
              <a:rPr lang="en-US" altLang="zh-CN" spc="-35" dirty="0" smtClean="0">
                <a:solidFill>
                  <a:prstClr val="black"/>
                </a:solidFill>
                <a:latin typeface="Comic Sans MS" panose="030F0702030302020204" pitchFamily="66" charset="0"/>
                <a:ea typeface="+mn-ea"/>
                <a:cs typeface="Verdana"/>
              </a:rPr>
              <a:t>distribution of the derived carving </a:t>
            </a:r>
            <a:r>
              <a:rPr lang="en-US" altLang="zh-CN" spc="-35" dirty="0" smtClean="0">
                <a:solidFill>
                  <a:prstClr val="black"/>
                </a:solidFill>
                <a:latin typeface="Comic Sans MS" panose="030F0702030302020204" pitchFamily="66" charset="0"/>
                <a:ea typeface="+mn-ea"/>
                <a:cs typeface="Verdana"/>
              </a:rPr>
              <a:t>paths again. And</a:t>
            </a:r>
            <a:r>
              <a:rPr lang="en-US" altLang="zh-CN" spc="-35" baseline="0" dirty="0" smtClean="0">
                <a:solidFill>
                  <a:prstClr val="black"/>
                </a:solidFill>
                <a:latin typeface="Comic Sans MS" panose="030F0702030302020204" pitchFamily="66" charset="0"/>
                <a:ea typeface="+mn-ea"/>
                <a:cs typeface="Verdana"/>
              </a:rPr>
              <a:t> w</a:t>
            </a:r>
            <a:r>
              <a:rPr lang="en-US" altLang="zh-CN" spc="-35" dirty="0" smtClean="0">
                <a:solidFill>
                  <a:prstClr val="black"/>
                </a:solidFill>
                <a:latin typeface="Comic Sans MS" panose="030F0702030302020204" pitchFamily="66" charset="0"/>
                <a:ea typeface="+mn-ea"/>
                <a:cs typeface="Verdana"/>
              </a:rPr>
              <a:t>e </a:t>
            </a:r>
            <a:r>
              <a:rPr lang="en-US" altLang="zh-CN" spc="-35" dirty="0" smtClean="0">
                <a:solidFill>
                  <a:prstClr val="black"/>
                </a:solidFill>
                <a:latin typeface="Comic Sans MS" panose="030F0702030302020204" pitchFamily="66" charset="0"/>
                <a:ea typeface="+mn-ea"/>
                <a:cs typeface="Verdana"/>
              </a:rPr>
              <a:t>can see the motion change pattern is consistent across locations for both gestures. </a:t>
            </a: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The </a:t>
            </a:r>
            <a:r>
              <a:rPr lang="en-US" altLang="zh-CN" spc="-35" dirty="0" smtClean="0">
                <a:solidFill>
                  <a:prstClr val="black"/>
                </a:solidFill>
                <a:latin typeface="Comic Sans MS" panose="030F0702030302020204" pitchFamily="66" charset="0"/>
                <a:ea typeface="+mn-ea"/>
                <a:cs typeface="Verdana"/>
              </a:rPr>
              <a:t>largest period between two motion changes in a cluster is 50ms (the second cluster in the top sub-figure for drawing the zigzag). </a:t>
            </a: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Meanwhile</a:t>
            </a:r>
            <a:r>
              <a:rPr lang="en-US" altLang="zh-CN" spc="-35" dirty="0" smtClean="0">
                <a:solidFill>
                  <a:prstClr val="black"/>
                </a:solidFill>
                <a:latin typeface="Comic Sans MS" panose="030F0702030302020204" pitchFamily="66" charset="0"/>
                <a:ea typeface="+mn-ea"/>
                <a:cs typeface="Verdana"/>
              </a:rPr>
              <a:t>, the power based carving paths exhibit noticeable dynamics when a gesture is performed in different locations. The reason is the motion change pattern reflects the rhythm of the arm motion and the temporal characteristic is only related to the user performing style and gesture composition, but not where the user performs the gesture. And the diverse arm shapes and sizes of users reinforce the impacts on WiFi signals. In contrast, in the view of WiFi transceiver pairs, the velocity components of the detected arm motion vary with the location changes so that incurs </a:t>
            </a:r>
            <a:r>
              <a:rPr lang="en-US" altLang="zh-CN" spc="-35" dirty="0" smtClean="0">
                <a:solidFill>
                  <a:prstClr val="black"/>
                </a:solidFill>
                <a:latin typeface="Comic Sans MS" panose="030F0702030302020204" pitchFamily="66" charset="0"/>
                <a:ea typeface="+mn-ea"/>
                <a:cs typeface="Verdana"/>
              </a:rPr>
              <a:t>spectrogram </a:t>
            </a:r>
            <a:r>
              <a:rPr lang="en-US" altLang="zh-CN" spc="-35" dirty="0" smtClean="0">
                <a:solidFill>
                  <a:prstClr val="black"/>
                </a:solidFill>
                <a:latin typeface="Comic Sans MS" panose="030F0702030302020204" pitchFamily="66" charset="0"/>
                <a:ea typeface="+mn-ea"/>
                <a:cs typeface="Verdana"/>
              </a:rPr>
              <a:t>power dynamic since the human body is best modeled as a quasi-specular reflector.</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70737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omic Sans MS" panose="030F0702030302020204" pitchFamily="66" charset="0"/>
              </a:rPr>
              <a:t>Thus we propose</a:t>
            </a:r>
            <a:r>
              <a:rPr lang="en-US" altLang="zh-CN" baseline="0" dirty="0" smtClean="0">
                <a:latin typeface="Comic Sans MS" panose="030F0702030302020204" pitchFamily="66" charset="0"/>
              </a:rPr>
              <a:t>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FF0000"/>
                </a:solidFill>
                <a:latin typeface="Comic Sans MS" panose="030F0702030302020204" pitchFamily="66" charset="0"/>
              </a:rPr>
              <a:t>And the first challenges is </a:t>
            </a:r>
            <a:endParaRPr lang="en-US" altLang="zh-CN"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062607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latin typeface="Comic Sans MS" panose="030F0702030302020204" pitchFamily="66" charset="0"/>
              </a:rPr>
              <a:t>(the power distribution of spectrograms changes as reflection areas </a:t>
            </a:r>
            <a:r>
              <a:rPr lang="en-US" altLang="zh-CN" sz="1200" i="1" dirty="0" smtClean="0">
                <a:solidFill>
                  <a:srgbClr val="FF0000"/>
                </a:solidFill>
                <a:latin typeface="Comic Sans MS" panose="030F0702030302020204" pitchFamily="66" charset="0"/>
              </a:rPr>
              <a:t>S</a:t>
            </a:r>
            <a:r>
              <a:rPr lang="en-US" altLang="zh-CN" sz="1200" i="1" dirty="0" smtClean="0">
                <a:latin typeface="Comic Sans MS" panose="030F0702030302020204" pitchFamily="66" charset="0"/>
              </a:rPr>
              <a:t> vary for specific DFS at instance </a:t>
            </a:r>
            <a:r>
              <a:rPr lang="en-US" altLang="zh-CN" sz="1200" i="1" dirty="0" smtClean="0">
                <a:solidFill>
                  <a:srgbClr val="FF0000"/>
                </a:solidFill>
                <a:latin typeface="Comic Sans MS" panose="030F0702030302020204" pitchFamily="66" charset="0"/>
              </a:rPr>
              <a:t>t</a:t>
            </a:r>
            <a:r>
              <a:rPr lang="en-US" altLang="zh-CN" sz="1200" i="1" dirty="0" smtClean="0">
                <a:latin typeface="Comic Sans MS" panose="030F0702030302020204" pitchFamily="66"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latin typeface="Comic Sans MS" panose="030F0702030302020204" pitchFamily="66" charset="0"/>
              </a:rPr>
              <a:t>We first</a:t>
            </a:r>
            <a:r>
              <a:rPr lang="en-US" altLang="zh-CN" sz="1200" i="1" baseline="0" dirty="0" smtClean="0">
                <a:latin typeface="Comic Sans MS" panose="030F0702030302020204" pitchFamily="66" charset="0"/>
              </a:rPr>
              <a:t> leverage the STFT for the </a:t>
            </a:r>
            <a:r>
              <a:rPr lang="en-US" altLang="zh-CN" sz="1200" i="1" baseline="0" dirty="0" err="1" smtClean="0">
                <a:latin typeface="Comic Sans MS" panose="030F0702030302020204" pitchFamily="66" charset="0"/>
              </a:rPr>
              <a:t>denoised</a:t>
            </a:r>
            <a:r>
              <a:rPr lang="en-US" altLang="zh-CN" sz="1200" i="1" baseline="0" dirty="0" smtClean="0">
                <a:latin typeface="Comic Sans MS" panose="030F0702030302020204" pitchFamily="66" charset="0"/>
              </a:rPr>
              <a:t> WiFi </a:t>
            </a:r>
            <a:r>
              <a:rPr lang="en-US" altLang="zh-CN" sz="1200" i="1" baseline="0" dirty="0" err="1" smtClean="0">
                <a:latin typeface="Comic Sans MS" panose="030F0702030302020204" pitchFamily="66" charset="0"/>
              </a:rPr>
              <a:t>singals</a:t>
            </a:r>
            <a:r>
              <a:rPr lang="en-US" altLang="zh-CN" sz="1200" i="1" baseline="0" dirty="0" smtClean="0">
                <a:latin typeface="Comic Sans MS" panose="030F0702030302020204" pitchFamily="66" charset="0"/>
              </a:rPr>
              <a:t> to get the spectrogram.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baseline="0" dirty="0" smtClean="0">
                <a:latin typeface="Comic Sans MS" panose="030F0702030302020204" pitchFamily="66" charset="0"/>
              </a:rPr>
              <a:t>Then we can derive the motion change pattern by  computing the derivative of the spectrogram.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baseline="0" dirty="0" smtClean="0">
                <a:latin typeface="Comic Sans MS" panose="030F0702030302020204" pitchFamily="66" charset="0"/>
              </a:rPr>
              <a:t>However, it’s computation-intensive for the </a:t>
            </a:r>
            <a:r>
              <a:rPr lang="en-US" altLang="zh-CN" sz="1200" i="1" baseline="0" dirty="0" smtClean="0">
                <a:solidFill>
                  <a:srgbClr val="FF0000"/>
                </a:solidFill>
                <a:latin typeface="Comic Sans MS" panose="030F0702030302020204" pitchFamily="66" charset="0"/>
              </a:rPr>
              <a:t>d</a:t>
            </a:r>
            <a:r>
              <a:rPr lang="en-US" altLang="zh-CN" sz="1200" i="1" dirty="0" smtClean="0">
                <a:solidFill>
                  <a:srgbClr val="FF0000"/>
                </a:solidFill>
                <a:latin typeface="Comic Sans MS" panose="030F0702030302020204" pitchFamily="66" charset="0"/>
              </a:rPr>
              <a:t>erivative derivation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solidFill>
                  <a:srgbClr val="FF0000"/>
                </a:solidFill>
                <a:latin typeface="Comic Sans MS" panose="030F0702030302020204" pitchFamily="66" charset="0"/>
              </a:rPr>
              <a:t>Thus we decide</a:t>
            </a:r>
            <a:r>
              <a:rPr lang="en-US" altLang="zh-CN" sz="1200" i="1" baseline="0" dirty="0" smtClean="0">
                <a:solidFill>
                  <a:srgbClr val="FF0000"/>
                </a:solidFill>
                <a:latin typeface="Comic Sans MS" panose="030F0702030302020204" pitchFamily="66" charset="0"/>
              </a:rPr>
              <a:t> to carve the </a:t>
            </a:r>
            <a:r>
              <a:rPr lang="en-US" altLang="zh-CN" sz="1200" i="1" dirty="0" smtClean="0">
                <a:solidFill>
                  <a:srgbClr val="FF0000"/>
                </a:solidFill>
                <a:latin typeface="Comic Sans MS" panose="030F0702030302020204" pitchFamily="66" charset="0"/>
              </a:rPr>
              <a:t>spectrogram selectively, as the figure shown.</a:t>
            </a:r>
            <a:endParaRPr lang="en-US" altLang="zh-CN" sz="1200" i="1"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641639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optimize the selection of the dominant carving path for</a:t>
            </a:r>
            <a:r>
              <a:rPr lang="en-US" altLang="zh-CN" baseline="0" dirty="0" smtClean="0"/>
              <a:t> the motion change pattern, we </a:t>
            </a:r>
            <a:r>
              <a:rPr lang="en-US" altLang="zh-CN" sz="1200" i="1" baseline="0" dirty="0" smtClean="0">
                <a:solidFill>
                  <a:srgbClr val="1F3A33"/>
                </a:solidFill>
                <a:latin typeface="Comic Sans MS" panose="030F0702030302020204" pitchFamily="66" charset="0"/>
                <a:ea typeface="宋体" panose="02010600030101010101" pitchFamily="2" charset="-122"/>
              </a:rPr>
              <a:t>b</a:t>
            </a:r>
            <a:r>
              <a:rPr lang="en-US" altLang="zh-CN" sz="1200" i="1" dirty="0" smtClean="0">
                <a:solidFill>
                  <a:srgbClr val="1F3A33"/>
                </a:solidFill>
                <a:latin typeface="Comic Sans MS" panose="030F0702030302020204" pitchFamily="66" charset="0"/>
                <a:ea typeface="宋体" panose="02010600030101010101" pitchFamily="2" charset="-122"/>
              </a:rPr>
              <a:t>orrow the idea of </a:t>
            </a:r>
            <a:r>
              <a:rPr lang="en-US" altLang="zh-CN" sz="1200" i="1" dirty="0" smtClean="0">
                <a:solidFill>
                  <a:srgbClr val="FF0000"/>
                </a:solidFill>
                <a:latin typeface="Comic Sans MS" panose="030F0702030302020204" pitchFamily="66" charset="0"/>
                <a:ea typeface="宋体" panose="02010600030101010101" pitchFamily="2" charset="-122"/>
              </a:rPr>
              <a:t>Seam </a:t>
            </a:r>
            <a:r>
              <a:rPr lang="en-US" altLang="zh-CN" sz="1200" i="1" dirty="0" smtClean="0">
                <a:solidFill>
                  <a:srgbClr val="FF0000"/>
                </a:solidFill>
                <a:latin typeface="Comic Sans MS" panose="030F0702030302020204" pitchFamily="66" charset="0"/>
              </a:rPr>
              <a:t>Carving Problem</a:t>
            </a:r>
            <a:r>
              <a:rPr lang="en-US" altLang="zh-CN" sz="1200" i="1" dirty="0" smtClean="0">
                <a:solidFill>
                  <a:srgbClr val="1F3A33"/>
                </a:solidFill>
                <a:latin typeface="Comic Sans MS" panose="030F0702030302020204" pitchFamily="66" charset="0"/>
              </a:rPr>
              <a:t> in computer graphics for content-aware image resizing.</a:t>
            </a:r>
            <a:endParaRPr lang="zh-CN" altLang="en-US" sz="1200" dirty="0" smtClean="0">
              <a:solidFill>
                <a:srgbClr val="1F3A33"/>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basic idea is to formulate an</a:t>
            </a:r>
            <a:r>
              <a:rPr lang="en-US" altLang="zh-CN" baseline="0" dirty="0" smtClean="0"/>
              <a:t> optimization problem considering the continuity and consistency of arm moving velocity distribution. Thus we can select the dominant motion changes for all potential carving paths.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905877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omic Sans MS" panose="030F0702030302020204" pitchFamily="66" charset="0"/>
              </a:rPr>
              <a:t>The final</a:t>
            </a:r>
            <a:r>
              <a:rPr lang="en-US" altLang="zh-CN" baseline="0" dirty="0" smtClean="0">
                <a:latin typeface="Comic Sans MS" panose="030F0702030302020204" pitchFamily="66" charset="0"/>
              </a:rPr>
              <a:t> problem is how to optimize the output of the dual tasks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latin typeface="Comic Sans MS" panose="030F0702030302020204" pitchFamily="66" charset="0"/>
              </a:rPr>
              <a:t>And we want to </a:t>
            </a:r>
            <a:r>
              <a:rPr lang="en-US" altLang="zh-CN" sz="1200" dirty="0" smtClean="0">
                <a:latin typeface="Comic Sans MS" panose="030F0702030302020204" pitchFamily="66" charset="0"/>
              </a:rPr>
              <a:t>bootstrap each other by </a:t>
            </a:r>
            <a:r>
              <a:rPr lang="en-US" altLang="zh-CN" sz="1200" dirty="0" smtClean="0">
                <a:solidFill>
                  <a:srgbClr val="FF0000"/>
                </a:solidFill>
                <a:latin typeface="Comic Sans MS" panose="030F0702030302020204" pitchFamily="66" charset="0"/>
              </a:rPr>
              <a:t>learning collaboratively</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936291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914400" marR="0" lvl="2"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200" kern="1200" spc="-35" dirty="0" smtClean="0">
                <a:solidFill>
                  <a:prstClr val="black"/>
                </a:solidFill>
                <a:latin typeface="Comic Sans MS" panose="030F0702030302020204" pitchFamily="66" charset="0"/>
                <a:ea typeface="+mn-ea"/>
                <a:cs typeface="Verdana"/>
              </a:rPr>
              <a:t>The</a:t>
            </a:r>
            <a:r>
              <a:rPr lang="en-US" altLang="zh-CN" sz="1200" kern="1200" spc="-35" baseline="0" dirty="0" smtClean="0">
                <a:solidFill>
                  <a:prstClr val="black"/>
                </a:solidFill>
                <a:latin typeface="Comic Sans MS" panose="030F0702030302020204" pitchFamily="66" charset="0"/>
                <a:ea typeface="+mn-ea"/>
                <a:cs typeface="Verdana"/>
              </a:rPr>
              <a:t> basic idea is the design of the gradient block layer, with which we can </a:t>
            </a:r>
            <a:r>
              <a:rPr lang="en-US" altLang="zh-CN" sz="1200" i="1" dirty="0" smtClean="0">
                <a:latin typeface="Comic Sans MS" panose="030F0702030302020204" pitchFamily="66" charset="0"/>
              </a:rPr>
              <a:t>splice</a:t>
            </a:r>
            <a:r>
              <a:rPr lang="en-US" altLang="zh-CN" sz="1200" i="1" baseline="0" dirty="0" smtClean="0">
                <a:latin typeface="Comic Sans MS" panose="030F0702030302020204" pitchFamily="66" charset="0"/>
              </a:rPr>
              <a:t> the f</a:t>
            </a:r>
            <a:r>
              <a:rPr lang="en-US" altLang="zh-CN" sz="1200" i="1" dirty="0" smtClean="0">
                <a:latin typeface="Comic Sans MS" panose="030F0702030302020204" pitchFamily="66" charset="0"/>
              </a:rPr>
              <a:t>eatures from respective</a:t>
            </a:r>
            <a:r>
              <a:rPr lang="en-US" altLang="zh-CN" sz="1200" i="1" baseline="0" dirty="0" smtClean="0">
                <a:latin typeface="Comic Sans MS" panose="030F0702030302020204" pitchFamily="66" charset="0"/>
              </a:rPr>
              <a:t> feature extractors for the final outputs while avoiding the influence of each other for back-propagation.</a:t>
            </a:r>
            <a:endParaRPr lang="en-US" altLang="zh-CN" sz="1200" kern="1200" spc="-35" dirty="0" smtClean="0">
              <a:solidFill>
                <a:prstClr val="black"/>
              </a:solidFill>
              <a:latin typeface="Comic Sans MS" panose="030F0702030302020204" pitchFamily="66" charset="0"/>
              <a:ea typeface="+mn-ea"/>
              <a:cs typeface="Verdana"/>
            </a:endParaRPr>
          </a:p>
          <a:p>
            <a:pPr marL="914400" lvl="2" indent="0">
              <a:buFont typeface="Arial" panose="020B0604020202020204" pitchFamily="34" charset="0"/>
              <a:buNone/>
            </a:pPr>
            <a:endParaRPr lang="en-US" altLang="zh-CN" sz="1200" kern="1200" spc="-35" dirty="0" smtClean="0">
              <a:solidFill>
                <a:prstClr val="black"/>
              </a:solidFill>
              <a:latin typeface="Comic Sans MS" panose="030F0702030302020204" pitchFamily="66" charset="0"/>
              <a:ea typeface="+mn-ea"/>
              <a:cs typeface="Verdana"/>
            </a:endParaRPr>
          </a:p>
          <a:p>
            <a:pPr marL="914400" lvl="2" indent="0">
              <a:buFont typeface="Arial" panose="020B0604020202020204" pitchFamily="34" charset="0"/>
              <a:buNone/>
            </a:pPr>
            <a:r>
              <a:rPr lang="en-US" altLang="zh-CN" sz="1200" kern="1200" spc="-35" dirty="0" smtClean="0">
                <a:solidFill>
                  <a:prstClr val="black"/>
                </a:solidFill>
                <a:latin typeface="Comic Sans MS" panose="030F0702030302020204" pitchFamily="66" charset="0"/>
                <a:ea typeface="+mn-ea"/>
                <a:cs typeface="Verdana"/>
              </a:rPr>
              <a:t>Note that the network can be used</a:t>
            </a:r>
            <a:r>
              <a:rPr lang="en-US" altLang="zh-CN" sz="1200" kern="1200" spc="-35" baseline="0" dirty="0" smtClean="0">
                <a:solidFill>
                  <a:prstClr val="black"/>
                </a:solidFill>
                <a:latin typeface="Comic Sans MS" panose="030F0702030302020204" pitchFamily="66" charset="0"/>
                <a:ea typeface="+mn-ea"/>
                <a:cs typeface="Verdana"/>
              </a:rPr>
              <a:t> for </a:t>
            </a:r>
            <a:r>
              <a:rPr lang="en-US" altLang="zh-CN" sz="1200" kern="1200" spc="-35" dirty="0" smtClean="0">
                <a:solidFill>
                  <a:prstClr val="black"/>
                </a:solidFill>
                <a:latin typeface="Comic Sans MS" panose="030F0702030302020204" pitchFamily="66" charset="0"/>
                <a:ea typeface="+mn-ea"/>
                <a:cs typeface="Verdana"/>
              </a:rPr>
              <a:t>multi-task learning with a positive slicing factor while </a:t>
            </a:r>
          </a:p>
          <a:p>
            <a:pPr lvl="2"/>
            <a:r>
              <a:rPr lang="en-US" altLang="zh-CN" sz="1200" kern="1200" spc="-35" dirty="0" smtClean="0">
                <a:solidFill>
                  <a:prstClr val="black"/>
                </a:solidFill>
                <a:latin typeface="Comic Sans MS" panose="030F0702030302020204" pitchFamily="66" charset="0"/>
                <a:ea typeface="+mn-ea"/>
                <a:cs typeface="Verdana"/>
              </a:rPr>
              <a:t>for cross-domain adaptive with a negative one.  We also</a:t>
            </a:r>
            <a:r>
              <a:rPr lang="en-US" altLang="zh-CN" sz="1200" kern="1200" spc="-35" baseline="0" dirty="0" smtClean="0">
                <a:solidFill>
                  <a:prstClr val="black"/>
                </a:solidFill>
                <a:latin typeface="Comic Sans MS" panose="030F0702030302020204" pitchFamily="66" charset="0"/>
                <a:ea typeface="+mn-ea"/>
                <a:cs typeface="Verdana"/>
              </a:rPr>
              <a:t> validate its effectiveness in the paper.</a:t>
            </a:r>
            <a:endParaRPr lang="en-US" altLang="zh-CN" sz="1200" kern="1200" spc="-35" dirty="0" smtClean="0">
              <a:solidFill>
                <a:prstClr val="black"/>
              </a:solidFill>
              <a:latin typeface="Comic Sans MS" panose="030F0702030302020204" pitchFamily="66" charset="0"/>
              <a:ea typeface="+mn-ea"/>
              <a:cs typeface="Verdana"/>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3019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00225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To validate the effectiveness of our</a:t>
            </a:r>
            <a:r>
              <a:rPr lang="en-US" altLang="zh-CN" baseline="0" dirty="0" smtClean="0"/>
              <a:t> system, we do the evaluation on the public </a:t>
            </a:r>
            <a:r>
              <a:rPr lang="en-US" altLang="zh-CN" baseline="0" dirty="0" err="1" smtClean="0"/>
              <a:t>dateset</a:t>
            </a:r>
            <a:r>
              <a:rPr lang="en-US" altLang="zh-CN" baseline="0" dirty="0" smtClean="0"/>
              <a:t> published by widar3.0.</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9441797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Arial" panose="020B0604020202020204" pitchFamily="34" charset="0"/>
              <a:buChar char="•"/>
            </a:pPr>
            <a:endParaRPr lang="en-US" altLang="zh-CN" sz="1200" kern="1200" spc="-35" dirty="0" smtClean="0">
              <a:solidFill>
                <a:prstClr val="black"/>
              </a:solidFill>
              <a:latin typeface="Comic Sans MS" panose="030F0702030302020204" pitchFamily="66" charset="0"/>
              <a:ea typeface="+mn-ea"/>
              <a:cs typeface="Verdana"/>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0131710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683344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prstClr val="black"/>
                </a:solidFill>
                <a:latin typeface="Comic Sans MS" panose="030F0702030302020204" pitchFamily="66" charset="0"/>
                <a:ea typeface="+mn-ea"/>
                <a:cs typeface="Verdana"/>
              </a:rPr>
              <a:t>We human beings always want to talk, especially during the quarantine. And Interacting with machines is an interesting thing for social </a:t>
            </a:r>
            <a:r>
              <a:rPr lang="en-US" altLang="zh-CN" baseline="0" dirty="0" smtClean="0">
                <a:solidFill>
                  <a:prstClr val="black"/>
                </a:solidFill>
                <a:latin typeface="Comic Sans MS" panose="030F0702030302020204" pitchFamily="66" charset="0"/>
                <a:ea typeface="+mn-ea"/>
                <a:cs typeface="Verdana"/>
              </a:rPr>
              <a:t>distancing. For example, gesture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prstClr val="black"/>
              </a:solidFill>
              <a:effectLst/>
              <a:latin typeface="Comic Sans MS" panose="030F0702030302020204"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prstClr val="black"/>
                </a:solidFill>
                <a:latin typeface="Comic Sans MS" panose="030F0702030302020204" pitchFamily="66" charset="0"/>
                <a:ea typeface="+mn-ea"/>
                <a:cs typeface="Verdana"/>
              </a:rPr>
              <a:t>It sparks an easy way to interact with the machines, the gesture recognition, which </a:t>
            </a:r>
            <a:r>
              <a:rPr lang="en-US" altLang="zh-CN" sz="1200" kern="1200" dirty="0" smtClean="0">
                <a:solidFill>
                  <a:schemeClr val="tx1"/>
                </a:solidFill>
                <a:latin typeface="+mn-lt"/>
                <a:ea typeface="+mn-ea"/>
                <a:cs typeface="+mn-cs"/>
              </a:rPr>
              <a:t>is the core enabler for a wide range of applications,</a:t>
            </a:r>
            <a:r>
              <a:rPr lang="en-US" altLang="zh-CN" sz="1200" kern="1200" baseline="0" dirty="0" smtClean="0">
                <a:solidFill>
                  <a:schemeClr val="tx1"/>
                </a:solidFill>
                <a:latin typeface="+mn-lt"/>
                <a:ea typeface="+mn-ea"/>
                <a:cs typeface="+mn-cs"/>
              </a:rPr>
              <a:t> such as the smart home, the VR, and security surveillance</a:t>
            </a:r>
            <a:r>
              <a:rPr lang="en-US" altLang="zh-CN" sz="1200" kern="1200" dirty="0" smtClean="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baseline="0" dirty="0" smtClean="0">
              <a:solidFill>
                <a:prstClr val="black"/>
              </a:solidFill>
              <a:effectLst/>
              <a:latin typeface="Comic Sans MS" panose="030F0702030302020204" pitchFamily="66"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prstClr val="black"/>
                </a:solidFill>
                <a:latin typeface="Comic Sans MS" panose="030F0702030302020204" pitchFamily="66" charset="0"/>
                <a:ea typeface="+mn-ea"/>
                <a:cs typeface="Verdana"/>
              </a:rPr>
              <a:t>Actually, such a scenario has been already dictated in 1983. A famous science fiction, the robots of Dawn, written by Isaac Asimov.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prstClr val="black"/>
                </a:solidFill>
                <a:latin typeface="Comic Sans MS" panose="030F0702030302020204" pitchFamily="66" charset="0"/>
                <a:ea typeface="+mn-ea"/>
                <a:cs typeface="Verdana"/>
              </a:rPr>
              <a:t>As </a:t>
            </a:r>
            <a:r>
              <a:rPr lang="en-US" altLang="zh-CN" baseline="0" dirty="0" smtClean="0">
                <a:solidFill>
                  <a:prstClr val="black"/>
                </a:solidFill>
                <a:latin typeface="Comic Sans MS" panose="030F0702030302020204" pitchFamily="66" charset="0"/>
                <a:ea typeface="+mn-ea"/>
                <a:cs typeface="Verdana"/>
              </a:rPr>
              <a:t>it mentions, the introduced distortions on the electromagnetic waves by the arm motion can be sensed by the machines. </a:t>
            </a: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latin typeface="+mn-lt"/>
                <a:ea typeface="+mn-ea"/>
                <a:cs typeface="+mn-cs"/>
              </a:rPr>
              <a:t>However,</a:t>
            </a:r>
            <a:r>
              <a:rPr lang="en-US" altLang="zh-CN" sz="1200" kern="1200" baseline="0" dirty="0" smtClean="0">
                <a:solidFill>
                  <a:schemeClr val="tx1"/>
                </a:solidFill>
                <a:latin typeface="+mn-lt"/>
                <a:ea typeface="+mn-ea"/>
                <a:cs typeface="+mn-cs"/>
              </a:rPr>
              <a:t> </a:t>
            </a:r>
            <a:r>
              <a:rPr lang="en-US" altLang="zh-CN" b="1" dirty="0" smtClean="0">
                <a:latin typeface="Comic Sans MS" panose="030F0702030302020204" pitchFamily="66" charset="0"/>
              </a:rPr>
              <a:t>What if the machine doesn’t know who</a:t>
            </a:r>
            <a:r>
              <a:rPr lang="en-US" altLang="zh-CN" b="1" baseline="0" dirty="0" smtClean="0">
                <a:latin typeface="Comic Sans MS" panose="030F0702030302020204" pitchFamily="66" charset="0"/>
              </a:rPr>
              <a:t> he serves for? That means he cares for your home and serves for anyone that performs the predefined gestures</a:t>
            </a:r>
            <a:r>
              <a:rPr lang="en-US" altLang="zh-CN" b="1" baseline="0" dirty="0" smtClean="0">
                <a:latin typeface="Comic Sans MS" panose="030F0702030302020204" pitchFamily="66" charset="0"/>
              </a:rPr>
              <a:t>.</a:t>
            </a:r>
            <a:endParaRPr lang="en-US" altLang="zh-CN" b="1"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baseline="0" dirty="0" smtClean="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568476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latin typeface="Comic Sans MS" panose="030F0702030302020204" pitchFamily="66" charset="0"/>
              </a:rPr>
              <a:t>using the same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smtClean="0">
                <a:latin typeface="Comic Sans MS" panose="030F0702030302020204" pitchFamily="66" charset="0"/>
              </a:rPr>
              <a:t>The performance is consistent with the observation on </a:t>
            </a:r>
            <a:r>
              <a:rPr lang="en-US" altLang="zh-CN" i="1" dirty="0" smtClean="0">
                <a:latin typeface="Comic Sans MS" panose="030F0702030302020204" pitchFamily="66" charset="0"/>
              </a:rPr>
              <a:t>the power based feature and the motion change pattern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i="1"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i="1" dirty="0" smtClean="0">
                <a:latin typeface="Comic Sans MS" panose="030F0702030302020204" pitchFamily="66" charset="0"/>
              </a:rPr>
              <a:t>The cross-domain ability of designed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199963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1" dirty="0" smtClean="0">
                <a:latin typeface="Comic Sans MS" panose="030F0702030302020204" pitchFamily="66" charset="0"/>
              </a:rPr>
              <a:t>WiHF demonstrates accessible performance when the number of users or gestures is up to 9</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1593689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lvl="1" indent="0">
              <a:buFont typeface="Arial" panose="020B0604020202020204" pitchFamily="34" charset="0"/>
              <a:buNone/>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56267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742950" lvl="1" indent="-285750">
              <a:buFont typeface="Arial" panose="020B0604020202020204" pitchFamily="34" charset="0"/>
              <a:buChar char="•"/>
            </a:pPr>
            <a:r>
              <a:rPr lang="en-US" altLang="zh-CN" dirty="0" smtClean="0">
                <a:solidFill>
                  <a:srgbClr val="1F3A33"/>
                </a:solidFill>
                <a:latin typeface="Comic Sans MS" panose="030F0702030302020204" pitchFamily="66" charset="0"/>
              </a:rPr>
              <a:t>WiHF suffers severely for some orientations in the cross-domain testing due to the shadow effect : </a:t>
            </a:r>
          </a:p>
          <a:p>
            <a:pPr marL="1200150" lvl="2" indent="-285750">
              <a:buFont typeface="Arial" panose="020B0604020202020204" pitchFamily="34" charset="0"/>
              <a:buChar char="•"/>
            </a:pPr>
            <a:r>
              <a:rPr lang="en-US" altLang="zh-CN" dirty="0" smtClean="0">
                <a:solidFill>
                  <a:srgbClr val="FF0000"/>
                </a:solidFill>
                <a:latin typeface="Comic Sans MS" panose="030F0702030302020204" pitchFamily="66" charset="0"/>
              </a:rPr>
              <a:t>The complexity and duration of </a:t>
            </a:r>
            <a:r>
              <a:rPr lang="en-US" altLang="zh-CN" dirty="0" smtClean="0">
                <a:latin typeface="Comic Sans MS" panose="030F0702030302020204" pitchFamily="66" charset="0"/>
              </a:rPr>
              <a:t>for motion change pattern to capture the personalized performing style (Drawing the rectangle vs. Clapping).</a:t>
            </a: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367446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omic Sans MS" panose="030F0702030302020204" pitchFamily="66" charset="0"/>
              </a:rPr>
              <a:t>Thus we </a:t>
            </a:r>
            <a:r>
              <a:rPr lang="en-US" altLang="zh-CN" dirty="0" err="1" smtClean="0">
                <a:latin typeface="Comic Sans MS" panose="030F0702030302020204" pitchFamily="66" charset="0"/>
              </a:rPr>
              <a:t>wanna</a:t>
            </a:r>
            <a:r>
              <a:rPr lang="en-US" altLang="zh-CN" dirty="0" smtClean="0">
                <a:latin typeface="Comic Sans MS" panose="030F0702030302020204" pitchFamily="66" charset="0"/>
              </a:rPr>
              <a:t> ask</a:t>
            </a:r>
            <a:r>
              <a:rPr lang="en-US" altLang="zh-CN" baseline="0" dirty="0" smtClean="0">
                <a:latin typeface="Comic Sans MS" panose="030F0702030302020204" pitchFamily="66" charset="0"/>
              </a:rPr>
              <a:t> can we do the user identified gesture</a:t>
            </a:r>
            <a:r>
              <a:rPr lang="zh-CN" altLang="en-US" baseline="0" dirty="0" smtClean="0">
                <a:latin typeface="Comic Sans MS" panose="030F0702030302020204" pitchFamily="66" charset="0"/>
              </a:rPr>
              <a:t>？</a:t>
            </a: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Besides the semantic meaning of diverse gestures passing</a:t>
            </a:r>
            <a:r>
              <a:rPr lang="en-US" altLang="zh-CN" spc="-35" baseline="0" dirty="0" smtClean="0">
                <a:solidFill>
                  <a:prstClr val="black"/>
                </a:solidFill>
                <a:latin typeface="Comic Sans MS" panose="030F0702030302020204" pitchFamily="66" charset="0"/>
                <a:ea typeface="+mn-ea"/>
                <a:cs typeface="Verdana"/>
              </a:rPr>
              <a:t> to the machine</a:t>
            </a:r>
            <a:r>
              <a:rPr lang="en-US" altLang="zh-CN" spc="-35" dirty="0" smtClean="0">
                <a:solidFill>
                  <a:prstClr val="black"/>
                </a:solidFill>
                <a:latin typeface="Comic Sans MS" panose="030F0702030302020204" pitchFamily="66" charset="0"/>
                <a:ea typeface="+mn-ea"/>
                <a:cs typeface="Verdana"/>
              </a:rPr>
              <a:t>, we also want them know</a:t>
            </a:r>
            <a:r>
              <a:rPr lang="en-US" altLang="zh-CN" spc="-35" baseline="0" dirty="0" smtClean="0">
                <a:solidFill>
                  <a:prstClr val="black"/>
                </a:solidFill>
                <a:latin typeface="Comic Sans MS" panose="030F0702030302020204" pitchFamily="66" charset="0"/>
                <a:ea typeface="+mn-ea"/>
                <a:cs typeface="Verdana"/>
              </a:rPr>
              <a:t> who we are</a:t>
            </a:r>
            <a:r>
              <a:rPr lang="en-US" altLang="zh-CN" spc="-35" dirty="0" smtClean="0">
                <a:solidFill>
                  <a:prstClr val="black"/>
                </a:solidFill>
                <a:latin typeface="Comic Sans MS" panose="030F0702030302020204" pitchFamily="66" charset="0"/>
                <a:ea typeface="+mn-ea"/>
                <a:cs typeface="Verdana"/>
              </a:rPr>
              <a:t>. </a:t>
            </a:r>
            <a:endParaRPr lang="en-US" altLang="zh-CN" spc="-35" dirty="0" smtClean="0">
              <a:solidFill>
                <a:prstClr val="black"/>
              </a:solidFill>
              <a:latin typeface="Comic Sans MS" panose="030F0702030302020204" pitchFamily="66" charset="0"/>
              <a:ea typeface="+mn-ea"/>
              <a:cs typeface="Verdana"/>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41886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0" dirty="0" smtClean="0">
                <a:solidFill>
                  <a:schemeClr val="tx1"/>
                </a:solidFill>
                <a:latin typeface="Comic Sans MS" panose="030F0702030302020204" pitchFamily="66" charset="0"/>
                <a:ea typeface="+mn-ea"/>
                <a:cs typeface="+mn-cs"/>
              </a:rPr>
              <a:t>J</a:t>
            </a:r>
            <a:r>
              <a:rPr lang="en-US" altLang="zh-CN" dirty="0" smtClean="0">
                <a:latin typeface="Comic Sans MS" panose="030F0702030302020204" pitchFamily="66" charset="0"/>
              </a:rPr>
              <a:t>ust like </a:t>
            </a:r>
            <a:r>
              <a:rPr lang="en-US" altLang="zh-CN" dirty="0" err="1" smtClean="0">
                <a:latin typeface="Comic Sans MS" panose="030F0702030302020204" pitchFamily="66" charset="0"/>
              </a:rPr>
              <a:t>HuFu</a:t>
            </a:r>
            <a:r>
              <a:rPr lang="en-US" altLang="zh-CN" dirty="0" smtClean="0">
                <a:latin typeface="Comic Sans MS" panose="030F0702030302020204" pitchFamily="66" charset="0"/>
              </a:rPr>
              <a:t> used in ancient Chinese military. On</a:t>
            </a:r>
            <a:r>
              <a:rPr lang="en-US" altLang="zh-CN" baseline="0" dirty="0" smtClean="0">
                <a:latin typeface="Comic Sans MS" panose="030F0702030302020204" pitchFamily="66" charset="0"/>
              </a:rPr>
              <a:t> one hand, it can convey the military message, such as deploy the force.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On the other hand, we can also authenticate the holder’s identity by putting the two pieces of </a:t>
            </a:r>
            <a:r>
              <a:rPr lang="en-US" altLang="zh-CN" baseline="0" dirty="0" err="1" smtClean="0">
                <a:latin typeface="Comic Sans MS" panose="030F0702030302020204" pitchFamily="66" charset="0"/>
              </a:rPr>
              <a:t>Hufu</a:t>
            </a:r>
            <a:r>
              <a:rPr lang="en-US" altLang="zh-CN" baseline="0" dirty="0" smtClean="0">
                <a:latin typeface="Comic Sans MS" panose="030F0702030302020204" pitchFamily="66" charset="0"/>
              </a:rPr>
              <a:t> into a whole. </a:t>
            </a:r>
            <a:endParaRPr lang="en-US" altLang="zh-CN" dirty="0" smtClean="0">
              <a:latin typeface="Comic Sans MS" panose="030F0702030302020204" pitchFamily="66" charset="0"/>
            </a:endParaRPr>
          </a:p>
          <a:p>
            <a:endParaRPr lang="en-US" altLang="zh-CN" dirty="0" smtClean="0">
              <a:latin typeface="Comic Sans MS" panose="030F0702030302020204" pitchFamily="66" charset="0"/>
            </a:endParaRP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4247793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Just imaging you perform some gestures, with the reflected WiFi signals,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our system can recognize the gesture as well as your identity simultaneously, rendering t</a:t>
            </a:r>
            <a:r>
              <a:rPr lang="en-US" altLang="zh-CN" dirty="0" smtClean="0">
                <a:latin typeface="Comic Sans MS" panose="030F0702030302020204" pitchFamily="66" charset="0"/>
              </a:rPr>
              <a:t>he </a:t>
            </a:r>
            <a:r>
              <a:rPr lang="en-US" altLang="zh-CN" dirty="0" smtClean="0">
                <a:latin typeface="Comic Sans MS" panose="030F0702030302020204" pitchFamily="66" charset="0"/>
              </a:rPr>
              <a:t>true potential of WiFi based gesture </a:t>
            </a:r>
            <a:r>
              <a:rPr lang="en-US" altLang="zh-CN" dirty="0" smtClean="0">
                <a:latin typeface="Comic Sans MS" panose="030F0702030302020204" pitchFamily="66" charset="0"/>
              </a:rPr>
              <a:t>recognition.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since </a:t>
            </a:r>
            <a:r>
              <a:rPr lang="en-US" altLang="zh-CN" spc="-35" baseline="0" dirty="0" smtClean="0">
                <a:solidFill>
                  <a:prstClr val="black"/>
                </a:solidFill>
                <a:latin typeface="Comic Sans MS" panose="030F0702030302020204" pitchFamily="66" charset="0"/>
                <a:ea typeface="+mn-ea"/>
              </a:rPr>
              <a:t>m</a:t>
            </a:r>
            <a:r>
              <a:rPr lang="en-US" altLang="zh-CN" spc="-35" dirty="0" smtClean="0">
                <a:solidFill>
                  <a:prstClr val="black"/>
                </a:solidFill>
                <a:latin typeface="Comic Sans MS" panose="030F0702030302020204" pitchFamily="66" charset="0"/>
                <a:ea typeface="+mn-ea"/>
                <a:cs typeface="Verdana"/>
              </a:rPr>
              <a:t>any applications usually require user identities for access control and content </a:t>
            </a:r>
            <a:r>
              <a:rPr lang="en-US" altLang="zh-CN" spc="-35" dirty="0" smtClean="0">
                <a:solidFill>
                  <a:prstClr val="black"/>
                </a:solidFill>
                <a:latin typeface="Comic Sans MS" panose="030F0702030302020204" pitchFamily="66" charset="0"/>
                <a:ea typeface="+mn-ea"/>
                <a:cs typeface="Verdana"/>
              </a:rPr>
              <a:t>customization, </a:t>
            </a:r>
            <a:r>
              <a:rPr lang="en-US" altLang="zh-CN" sz="1200" dirty="0" smtClean="0">
                <a:latin typeface="Comic Sans MS" panose="030F0702030302020204" pitchFamily="66" charset="0"/>
              </a:rPr>
              <a:t>VR customization</a:t>
            </a:r>
            <a:r>
              <a:rPr lang="en-US" altLang="zh-CN" spc="-35" dirty="0" smtClean="0">
                <a:solidFill>
                  <a:prstClr val="black"/>
                </a:solidFill>
                <a:latin typeface="Comic Sans MS" panose="030F0702030302020204" pitchFamily="66" charset="0"/>
                <a:ea typeface="+mn-ea"/>
                <a:cs typeface="Verdana"/>
              </a:rPr>
              <a:t>. </a:t>
            </a: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For example, smart home devices can only be controlled by family members but the guests or strangers. Moreover, when the identity of children or parents can be known, it can recommend different contents when they are watching TV or listening to music.</a:t>
            </a: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188517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dirty="0" smtClean="0">
                <a:solidFill>
                  <a:prstClr val="black"/>
                </a:solidFill>
                <a:latin typeface="Comic Sans MS" panose="030F0702030302020204" pitchFamily="66" charset="0"/>
                <a:ea typeface="+mn-ea"/>
                <a:cs typeface="Verdana"/>
              </a:rPr>
              <a:t>Generally</a:t>
            </a:r>
            <a:r>
              <a:rPr lang="en-US" altLang="zh-CN" spc="-35" baseline="0" dirty="0" smtClean="0">
                <a:solidFill>
                  <a:prstClr val="black"/>
                </a:solidFill>
                <a:latin typeface="Comic Sans MS" panose="030F0702030302020204" pitchFamily="66" charset="0"/>
                <a:ea typeface="+mn-ea"/>
                <a:cs typeface="Verdana"/>
              </a:rPr>
              <a:t>, it’s always a hot topic to identify </a:t>
            </a:r>
            <a:r>
              <a:rPr lang="en-US" altLang="zh-CN" spc="-35" baseline="0" dirty="0" smtClean="0">
                <a:solidFill>
                  <a:prstClr val="black"/>
                </a:solidFill>
                <a:latin typeface="Comic Sans MS" panose="030F0702030302020204" pitchFamily="66" charset="0"/>
                <a:ea typeface="+mn-ea"/>
                <a:cs typeface="Verdana"/>
              </a:rPr>
              <a:t>users.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baseline="0"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baseline="0" dirty="0" smtClean="0">
                <a:solidFill>
                  <a:prstClr val="black"/>
                </a:solidFill>
                <a:latin typeface="Comic Sans MS" panose="030F0702030302020204" pitchFamily="66" charset="0"/>
                <a:ea typeface="+mn-ea"/>
                <a:cs typeface="Verdana"/>
              </a:rPr>
              <a:t>For </a:t>
            </a:r>
            <a:r>
              <a:rPr lang="en-US" altLang="zh-CN" spc="-35" baseline="0" dirty="0" smtClean="0">
                <a:solidFill>
                  <a:prstClr val="black"/>
                </a:solidFill>
                <a:latin typeface="Comic Sans MS" panose="030F0702030302020204" pitchFamily="66" charset="0"/>
                <a:ea typeface="+mn-ea"/>
                <a:cs typeface="Verdana"/>
              </a:rPr>
              <a:t>example</a:t>
            </a:r>
            <a:r>
              <a:rPr lang="en-US" altLang="zh-CN" spc="-35" baseline="0" dirty="0" smtClean="0">
                <a:solidFill>
                  <a:prstClr val="black"/>
                </a:solidFill>
                <a:latin typeface="Comic Sans MS" panose="030F0702030302020204" pitchFamily="66" charset="0"/>
                <a:ea typeface="+mn-ea"/>
                <a:cs typeface="Verdana"/>
              </a:rPr>
              <a:t>,, </a:t>
            </a:r>
            <a:r>
              <a:rPr lang="en-US" altLang="zh-CN" spc="-35" baseline="0" dirty="0" smtClean="0">
                <a:solidFill>
                  <a:prstClr val="black"/>
                </a:solidFill>
                <a:latin typeface="Comic Sans MS" panose="030F0702030302020204" pitchFamily="66" charset="0"/>
                <a:ea typeface="+mn-ea"/>
                <a:cs typeface="Verdana"/>
              </a:rPr>
              <a:t>inspired by the CV, which proves the gait can be utilized as a biometry feature. </a:t>
            </a:r>
            <a:r>
              <a:rPr lang="en-US" altLang="zh-CN" spc="-35" baseline="0" dirty="0" smtClean="0">
                <a:solidFill>
                  <a:prstClr val="black"/>
                </a:solidFill>
                <a:latin typeface="Comic Sans MS" panose="030F0702030302020204" pitchFamily="66" charset="0"/>
                <a:ea typeface="+mn-ea"/>
                <a:cs typeface="Verdana"/>
              </a:rPr>
              <a:t>Some </a:t>
            </a:r>
            <a:r>
              <a:rPr lang="en-US" altLang="zh-CN" spc="-35" baseline="0" dirty="0" smtClean="0">
                <a:solidFill>
                  <a:prstClr val="black"/>
                </a:solidFill>
                <a:latin typeface="Comic Sans MS" panose="030F0702030302020204" pitchFamily="66" charset="0"/>
                <a:ea typeface="+mn-ea"/>
                <a:cs typeface="Verdana"/>
              </a:rPr>
              <a:t>researches verify the feasibility of user identification with gait while maximizing the advantages of the wireless signals, such as through the wall and no requirements for the light conditions. </a:t>
            </a:r>
            <a:endParaRPr lang="en-US" altLang="zh-CN" spc="-35" baseline="0"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baseline="0" dirty="0" smtClean="0">
              <a:solidFill>
                <a:prstClr val="black"/>
              </a:solidFill>
              <a:latin typeface="Comic Sans MS" panose="030F0702030302020204" pitchFamily="66" charset="0"/>
              <a:ea typeface="+mn-ea"/>
              <a:cs typeface="Verdan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pc="-35" baseline="0" dirty="0" smtClean="0">
                <a:solidFill>
                  <a:prstClr val="black"/>
                </a:solidFill>
                <a:latin typeface="Comic Sans MS" panose="030F0702030302020204" pitchFamily="66" charset="0"/>
                <a:ea typeface="+mn-ea"/>
                <a:cs typeface="Verdana"/>
              </a:rPr>
              <a:t>Besides,  the </a:t>
            </a:r>
            <a:r>
              <a:rPr lang="en-US" altLang="zh-CN" sz="1200" b="0" kern="1200" dirty="0" smtClean="0">
                <a:solidFill>
                  <a:schemeClr val="tx1"/>
                </a:solidFill>
                <a:effectLst/>
                <a:latin typeface="+mn-lt"/>
                <a:ea typeface="+mn-ea"/>
                <a:cs typeface="+mn-cs"/>
              </a:rPr>
              <a:t>location-oriented activities</a:t>
            </a:r>
            <a:r>
              <a:rPr lang="en-US" altLang="zh-CN" sz="1200" b="0" kern="1200" baseline="0" dirty="0" smtClean="0">
                <a:solidFill>
                  <a:schemeClr val="tx1"/>
                </a:solidFill>
                <a:effectLst/>
                <a:latin typeface="+mn-lt"/>
                <a:ea typeface="+mn-ea"/>
                <a:cs typeface="+mn-cs"/>
              </a:rPr>
              <a:t> can also be used for user identification.</a:t>
            </a:r>
            <a:r>
              <a:rPr lang="en-US" altLang="zh-CN" spc="-35" baseline="0" dirty="0" smtClean="0">
                <a:solidFill>
                  <a:prstClr val="black"/>
                </a:solidFill>
                <a:latin typeface="Comic Sans MS" panose="030F0702030302020204" pitchFamily="66" charset="0"/>
                <a:ea typeface="+mn-ea"/>
                <a:cs typeface="Verdana"/>
              </a:rPr>
              <a:t> However</a:t>
            </a:r>
            <a:r>
              <a:rPr lang="en-US" altLang="zh-CN" spc="-35" baseline="0" dirty="0" smtClean="0">
                <a:solidFill>
                  <a:prstClr val="black"/>
                </a:solidFill>
                <a:latin typeface="Comic Sans MS" panose="030F0702030302020204" pitchFamily="66" charset="0"/>
                <a:ea typeface="+mn-ea"/>
                <a:cs typeface="Verdana"/>
              </a:rPr>
              <a:t>, both cannot convey the extra semantic meaning like diverse gestures</a:t>
            </a:r>
            <a:r>
              <a:rPr lang="en-US" altLang="zh-CN" spc="-35" baseline="0" dirty="0" smtClean="0">
                <a:solidFill>
                  <a:prstClr val="black"/>
                </a:solidFill>
                <a:latin typeface="Comic Sans MS" panose="030F0702030302020204" pitchFamily="66" charset="0"/>
                <a:ea typeface="+mn-ea"/>
                <a:cs typeface="Verdana"/>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pc="-35" baseline="0" dirty="0" smtClean="0">
              <a:solidFill>
                <a:prstClr val="black"/>
              </a:solidFill>
              <a:latin typeface="Comic Sans MS" panose="030F0702030302020204" pitchFamily="66"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tx1"/>
                </a:solidFill>
                <a:effectLst/>
                <a:latin typeface="+mn-lt"/>
                <a:ea typeface="+mn-ea"/>
                <a:cs typeface="+mn-cs"/>
              </a:rPr>
              <a:t>Of course, someone</a:t>
            </a:r>
            <a:r>
              <a:rPr lang="en-US" altLang="zh-CN" sz="1200" b="0" kern="1200" baseline="0" dirty="0" smtClean="0">
                <a:solidFill>
                  <a:schemeClr val="tx1"/>
                </a:solidFill>
                <a:effectLst/>
                <a:latin typeface="+mn-lt"/>
                <a:ea typeface="+mn-ea"/>
                <a:cs typeface="+mn-cs"/>
              </a:rPr>
              <a:t> tried to do the user identified gesture recognition, like </a:t>
            </a:r>
            <a:r>
              <a:rPr lang="en-US" altLang="zh-CN" sz="1200" b="0" kern="1200" baseline="0" dirty="0" err="1" smtClean="0">
                <a:solidFill>
                  <a:schemeClr val="tx1"/>
                </a:solidFill>
                <a:effectLst/>
                <a:latin typeface="+mn-lt"/>
                <a:ea typeface="+mn-ea"/>
                <a:cs typeface="+mn-cs"/>
              </a:rPr>
              <a:t>WiID</a:t>
            </a:r>
            <a:r>
              <a:rPr lang="en-US" altLang="zh-CN" sz="1200" b="0" kern="1200" baseline="0" dirty="0" smtClean="0">
                <a:solidFill>
                  <a:schemeClr val="tx1"/>
                </a:solidFill>
                <a:effectLst/>
                <a:latin typeface="+mn-lt"/>
                <a:ea typeface="+mn-ea"/>
                <a:cs typeface="+mn-cs"/>
              </a:rPr>
              <a:t> publish in </a:t>
            </a:r>
            <a:r>
              <a:rPr lang="en-US" altLang="zh-CN" sz="1200" b="0" kern="1200" baseline="0" dirty="0" err="1" smtClean="0">
                <a:solidFill>
                  <a:schemeClr val="tx1"/>
                </a:solidFill>
                <a:effectLst/>
                <a:latin typeface="+mn-lt"/>
                <a:ea typeface="+mn-ea"/>
                <a:cs typeface="+mn-cs"/>
              </a:rPr>
              <a:t>UbiComp</a:t>
            </a:r>
            <a:r>
              <a:rPr lang="en-US" altLang="zh-CN" sz="1200" b="0" kern="1200" baseline="0" dirty="0" smtClean="0">
                <a:solidFill>
                  <a:schemeClr val="tx1"/>
                </a:solidFill>
                <a:effectLst/>
                <a:latin typeface="+mn-lt"/>
                <a:ea typeface="+mn-ea"/>
                <a:cs typeface="+mn-cs"/>
              </a:rPr>
              <a:t> ’18, </a:t>
            </a:r>
            <a:r>
              <a:rPr lang="en-US" altLang="zh-CN" sz="1200" b="0" kern="1200" dirty="0" smtClean="0">
                <a:solidFill>
                  <a:schemeClr val="tx1"/>
                </a:solidFill>
                <a:effectLst/>
                <a:latin typeface="+mn-lt"/>
                <a:ea typeface="+mn-ea"/>
                <a:cs typeface="+mn-cs"/>
              </a:rPr>
              <a:t>However, it has two drawbacks:</a:t>
            </a:r>
            <a:r>
              <a:rPr lang="en-US" altLang="zh-CN" sz="1200" b="0" kern="1200" baseline="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baseline="0" dirty="0" smtClean="0">
                <a:solidFill>
                  <a:schemeClr val="tx1"/>
                </a:solidFill>
                <a:effectLst/>
                <a:latin typeface="+mn-lt"/>
                <a:ea typeface="+mn-ea"/>
                <a:cs typeface="+mn-cs"/>
              </a:rPr>
              <a:t>First it </a:t>
            </a:r>
            <a:r>
              <a:rPr lang="en-US" altLang="zh-CN" sz="1200" b="0" kern="1200" dirty="0" smtClean="0">
                <a:solidFill>
                  <a:schemeClr val="tx1"/>
                </a:solidFill>
                <a:effectLst/>
                <a:latin typeface="+mn-lt"/>
                <a:ea typeface="+mn-ea"/>
                <a:cs typeface="+mn-cs"/>
              </a:rPr>
              <a:t>only functions with the WiFi based gesture recognition system as an add-on module and requires the known gesture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tx1"/>
                </a:solidFill>
                <a:effectLst/>
                <a:latin typeface="+mn-lt"/>
                <a:ea typeface="+mn-ea"/>
                <a:cs typeface="+mn-cs"/>
              </a:rPr>
              <a:t>Moreover, it suffers</a:t>
            </a:r>
            <a:r>
              <a:rPr lang="en-US" altLang="zh-CN" sz="1200" b="0" kern="1200" baseline="0" dirty="0" smtClean="0">
                <a:solidFill>
                  <a:schemeClr val="tx1"/>
                </a:solidFill>
                <a:effectLst/>
                <a:latin typeface="+mn-lt"/>
                <a:ea typeface="+mn-ea"/>
                <a:cs typeface="+mn-cs"/>
              </a:rPr>
              <a:t> when we leverages it in a new domains, including the location, orientation and environments, due to the variance of the domains</a:t>
            </a:r>
            <a:r>
              <a:rPr lang="en-US" altLang="zh-CN" sz="1200" b="0" kern="1200" dirty="0" smtClean="0">
                <a:solidFill>
                  <a:schemeClr val="tx1"/>
                </a:solidFill>
                <a:effectLst/>
                <a:latin typeface="+mn-lt"/>
                <a:ea typeface="+mn-ea"/>
                <a:cs typeface="+mn-cs"/>
              </a:rPr>
              <a:t>. </a:t>
            </a:r>
            <a:endParaRPr lang="en-US" altLang="zh-CN" sz="1200"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tx1"/>
                </a:solidFill>
                <a:effectLst/>
                <a:latin typeface="+mn-lt"/>
                <a:ea typeface="+mn-ea"/>
                <a:cs typeface="+mn-cs"/>
              </a:rPr>
              <a:t>To</a:t>
            </a:r>
            <a:r>
              <a:rPr lang="en-US" altLang="zh-CN" sz="1200" b="0" kern="1200" baseline="0" dirty="0" smtClean="0">
                <a:solidFill>
                  <a:schemeClr val="tx1"/>
                </a:solidFill>
                <a:effectLst/>
                <a:latin typeface="+mn-lt"/>
                <a:ea typeface="+mn-ea"/>
                <a:cs typeface="+mn-cs"/>
              </a:rPr>
              <a:t> the best of our knowledge, none of the existing works can do the user identified gesture recognition in real time while considering the cross-domain scenarios.</a:t>
            </a:r>
            <a:endParaRPr lang="en-US" altLang="zh-CN" sz="1200" b="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57560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omic Sans MS" panose="030F0702030302020204" pitchFamily="66" charset="0"/>
              </a:rPr>
              <a:t>Thus we propose</a:t>
            </a:r>
            <a:r>
              <a:rPr lang="en-US" altLang="zh-CN" baseline="0" dirty="0" smtClean="0">
                <a:latin typeface="Comic Sans MS" panose="030F0702030302020204" pitchFamily="66" charset="0"/>
              </a:rPr>
              <a:t> the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FF0000"/>
                </a:solidFill>
                <a:latin typeface="Comic Sans MS" panose="030F0702030302020204" pitchFamily="66" charset="0"/>
              </a:rPr>
              <a:t>And the first challenges is </a:t>
            </a:r>
            <a:endParaRPr lang="en-US" altLang="zh-CN"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03877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Comic Sans MS" panose="030F0702030302020204" pitchFamily="66" charset="0"/>
              </a:rPr>
              <a:t>First, we</a:t>
            </a:r>
            <a:r>
              <a:rPr lang="en-US" altLang="zh-CN" baseline="0" dirty="0" smtClean="0">
                <a:latin typeface="Comic Sans MS" panose="030F0702030302020204" pitchFamily="66" charset="0"/>
              </a:rPr>
              <a:t> do a survey and has some theories.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To verify the feasibility of the feature design, </a:t>
            </a:r>
            <a:r>
              <a:rPr lang="en-US" altLang="zh-CN" baseline="0" dirty="0" smtClean="0">
                <a:latin typeface="Comic Sans MS" panose="030F0702030302020204" pitchFamily="66" charset="0"/>
              </a:rPr>
              <a:t>we do some observation using the public Widar3.0 dataset</a:t>
            </a:r>
            <a:r>
              <a:rPr lang="en-US" altLang="zh-CN" baseline="0" dirty="0" smtClean="0">
                <a:latin typeface="Comic Sans MS" panose="030F0702030302020204" pitchFamily="66"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With the spectrogram of the collected WiFi signals, as shown in the three top sub-figures, we plot three </a:t>
            </a:r>
            <a:r>
              <a:rPr lang="en-US" altLang="zh-CN" baseline="0" dirty="0" smtClean="0">
                <a:latin typeface="Comic Sans MS" panose="030F0702030302020204" pitchFamily="66" charset="0"/>
              </a:rPr>
              <a:t>carving paths of three different users while performing the same gesture (e.g., drawing the rectangle). </a:t>
            </a: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Specifically</a:t>
            </a:r>
            <a:r>
              <a:rPr lang="en-US" altLang="zh-CN" baseline="0" dirty="0" smtClean="0">
                <a:latin typeface="Comic Sans MS" panose="030F0702030302020204" pitchFamily="66" charset="0"/>
              </a:rPr>
              <a:t>, the black and red dashed lines denote the carving paths of dominant power and power bound. </a:t>
            </a: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The </a:t>
            </a:r>
            <a:r>
              <a:rPr lang="en-US" altLang="zh-CN" baseline="0" dirty="0" smtClean="0">
                <a:latin typeface="Comic Sans MS" panose="030F0702030302020204" pitchFamily="66" charset="0"/>
              </a:rPr>
              <a:t>pink dashed lines which are distributed along the axis of frequency shift indicate the motion changes. With the visualization of all carving paths, we can observe both power based features and the motion change pattern varies among different users. Intuitively, different users perform the same gesture with the personalized action understanding and performing style. </a:t>
            </a: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Further</a:t>
            </a:r>
            <a:r>
              <a:rPr lang="en-US" altLang="zh-CN" baseline="0" dirty="0" smtClean="0">
                <a:latin typeface="Comic Sans MS" panose="030F0702030302020204" pitchFamily="66" charset="0"/>
              </a:rPr>
              <a:t>, we collect three instances of the same gesture from all three users and superpose their carving paths for each user in the bottom three </a:t>
            </a:r>
            <a:r>
              <a:rPr lang="en-US" altLang="zh-CN" baseline="0" dirty="0" smtClean="0">
                <a:latin typeface="Comic Sans MS" panose="030F0702030302020204" pitchFamily="66" charset="0"/>
              </a:rPr>
              <a:t>sub-figures.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We </a:t>
            </a:r>
            <a:r>
              <a:rPr lang="en-US" altLang="zh-CN" baseline="0" dirty="0" smtClean="0">
                <a:latin typeface="Comic Sans MS" panose="030F0702030302020204" pitchFamily="66" charset="0"/>
              </a:rPr>
              <a:t>can see the power based carving paths of different instances may shift along the time axis, especially for the third user. </a:t>
            </a: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In </a:t>
            </a:r>
            <a:r>
              <a:rPr lang="en-US" altLang="zh-CN" baseline="0" dirty="0" smtClean="0">
                <a:latin typeface="Comic Sans MS" panose="030F0702030302020204" pitchFamily="66" charset="0"/>
              </a:rPr>
              <a:t>contrast, for all users, their motion changes can be grouped into three clusters which correspond to the three pauses during drawing the rectangle. </a:t>
            </a: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Comic Sans MS" panose="030F0702030302020204" pitchFamily="66" charset="0"/>
              </a:rPr>
              <a:t>In </a:t>
            </a:r>
            <a:r>
              <a:rPr lang="en-US" altLang="zh-CN" baseline="0" dirty="0" smtClean="0">
                <a:latin typeface="Comic Sans MS" panose="030F0702030302020204" pitchFamily="66" charset="0"/>
              </a:rPr>
              <a:t>all clusters, the largest period between two motion changes across different instances is less than 70ms (the first cluster of the third user appeared at about 500ms), which demonstrates its consistency of the motion change pattern for each user across instances. The reason behind this is the inevitable noise (e.g. multi-path, body motion) has a significant influence on the power based carving paths, but motion changes are less affected.</a:t>
            </a:r>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16849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solidFill>
                  <a:srgbClr val="FF0000"/>
                </a:solidFill>
                <a:latin typeface="Comic Sans MS" panose="030F0702030302020204" pitchFamily="66" charset="0"/>
              </a:rPr>
              <a:t>And the second challenges is </a:t>
            </a:r>
            <a:endParaRPr lang="en-US" altLang="zh-CN" dirty="0" smtClean="0">
              <a:solidFill>
                <a:srgbClr val="FF0000"/>
              </a:solidFill>
              <a:latin typeface="Comic Sans MS" panose="030F0702030302020204" pitchFamily="66"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0DB5B91-AF0C-450F-8722-7E23843C0C3D}" type="slidenum">
              <a:rPr kumimoji="0" lang="zh-CN" altLang="en-US" sz="1200" b="0" i="0" u="none" strike="noStrike" kern="1200" cap="none" spc="0" normalizeH="0" baseline="0" noProof="0" smtClean="0">
                <a:ln>
                  <a:noFill/>
                </a:ln>
                <a:solidFill>
                  <a:prstClr val="black"/>
                </a:solidFill>
                <a:effectLst/>
                <a:uLnTx/>
                <a:uFillTx/>
                <a:latin typeface="Arial" charset="0"/>
                <a:ea typeface="ＭＳ Ｐゴシック" charset="0"/>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Arial" charset="0"/>
              <a:ea typeface="ＭＳ Ｐゴシック" charset="0"/>
            </a:endParaRPr>
          </a:p>
        </p:txBody>
      </p:sp>
    </p:spTree>
    <p:extLst>
      <p:ext uri="{BB962C8B-B14F-4D97-AF65-F5344CB8AC3E}">
        <p14:creationId xmlns:p14="http://schemas.microsoft.com/office/powerpoint/2010/main" val="238630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7955" y="1272082"/>
            <a:ext cx="9587771" cy="1171575"/>
          </a:xfrm>
        </p:spPr>
        <p:txBody>
          <a:bodyPr/>
          <a:lstStyle/>
          <a:p>
            <a:r>
              <a:rPr lang="en-US"/>
              <a:t>Click to edit Master title style</a:t>
            </a:r>
            <a:endParaRPr lang="en-US" dirty="0"/>
          </a:p>
        </p:txBody>
      </p:sp>
      <p:sp>
        <p:nvSpPr>
          <p:cNvPr id="3" name="Subtitle 2"/>
          <p:cNvSpPr>
            <a:spLocks noGrp="1"/>
          </p:cNvSpPr>
          <p:nvPr>
            <p:ph type="subTitle" idx="1"/>
          </p:nvPr>
        </p:nvSpPr>
        <p:spPr>
          <a:xfrm>
            <a:off x="1307955" y="2808451"/>
            <a:ext cx="9587771" cy="1752600"/>
          </a:xfrm>
        </p:spPr>
        <p:txBody>
          <a:bodyPr/>
          <a:lstStyle>
            <a:lvl1pPr marL="0" indent="0" algn="l">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42143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3733">
                <a:solidFill>
                  <a:schemeClr val="tx1"/>
                </a:solidFill>
              </a:defRPr>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6197600" y="1600201"/>
            <a:ext cx="5384800" cy="4525963"/>
          </a:xfrm>
        </p:spPr>
        <p:txBody>
          <a:bodyPr/>
          <a:lstStyle>
            <a:lvl1pPr>
              <a:defRPr sz="3733">
                <a:solidFill>
                  <a:schemeClr val="tx1"/>
                </a:solidFill>
              </a:defRPr>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075730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Tree>
    <p:extLst>
      <p:ext uri="{BB962C8B-B14F-4D97-AF65-F5344CB8AC3E}">
        <p14:creationId xmlns:p14="http://schemas.microsoft.com/office/powerpoint/2010/main" val="21842174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09600" y="274639"/>
            <a:ext cx="10972800" cy="11430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TEXT</a:t>
            </a:r>
          </a:p>
        </p:txBody>
      </p:sp>
      <p:sp>
        <p:nvSpPr>
          <p:cNvPr id="2051" name="Text Placeholder 2"/>
          <p:cNvSpPr>
            <a:spLocks noGrp="1"/>
          </p:cNvSpPr>
          <p:nvPr>
            <p:ph type="body" idx="1"/>
          </p:nvPr>
        </p:nvSpPr>
        <p:spPr bwMode="auto">
          <a:xfrm>
            <a:off x="609600" y="1600201"/>
            <a:ext cx="10972800" cy="45259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pic>
        <p:nvPicPr>
          <p:cNvPr id="5" name="Picture 4">
            <a:extLst>
              <a:ext uri="{FF2B5EF4-FFF2-40B4-BE49-F238E27FC236}">
                <a16:creationId xmlns:a16="http://schemas.microsoft.com/office/drawing/2014/main" id="{4CB75C6D-E901-C54E-9186-D0138DDB86B3}"/>
              </a:ext>
            </a:extLst>
          </p:cNvPr>
          <p:cNvPicPr>
            <a:picLocks noChangeAspect="1"/>
          </p:cNvPicPr>
          <p:nvPr userDrawn="1"/>
        </p:nvPicPr>
        <p:blipFill>
          <a:blip r:embed="rId5"/>
          <a:stretch>
            <a:fillRect/>
          </a:stretch>
        </p:blipFill>
        <p:spPr>
          <a:xfrm>
            <a:off x="4857751" y="6524894"/>
            <a:ext cx="2478616" cy="209233"/>
          </a:xfrm>
          <a:prstGeom prst="rect">
            <a:avLst/>
          </a:prstGeom>
        </p:spPr>
      </p:pic>
    </p:spTree>
    <p:extLst>
      <p:ext uri="{BB962C8B-B14F-4D97-AF65-F5344CB8AC3E}">
        <p14:creationId xmlns:p14="http://schemas.microsoft.com/office/powerpoint/2010/main" val="685978927"/>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Lst>
  <p:txStyles>
    <p:titleStyle>
      <a:lvl1pPr algn="l" defTabSz="609585" rtl="0" fontAlgn="base">
        <a:spcBef>
          <a:spcPct val="0"/>
        </a:spcBef>
        <a:spcAft>
          <a:spcPct val="0"/>
        </a:spcAft>
        <a:defRPr sz="5867" b="1" kern="1200">
          <a:solidFill>
            <a:srgbClr val="6BBD1B"/>
          </a:solidFill>
          <a:latin typeface="Arial"/>
          <a:ea typeface="ＭＳ Ｐゴシック" charset="0"/>
          <a:cs typeface="Arial"/>
        </a:defRPr>
      </a:lvl1pPr>
      <a:lvl2pPr algn="l" defTabSz="609585" rtl="0" fontAlgn="base">
        <a:spcBef>
          <a:spcPct val="0"/>
        </a:spcBef>
        <a:spcAft>
          <a:spcPct val="0"/>
        </a:spcAft>
        <a:defRPr sz="5867" b="1">
          <a:solidFill>
            <a:srgbClr val="6BBD1B"/>
          </a:solidFill>
          <a:latin typeface="Arial" charset="0"/>
          <a:ea typeface="ＭＳ Ｐゴシック" charset="0"/>
        </a:defRPr>
      </a:lvl2pPr>
      <a:lvl3pPr algn="l" defTabSz="609585" rtl="0" fontAlgn="base">
        <a:spcBef>
          <a:spcPct val="0"/>
        </a:spcBef>
        <a:spcAft>
          <a:spcPct val="0"/>
        </a:spcAft>
        <a:defRPr sz="5867" b="1">
          <a:solidFill>
            <a:srgbClr val="6BBD1B"/>
          </a:solidFill>
          <a:latin typeface="Arial" charset="0"/>
          <a:ea typeface="ＭＳ Ｐゴシック" charset="0"/>
        </a:defRPr>
      </a:lvl3pPr>
      <a:lvl4pPr algn="l" defTabSz="609585" rtl="0" fontAlgn="base">
        <a:spcBef>
          <a:spcPct val="0"/>
        </a:spcBef>
        <a:spcAft>
          <a:spcPct val="0"/>
        </a:spcAft>
        <a:defRPr sz="5867" b="1">
          <a:solidFill>
            <a:srgbClr val="6BBD1B"/>
          </a:solidFill>
          <a:latin typeface="Arial" charset="0"/>
          <a:ea typeface="ＭＳ Ｐゴシック" charset="0"/>
        </a:defRPr>
      </a:lvl4pPr>
      <a:lvl5pPr algn="l" defTabSz="609585" rtl="0" fontAlgn="base">
        <a:spcBef>
          <a:spcPct val="0"/>
        </a:spcBef>
        <a:spcAft>
          <a:spcPct val="0"/>
        </a:spcAft>
        <a:defRPr sz="5867" b="1">
          <a:solidFill>
            <a:srgbClr val="6BBD1B"/>
          </a:solidFill>
          <a:latin typeface="Arial" charset="0"/>
          <a:ea typeface="ＭＳ Ｐゴシック" charset="0"/>
        </a:defRPr>
      </a:lvl5pPr>
      <a:lvl6pPr marL="609585" algn="l" defTabSz="609585" rtl="0" fontAlgn="base">
        <a:spcBef>
          <a:spcPct val="0"/>
        </a:spcBef>
        <a:spcAft>
          <a:spcPct val="0"/>
        </a:spcAft>
        <a:defRPr sz="5867" b="1">
          <a:solidFill>
            <a:srgbClr val="6BBD1B"/>
          </a:solidFill>
          <a:latin typeface="Arial" charset="0"/>
          <a:ea typeface="ＭＳ Ｐゴシック" charset="0"/>
        </a:defRPr>
      </a:lvl6pPr>
      <a:lvl7pPr marL="1219170" algn="l" defTabSz="609585" rtl="0" fontAlgn="base">
        <a:spcBef>
          <a:spcPct val="0"/>
        </a:spcBef>
        <a:spcAft>
          <a:spcPct val="0"/>
        </a:spcAft>
        <a:defRPr sz="5867" b="1">
          <a:solidFill>
            <a:srgbClr val="6BBD1B"/>
          </a:solidFill>
          <a:latin typeface="Arial" charset="0"/>
          <a:ea typeface="ＭＳ Ｐゴシック" charset="0"/>
        </a:defRPr>
      </a:lvl7pPr>
      <a:lvl8pPr marL="1828754" algn="l" defTabSz="609585" rtl="0" fontAlgn="base">
        <a:spcBef>
          <a:spcPct val="0"/>
        </a:spcBef>
        <a:spcAft>
          <a:spcPct val="0"/>
        </a:spcAft>
        <a:defRPr sz="5867" b="1">
          <a:solidFill>
            <a:srgbClr val="6BBD1B"/>
          </a:solidFill>
          <a:latin typeface="Arial" charset="0"/>
          <a:ea typeface="ＭＳ Ｐゴシック" charset="0"/>
        </a:defRPr>
      </a:lvl8pPr>
      <a:lvl9pPr marL="2438339" algn="l" defTabSz="609585" rtl="0" fontAlgn="base">
        <a:spcBef>
          <a:spcPct val="0"/>
        </a:spcBef>
        <a:spcAft>
          <a:spcPct val="0"/>
        </a:spcAft>
        <a:defRPr sz="5867" b="1">
          <a:solidFill>
            <a:srgbClr val="6BBD1B"/>
          </a:solidFill>
          <a:latin typeface="Arial" charset="0"/>
          <a:ea typeface="ＭＳ Ｐゴシック" charset="0"/>
        </a:defRPr>
      </a:lvl9pPr>
    </p:titleStyle>
    <p:bodyStyle>
      <a:lvl1pPr marL="457189" indent="-457189" algn="l" defTabSz="609585" rtl="0" fontAlgn="base">
        <a:spcBef>
          <a:spcPct val="20000"/>
        </a:spcBef>
        <a:spcAft>
          <a:spcPct val="0"/>
        </a:spcAft>
        <a:buFont typeface="Arial" charset="0"/>
        <a:buChar char="•"/>
        <a:defRPr sz="4267" kern="1200">
          <a:solidFill>
            <a:srgbClr val="7F7F7F"/>
          </a:solidFill>
          <a:latin typeface="Arial"/>
          <a:ea typeface="ＭＳ Ｐゴシック" charset="0"/>
          <a:cs typeface="Arial"/>
        </a:defRPr>
      </a:lvl1pPr>
      <a:lvl2pPr marL="990575" indent="-380990" algn="l" defTabSz="609585" rtl="0" fontAlgn="base">
        <a:spcBef>
          <a:spcPct val="20000"/>
        </a:spcBef>
        <a:spcAft>
          <a:spcPct val="0"/>
        </a:spcAft>
        <a:buFont typeface="Arial" charset="0"/>
        <a:buChar char="–"/>
        <a:defRPr sz="3733" kern="1200">
          <a:solidFill>
            <a:srgbClr val="7F7F7F"/>
          </a:solidFill>
          <a:latin typeface="Arial"/>
          <a:ea typeface="ＭＳ Ｐゴシック" charset="0"/>
          <a:cs typeface="Arial"/>
        </a:defRPr>
      </a:lvl2pPr>
      <a:lvl3pPr marL="1523962" indent="-304792" algn="l" defTabSz="609585" rtl="0" fontAlgn="base">
        <a:spcBef>
          <a:spcPct val="20000"/>
        </a:spcBef>
        <a:spcAft>
          <a:spcPct val="0"/>
        </a:spcAft>
        <a:buFont typeface="Arial" charset="0"/>
        <a:buChar char="•"/>
        <a:defRPr sz="3200" kern="1200">
          <a:solidFill>
            <a:srgbClr val="7F7F7F"/>
          </a:solidFill>
          <a:latin typeface="Arial"/>
          <a:ea typeface="ＭＳ Ｐゴシック" charset="0"/>
          <a:cs typeface="Arial"/>
        </a:defRPr>
      </a:lvl3pPr>
      <a:lvl4pPr marL="2133547"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4pPr>
      <a:lvl5pPr marL="2743131" indent="-304792" algn="l" defTabSz="609585" rtl="0" fontAlgn="base">
        <a:spcBef>
          <a:spcPct val="20000"/>
        </a:spcBef>
        <a:spcAft>
          <a:spcPct val="0"/>
        </a:spcAft>
        <a:buFont typeface="Arial" charset="0"/>
        <a:buChar char="»"/>
        <a:defRPr sz="2667"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tns.thss.tsinghua.edu.cn/widar3.0/index.htm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4" name="Title 1">
            <a:extLst>
              <a:ext uri="{FF2B5EF4-FFF2-40B4-BE49-F238E27FC236}">
                <a16:creationId xmlns:a16="http://schemas.microsoft.com/office/drawing/2014/main" id="{B1531665-A4D9-49AE-97F2-D00C2BF48E8E}"/>
              </a:ext>
            </a:extLst>
          </p:cNvPr>
          <p:cNvSpPr>
            <a:spLocks noGrp="1"/>
          </p:cNvSpPr>
          <p:nvPr>
            <p:ph type="ctrTitle"/>
          </p:nvPr>
        </p:nvSpPr>
        <p:spPr>
          <a:xfrm>
            <a:off x="1283522" y="1065471"/>
            <a:ext cx="10123719" cy="3183467"/>
          </a:xfrm>
        </p:spPr>
        <p:txBody>
          <a:bodyPr>
            <a:normAutofit/>
          </a:bodyPr>
          <a:lstStyle/>
          <a:p>
            <a:r>
              <a:rPr lang="en-US" sz="5400" b="1" dirty="0" smtClean="0">
                <a:solidFill>
                  <a:srgbClr val="1F3A33"/>
                </a:solidFill>
                <a:latin typeface="Century Gothic" panose="020B0502020202020204" pitchFamily="34" charset="0"/>
                <a:cs typeface="Arial" panose="020B0604020202020204" pitchFamily="34" charset="0"/>
              </a:rPr>
              <a:t>WiHF: Enable User Identified Gesture Recognition with WiFi</a:t>
            </a:r>
            <a:endParaRPr lang="en-US" sz="5400" b="1" dirty="0">
              <a:solidFill>
                <a:srgbClr val="1F3A33"/>
              </a:solidFill>
              <a:latin typeface="Century Gothic" panose="020B0502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C26C7826-30EA-4B55-823C-D0AB2BCFB938}"/>
              </a:ext>
            </a:extLst>
          </p:cNvPr>
          <p:cNvSpPr txBox="1">
            <a:spLocks/>
          </p:cNvSpPr>
          <p:nvPr/>
        </p:nvSpPr>
        <p:spPr>
          <a:xfrm>
            <a:off x="561659" y="4136557"/>
            <a:ext cx="11098911" cy="2207683"/>
          </a:xfrm>
          <a:prstGeom prst="rect">
            <a:avLst/>
          </a:prstGeom>
        </p:spPr>
        <p:txBody>
          <a:bodyPr vert="horz" lIns="121920" tIns="60960" rIns="121920" bIns="6096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1219170">
              <a:spcBef>
                <a:spcPts val="1333"/>
              </a:spcBef>
            </a:pPr>
            <a:r>
              <a:rPr lang="en-US" dirty="0" err="1">
                <a:solidFill>
                  <a:prstClr val="black"/>
                </a:solidFill>
                <a:latin typeface="Arial" panose="020B0604020202020204" pitchFamily="34" charset="0"/>
                <a:cs typeface="Arial" panose="020B0604020202020204" pitchFamily="34" charset="0"/>
              </a:rPr>
              <a:t>Chenning</a:t>
            </a:r>
            <a:r>
              <a:rPr lang="en-US" dirty="0">
                <a:solidFill>
                  <a:prstClr val="black"/>
                </a:solidFill>
                <a:latin typeface="Arial" panose="020B0604020202020204" pitchFamily="34" charset="0"/>
                <a:cs typeface="Arial" panose="020B0604020202020204" pitchFamily="34" charset="0"/>
              </a:rPr>
              <a:t> Li, </a:t>
            </a:r>
            <a:r>
              <a:rPr lang="en-US" dirty="0" err="1">
                <a:solidFill>
                  <a:prstClr val="black"/>
                </a:solidFill>
                <a:latin typeface="Arial" panose="020B0604020202020204" pitchFamily="34" charset="0"/>
                <a:cs typeface="Arial" panose="020B0604020202020204" pitchFamily="34" charset="0"/>
              </a:rPr>
              <a:t>Manni</a:t>
            </a:r>
            <a:r>
              <a:rPr lang="en-US" dirty="0">
                <a:solidFill>
                  <a:prstClr val="black"/>
                </a:solidFill>
                <a:latin typeface="Arial" panose="020B0604020202020204" pitchFamily="34" charset="0"/>
                <a:cs typeface="Arial" panose="020B0604020202020204" pitchFamily="34" charset="0"/>
              </a:rPr>
              <a:t> Liu, </a:t>
            </a:r>
            <a:r>
              <a:rPr lang="en-US" dirty="0" err="1">
                <a:solidFill>
                  <a:prstClr val="black"/>
                </a:solidFill>
                <a:latin typeface="Arial" panose="020B0604020202020204" pitchFamily="34" charset="0"/>
                <a:cs typeface="Arial" panose="020B0604020202020204" pitchFamily="34" charset="0"/>
              </a:rPr>
              <a:t>Zhichao</a:t>
            </a:r>
            <a:r>
              <a:rPr lang="en-US" dirty="0">
                <a:solidFill>
                  <a:prstClr val="black"/>
                </a:solidFill>
                <a:latin typeface="Arial" panose="020B0604020202020204" pitchFamily="34" charset="0"/>
                <a:cs typeface="Arial" panose="020B0604020202020204" pitchFamily="34" charset="0"/>
              </a:rPr>
              <a:t> Cao</a:t>
            </a:r>
          </a:p>
          <a:p>
            <a:pPr defTabSz="1219170">
              <a:spcBef>
                <a:spcPts val="1333"/>
              </a:spcBef>
            </a:pPr>
            <a:r>
              <a:rPr lang="en-US" sz="2000" dirty="0">
                <a:solidFill>
                  <a:prstClr val="black"/>
                </a:solidFill>
                <a:latin typeface="Arial" panose="020B0604020202020204" pitchFamily="34" charset="0"/>
                <a:cs typeface="Arial" panose="020B0604020202020204" pitchFamily="34" charset="0"/>
              </a:rPr>
              <a:t>Michigan State University.</a:t>
            </a:r>
          </a:p>
          <a:p>
            <a:pPr defTabSz="1219170">
              <a:spcBef>
                <a:spcPts val="1333"/>
              </a:spcBef>
            </a:pPr>
            <a:r>
              <a:rPr lang="en-US" sz="2000" dirty="0">
                <a:solidFill>
                  <a:prstClr val="black"/>
                </a:solidFill>
                <a:latin typeface="Arial" panose="020B0604020202020204" pitchFamily="34" charset="0"/>
                <a:cs typeface="Arial" panose="020B0604020202020204" pitchFamily="34" charset="0"/>
              </a:rPr>
              <a:t>April 27, 2020 @ IEEE INFOCOM’20</a:t>
            </a:r>
          </a:p>
        </p:txBody>
      </p:sp>
    </p:spTree>
    <p:extLst>
      <p:ext uri="{BB962C8B-B14F-4D97-AF65-F5344CB8AC3E}">
        <p14:creationId xmlns:p14="http://schemas.microsoft.com/office/powerpoint/2010/main" val="751641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Preliminary and Observation</a:t>
            </a:r>
          </a:p>
        </p:txBody>
      </p:sp>
      <p:sp>
        <p:nvSpPr>
          <p:cNvPr id="2" name="矩形 1"/>
          <p:cNvSpPr/>
          <p:nvPr/>
        </p:nvSpPr>
        <p:spPr>
          <a:xfrm>
            <a:off x="771705" y="1122696"/>
            <a:ext cx="10720899" cy="1569660"/>
          </a:xfrm>
          <a:prstGeom prst="rect">
            <a:avLst/>
          </a:prstGeom>
        </p:spPr>
        <p:txBody>
          <a:bodyPr wrap="square">
            <a:spAutoFit/>
          </a:bodyPr>
          <a:lstStyle/>
          <a:p>
            <a:r>
              <a:rPr lang="en-US" altLang="zh-CN" sz="3200" b="1" i="1" dirty="0" smtClean="0">
                <a:latin typeface="Comic Sans MS" panose="030F0702030302020204" pitchFamily="66" charset="0"/>
              </a:rPr>
              <a:t>The </a:t>
            </a:r>
            <a:r>
              <a:rPr lang="en-US" altLang="zh-CN" sz="3200" b="1" i="1" dirty="0">
                <a:solidFill>
                  <a:srgbClr val="FF0000"/>
                </a:solidFill>
                <a:latin typeface="Comic Sans MS" panose="030F0702030302020204" pitchFamily="66" charset="0"/>
              </a:rPr>
              <a:t>stability</a:t>
            </a:r>
            <a:r>
              <a:rPr lang="en-US" altLang="zh-CN" sz="3200" b="1" i="1" dirty="0">
                <a:latin typeface="Comic Sans MS" panose="030F0702030302020204" pitchFamily="66" charset="0"/>
              </a:rPr>
              <a:t> </a:t>
            </a:r>
            <a:r>
              <a:rPr lang="en-US" altLang="zh-CN" sz="3200" b="1" i="1" dirty="0" smtClean="0">
                <a:latin typeface="Comic Sans MS" panose="030F0702030302020204" pitchFamily="66" charset="0"/>
              </a:rPr>
              <a:t>across </a:t>
            </a:r>
            <a:r>
              <a:rPr lang="en-US" altLang="zh-CN" sz="3200" b="1" i="1" dirty="0">
                <a:latin typeface="Comic Sans MS" panose="030F0702030302020204" pitchFamily="66" charset="0"/>
              </a:rPr>
              <a:t>domains:</a:t>
            </a:r>
            <a:endParaRPr lang="en-US" altLang="zh-CN" sz="3200" i="1" dirty="0">
              <a:latin typeface="Comic Sans MS" panose="030F0702030302020204" pitchFamily="66" charset="0"/>
            </a:endParaRPr>
          </a:p>
          <a:p>
            <a:pPr marL="742950" lvl="1" indent="-285750">
              <a:buFont typeface="Arial" panose="020B0604020202020204" pitchFamily="34" charset="0"/>
              <a:buChar char="•"/>
            </a:pPr>
            <a:endParaRPr lang="en-US" altLang="zh-CN" sz="3200" dirty="0">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 name="图片 2"/>
          <p:cNvPicPr>
            <a:picLocks noChangeAspect="1"/>
          </p:cNvPicPr>
          <p:nvPr/>
        </p:nvPicPr>
        <p:blipFill rotWithShape="1">
          <a:blip r:embed="rId3"/>
          <a:srcRect l="70552"/>
          <a:stretch/>
        </p:blipFill>
        <p:spPr>
          <a:xfrm>
            <a:off x="1501629" y="2090088"/>
            <a:ext cx="2020461" cy="4448824"/>
          </a:xfrm>
          <a:prstGeom prst="rect">
            <a:avLst/>
          </a:prstGeom>
        </p:spPr>
      </p:pic>
      <p:pic>
        <p:nvPicPr>
          <p:cNvPr id="6" name="图片 5"/>
          <p:cNvPicPr>
            <a:picLocks noChangeAspect="1"/>
          </p:cNvPicPr>
          <p:nvPr/>
        </p:nvPicPr>
        <p:blipFill rotWithShape="1">
          <a:blip r:embed="rId3"/>
          <a:srcRect r="28505"/>
          <a:stretch/>
        </p:blipFill>
        <p:spPr>
          <a:xfrm>
            <a:off x="4062560" y="2090088"/>
            <a:ext cx="4905272" cy="4448824"/>
          </a:xfrm>
          <a:prstGeom prst="rect">
            <a:avLst/>
          </a:prstGeom>
        </p:spPr>
      </p:pic>
      <p:sp>
        <p:nvSpPr>
          <p:cNvPr id="7" name="矩形 6"/>
          <p:cNvSpPr/>
          <p:nvPr/>
        </p:nvSpPr>
        <p:spPr>
          <a:xfrm>
            <a:off x="9083200" y="5162183"/>
            <a:ext cx="2388795" cy="461665"/>
          </a:xfrm>
          <a:prstGeom prst="rect">
            <a:avLst/>
          </a:prstGeom>
        </p:spPr>
        <p:txBody>
          <a:bodyPr wrap="none">
            <a:spAutoFit/>
          </a:bodyPr>
          <a:lstStyle/>
          <a:p>
            <a:pPr algn="ctr"/>
            <a:r>
              <a:rPr lang="en-US" altLang="zh-CN" sz="2400" b="1" dirty="0">
                <a:latin typeface="Comic Sans MS" panose="030F0702030302020204" pitchFamily="66" charset="0"/>
              </a:rPr>
              <a:t>Temporal shift</a:t>
            </a:r>
            <a:endParaRPr lang="en-US" altLang="zh-CN" sz="2400" b="1" dirty="0">
              <a:latin typeface="Comic Sans MS" panose="030F0702030302020204" pitchFamily="66" charset="0"/>
            </a:endParaRPr>
          </a:p>
        </p:txBody>
      </p:sp>
      <p:sp>
        <p:nvSpPr>
          <p:cNvPr id="8" name="矩形 7"/>
          <p:cNvSpPr/>
          <p:nvPr/>
        </p:nvSpPr>
        <p:spPr>
          <a:xfrm>
            <a:off x="6472552" y="1676692"/>
            <a:ext cx="3565400" cy="461665"/>
          </a:xfrm>
          <a:prstGeom prst="rect">
            <a:avLst/>
          </a:prstGeom>
        </p:spPr>
        <p:txBody>
          <a:bodyPr wrap="none">
            <a:spAutoFit/>
          </a:bodyPr>
          <a:lstStyle/>
          <a:p>
            <a:pPr algn="ctr"/>
            <a:r>
              <a:rPr lang="en-US" altLang="zh-CN" sz="2400" b="1" dirty="0" smtClean="0">
                <a:latin typeface="Comic Sans MS" panose="030F0702030302020204" pitchFamily="66" charset="0"/>
              </a:rPr>
              <a:t>Largest period &lt; 70ms</a:t>
            </a:r>
            <a:endParaRPr lang="en-US" altLang="zh-CN" sz="2400" b="1" dirty="0">
              <a:latin typeface="Comic Sans MS" panose="030F0702030302020204" pitchFamily="66" charset="0"/>
            </a:endParaRPr>
          </a:p>
        </p:txBody>
      </p:sp>
      <p:sp>
        <p:nvSpPr>
          <p:cNvPr id="9"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18704879" flipH="1">
            <a:off x="6193957" y="2171355"/>
            <a:ext cx="495167" cy="150123"/>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
        <p:nvSpPr>
          <p:cNvPr id="10"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189369" flipH="1">
            <a:off x="8127647" y="5255426"/>
            <a:ext cx="907648" cy="275178"/>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Tree>
    <p:extLst>
      <p:ext uri="{BB962C8B-B14F-4D97-AF65-F5344CB8AC3E}">
        <p14:creationId xmlns:p14="http://schemas.microsoft.com/office/powerpoint/2010/main" val="1908621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5016758"/>
          </a:xfrm>
          <a:prstGeom prst="rect">
            <a:avLst/>
          </a:prstGeom>
        </p:spPr>
        <p:txBody>
          <a:bodyPr wrap="square">
            <a:spAutoFit/>
          </a:bodyPr>
          <a:lstStyle/>
          <a:p>
            <a:r>
              <a:rPr lang="en-US" altLang="zh-CN" sz="3200" b="1" i="1" dirty="0" smtClean="0">
                <a:latin typeface="Comic Sans MS" panose="030F0702030302020204" pitchFamily="66" charset="0"/>
              </a:rPr>
              <a:t>Can we identify the performers while conveying the semantic meaning </a:t>
            </a:r>
            <a:r>
              <a:rPr lang="en-US" altLang="zh-CN" sz="3200" b="1" i="1" dirty="0" smtClean="0">
                <a:solidFill>
                  <a:srgbClr val="FF0000"/>
                </a:solidFill>
                <a:latin typeface="Comic Sans MS" panose="030F0702030302020204" pitchFamily="66" charset="0"/>
              </a:rPr>
              <a:t>simultaneously</a:t>
            </a:r>
            <a:r>
              <a:rPr lang="en-US" altLang="zh-CN" sz="3200" b="1" i="1" dirty="0" smtClean="0">
                <a:latin typeface="Comic Sans MS" panose="030F0702030302020204" pitchFamily="66" charset="0"/>
              </a:rPr>
              <a:t>?</a:t>
            </a:r>
          </a:p>
          <a:p>
            <a:endParaRPr lang="en-US" altLang="zh-CN" sz="32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a:t>
            </a:r>
            <a:r>
              <a:rPr lang="en-US" altLang="zh-CN" sz="2400" dirty="0" smtClean="0">
                <a:solidFill>
                  <a:srgbClr val="1F3A33"/>
                </a:solidFill>
                <a:latin typeface="Comic Sans MS" panose="030F0702030302020204" pitchFamily="66" charset="0"/>
              </a:rPr>
              <a:t>design: </a:t>
            </a:r>
            <a:r>
              <a:rPr lang="en-US" altLang="zh-CN" sz="2400" dirty="0" smtClean="0">
                <a:latin typeface="Comic Sans MS" panose="030F0702030302020204" pitchFamily="66" charset="0"/>
              </a:rPr>
              <a:t>Recognize gestures while identifying users collaboratively.</a:t>
            </a:r>
            <a:endParaRPr lang="en-US" altLang="zh-CN" sz="2400" dirty="0">
              <a:latin typeface="Comic Sans MS" panose="030F0702030302020204" pitchFamily="66" charset="0"/>
            </a:endParaRPr>
          </a:p>
          <a:p>
            <a:pPr marL="742950" lvl="1" indent="-285750">
              <a:buFont typeface="Arial" panose="020B0604020202020204" pitchFamily="34" charset="0"/>
              <a:buChar char="•"/>
            </a:pPr>
            <a:endParaRPr lang="en-US" altLang="zh-CN" sz="2400" dirty="0" smtClean="0">
              <a:solidFill>
                <a:srgbClr val="1F3A33"/>
              </a:solidFill>
              <a:latin typeface="Comic Sans MS" panose="030F0702030302020204" pitchFamily="66" charset="0"/>
            </a:endParaRPr>
          </a:p>
          <a:p>
            <a:pPr marL="742950" lvl="1" indent="-285750">
              <a:buFont typeface="Arial" panose="020B0604020202020204" pitchFamily="34" charset="0"/>
              <a:buChar char="•"/>
            </a:pPr>
            <a:r>
              <a:rPr lang="en-US" altLang="zh-CN" sz="2400" dirty="0" smtClean="0">
                <a:solidFill>
                  <a:srgbClr val="1F3A33"/>
                </a:solidFill>
                <a:latin typeface="Comic Sans MS" panose="030F0702030302020204" pitchFamily="66" charset="0"/>
              </a:rPr>
              <a:t>Cross-domain</a:t>
            </a:r>
            <a:r>
              <a:rPr lang="en-US" altLang="zh-CN" sz="2400" dirty="0" smtClean="0">
                <a:solidFill>
                  <a:srgbClr val="1F3A33"/>
                </a:solidFill>
                <a:latin typeface="Comic Sans MS" panose="030F0702030302020204" pitchFamily="66" charset="0"/>
              </a:rPr>
              <a:t>:</a:t>
            </a:r>
            <a:r>
              <a:rPr lang="en-US" altLang="zh-CN" sz="2400" dirty="0" smtClean="0">
                <a:solidFill>
                  <a:srgbClr val="FF0000"/>
                </a:solidFill>
                <a:latin typeface="Comic Sans MS" panose="030F0702030302020204" pitchFamily="66" charset="0"/>
              </a:rPr>
              <a:t> </a:t>
            </a:r>
            <a:r>
              <a:rPr lang="en-US" altLang="zh-CN" sz="2400" dirty="0" smtClean="0">
                <a:latin typeface="Comic Sans MS" panose="030F0702030302020204" pitchFamily="66" charset="0"/>
              </a:rPr>
              <a:t>Unnecessary extra efforts when gestures are performed in new domains</a:t>
            </a:r>
            <a:r>
              <a:rPr lang="en-US" altLang="zh-CN" sz="2400" dirty="0" smtClean="0">
                <a:latin typeface="Comic Sans MS" panose="030F0702030302020204" pitchFamily="66" charset="0"/>
              </a:rPr>
              <a:t>.</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Computation efficiency: </a:t>
            </a:r>
            <a:r>
              <a:rPr lang="en-US" altLang="zh-CN" sz="2400" dirty="0">
                <a:latin typeface="Comic Sans MS" panose="030F0702030302020204" pitchFamily="66" charset="0"/>
              </a:rPr>
              <a:t>Efficient enough to be running in </a:t>
            </a:r>
            <a:r>
              <a:rPr lang="en-US" altLang="zh-CN" sz="2400" dirty="0">
                <a:solidFill>
                  <a:srgbClr val="FF0000"/>
                </a:solidFill>
                <a:latin typeface="Comic Sans MS" panose="030F0702030302020204" pitchFamily="66" charset="0"/>
              </a:rPr>
              <a:t>real time.</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7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502464" y="3544538"/>
            <a:ext cx="3981601" cy="3026416"/>
            <a:chOff x="8388937" y="2980776"/>
            <a:chExt cx="3569966" cy="2713532"/>
          </a:xfrm>
        </p:grpSpPr>
        <p:pic>
          <p:nvPicPr>
            <p:cNvPr id="9" name="图片 8"/>
            <p:cNvPicPr>
              <a:picLocks noChangeAspect="1"/>
            </p:cNvPicPr>
            <p:nvPr/>
          </p:nvPicPr>
          <p:blipFill>
            <a:blip r:embed="rId3"/>
            <a:stretch>
              <a:fillRect/>
            </a:stretch>
          </p:blipFill>
          <p:spPr>
            <a:xfrm>
              <a:off x="9020441" y="3280622"/>
              <a:ext cx="2938462" cy="2388574"/>
            </a:xfrm>
            <a:prstGeom prst="rect">
              <a:avLst/>
            </a:prstGeom>
          </p:spPr>
        </p:pic>
        <p:grpSp>
          <p:nvGrpSpPr>
            <p:cNvPr id="17" name="组合 16"/>
            <p:cNvGrpSpPr/>
            <p:nvPr/>
          </p:nvGrpSpPr>
          <p:grpSpPr>
            <a:xfrm>
              <a:off x="9818865" y="5301519"/>
              <a:ext cx="1541051" cy="392789"/>
              <a:chOff x="3297716" y="5665508"/>
              <a:chExt cx="1541051" cy="392789"/>
            </a:xfrm>
            <a:noFill/>
          </p:grpSpPr>
          <p:sp>
            <p:nvSpPr>
              <p:cNvPr id="18"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9"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Sampling points</a:t>
                </a:r>
                <a:endParaRPr lang="en-US" altLang="zh-CN" sz="1200" i="1" dirty="0"/>
              </a:p>
            </p:txBody>
          </p:sp>
        </p:grpSp>
        <p:grpSp>
          <p:nvGrpSpPr>
            <p:cNvPr id="23" name="组合 22"/>
            <p:cNvGrpSpPr/>
            <p:nvPr/>
          </p:nvGrpSpPr>
          <p:grpSpPr>
            <a:xfrm>
              <a:off x="8388937" y="2980776"/>
              <a:ext cx="1077242" cy="2361146"/>
              <a:chOff x="3346647" y="4933298"/>
              <a:chExt cx="1784803" cy="2361146"/>
            </a:xfrm>
            <a:noFill/>
          </p:grpSpPr>
          <p:sp>
            <p:nvSpPr>
              <p:cNvPr id="24"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25" name="Rectangle 4"/>
              <p:cNvSpPr>
                <a:spLocks noChangeArrowheads="1"/>
              </p:cNvSpPr>
              <p:nvPr/>
            </p:nvSpPr>
            <p:spPr bwMode="auto">
              <a:xfrm rot="16200000">
                <a:off x="3628365" y="5791359"/>
                <a:ext cx="2361146" cy="6450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Velocity  (m/s)</a:t>
                </a:r>
                <a:endParaRPr lang="en-US" altLang="zh-CN" sz="1200" i="1" dirty="0"/>
              </a:p>
            </p:txBody>
          </p:sp>
        </p:grpSp>
      </p:grpSp>
      <p:grpSp>
        <p:nvGrpSpPr>
          <p:cNvPr id="14" name="组合 13"/>
          <p:cNvGrpSpPr/>
          <p:nvPr/>
        </p:nvGrpSpPr>
        <p:grpSpPr>
          <a:xfrm>
            <a:off x="1142012" y="3590429"/>
            <a:ext cx="4064158" cy="3131046"/>
            <a:chOff x="4806522" y="2940373"/>
            <a:chExt cx="3710474" cy="2858566"/>
          </a:xfrm>
        </p:grpSpPr>
        <p:pic>
          <p:nvPicPr>
            <p:cNvPr id="8" name="图片 7"/>
            <p:cNvPicPr>
              <a:picLocks noChangeAspect="1"/>
            </p:cNvPicPr>
            <p:nvPr/>
          </p:nvPicPr>
          <p:blipFill>
            <a:blip r:embed="rId4"/>
            <a:stretch>
              <a:fillRect/>
            </a:stretch>
          </p:blipFill>
          <p:spPr>
            <a:xfrm>
              <a:off x="5541764" y="3271278"/>
              <a:ext cx="2975232" cy="2407263"/>
            </a:xfrm>
            <a:prstGeom prst="rect">
              <a:avLst/>
            </a:prstGeom>
          </p:spPr>
        </p:pic>
        <p:grpSp>
          <p:nvGrpSpPr>
            <p:cNvPr id="10" name="组合 9"/>
            <p:cNvGrpSpPr/>
            <p:nvPr/>
          </p:nvGrpSpPr>
          <p:grpSpPr>
            <a:xfrm>
              <a:off x="6210017" y="5406150"/>
              <a:ext cx="1541051" cy="392789"/>
              <a:chOff x="3297716" y="5665508"/>
              <a:chExt cx="1541051" cy="392789"/>
            </a:xfrm>
            <a:noFill/>
          </p:grpSpPr>
          <p:sp>
            <p:nvSpPr>
              <p:cNvPr id="13"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2"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Sampling points</a:t>
                </a:r>
                <a:endParaRPr lang="en-US" altLang="zh-CN" sz="1200" i="1" dirty="0"/>
              </a:p>
            </p:txBody>
          </p:sp>
        </p:grpSp>
        <p:grpSp>
          <p:nvGrpSpPr>
            <p:cNvPr id="20" name="组合 19"/>
            <p:cNvGrpSpPr/>
            <p:nvPr/>
          </p:nvGrpSpPr>
          <p:grpSpPr>
            <a:xfrm>
              <a:off x="4806522" y="2940373"/>
              <a:ext cx="1077242" cy="2361146"/>
              <a:chOff x="3346647" y="4933298"/>
              <a:chExt cx="1784803" cy="2361146"/>
            </a:xfrm>
            <a:noFill/>
          </p:grpSpPr>
          <p:sp>
            <p:nvSpPr>
              <p:cNvPr id="21"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22" name="Rectangle 4"/>
              <p:cNvSpPr>
                <a:spLocks noChangeArrowheads="1"/>
              </p:cNvSpPr>
              <p:nvPr/>
            </p:nvSpPr>
            <p:spPr bwMode="auto">
              <a:xfrm rot="16200000">
                <a:off x="3628365" y="5791359"/>
                <a:ext cx="2361146" cy="6450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Frequency bins  (Hz)</a:t>
                </a:r>
                <a:endParaRPr lang="en-US" altLang="zh-CN" sz="1200" i="1" dirty="0"/>
              </a:p>
            </p:txBody>
          </p:sp>
        </p:grpSp>
      </p:grpSp>
      <p:sp>
        <p:nvSpPr>
          <p:cNvPr id="2" name="矩形 1"/>
          <p:cNvSpPr/>
          <p:nvPr/>
        </p:nvSpPr>
        <p:spPr>
          <a:xfrm>
            <a:off x="771705" y="1122696"/>
            <a:ext cx="10827396" cy="3539430"/>
          </a:xfrm>
          <a:prstGeom prst="rect">
            <a:avLst/>
          </a:prstGeom>
        </p:spPr>
        <p:txBody>
          <a:bodyPr wrap="square">
            <a:spAutoFit/>
          </a:bodyPr>
          <a:lstStyle/>
          <a:p>
            <a:r>
              <a:rPr lang="en-US" altLang="zh-CN" sz="3200" b="1" i="1" dirty="0" smtClean="0">
                <a:latin typeface="Comic Sans MS" panose="030F0702030302020204" pitchFamily="66" charset="0"/>
              </a:rPr>
              <a:t>To obtain </a:t>
            </a:r>
            <a:r>
              <a:rPr lang="en-US" altLang="zh-CN" sz="3200" b="1" i="1" dirty="0" smtClean="0">
                <a:latin typeface="Comic Sans MS" panose="030F0702030302020204" pitchFamily="66" charset="0"/>
              </a:rPr>
              <a:t>motion change </a:t>
            </a:r>
            <a:r>
              <a:rPr lang="en-US" altLang="zh-CN" sz="3200" b="1" i="1" dirty="0" smtClean="0">
                <a:latin typeface="Comic Sans MS" panose="030F0702030302020204" pitchFamily="66" charset="0"/>
              </a:rPr>
              <a:t>pattern </a:t>
            </a:r>
            <a:r>
              <a:rPr lang="en-US" altLang="zh-CN" sz="3200" b="1" i="1" dirty="0">
                <a:solidFill>
                  <a:srgbClr val="FF0000"/>
                </a:solidFill>
                <a:latin typeface="Comic Sans MS" panose="030F0702030302020204" pitchFamily="66" charset="0"/>
              </a:rPr>
              <a:t>efficiently </a:t>
            </a:r>
            <a:r>
              <a:rPr lang="en-US" altLang="zh-CN" sz="3200" b="1" i="1" dirty="0" smtClean="0">
                <a:latin typeface="Comic Sans MS" panose="030F0702030302020204" pitchFamily="66" charset="0"/>
              </a:rPr>
              <a:t>:</a:t>
            </a:r>
            <a:endParaRPr lang="en-US" altLang="zh-CN" sz="3200" b="1" i="1" dirty="0" smtClean="0">
              <a:latin typeface="Comic Sans MS" panose="030F0702030302020204" pitchFamily="66" charset="0"/>
            </a:endParaRPr>
          </a:p>
          <a:p>
            <a:pPr lvl="1"/>
            <a:endParaRPr lang="en-US" altLang="zh-CN" sz="24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i="1" dirty="0" smtClean="0">
                <a:latin typeface="Comic Sans MS" panose="030F0702030302020204" pitchFamily="66" charset="0"/>
              </a:rPr>
              <a:t>Derive the spectrogram of </a:t>
            </a:r>
            <a:r>
              <a:rPr lang="en-US" altLang="zh-CN" sz="2400" i="1" dirty="0" err="1" smtClean="0">
                <a:latin typeface="Comic Sans MS" panose="030F0702030302020204" pitchFamily="66" charset="0"/>
              </a:rPr>
              <a:t>denoised</a:t>
            </a:r>
            <a:r>
              <a:rPr lang="en-US" altLang="zh-CN" sz="2400" i="1" dirty="0" smtClean="0">
                <a:latin typeface="Comic Sans MS" panose="030F0702030302020204" pitchFamily="66" charset="0"/>
              </a:rPr>
              <a:t> WiFi signals using STFT</a:t>
            </a:r>
          </a:p>
          <a:p>
            <a:pPr marL="742950" lvl="1" indent="-285750">
              <a:buFont typeface="Arial" panose="020B0604020202020204" pitchFamily="34" charset="0"/>
              <a:buChar char="•"/>
            </a:pPr>
            <a:endParaRPr lang="en-US" altLang="zh-CN" sz="24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i="1" dirty="0" smtClean="0">
                <a:latin typeface="Comic Sans MS" panose="030F0702030302020204" pitchFamily="66" charset="0"/>
              </a:rPr>
              <a:t>Associate </a:t>
            </a:r>
            <a:r>
              <a:rPr lang="en-US" altLang="zh-CN" sz="2400" i="1" dirty="0" smtClean="0">
                <a:latin typeface="Comic Sans MS" panose="030F0702030302020204" pitchFamily="66" charset="0"/>
              </a:rPr>
              <a:t>the derivative of the </a:t>
            </a:r>
            <a:r>
              <a:rPr lang="en-US" altLang="zh-CN" sz="2400" i="1" dirty="0" smtClean="0">
                <a:latin typeface="Comic Sans MS" panose="030F0702030302020204" pitchFamily="66" charset="0"/>
              </a:rPr>
              <a:t>spectrogram with motion changes</a:t>
            </a:r>
          </a:p>
          <a:p>
            <a:pPr marL="742950" lvl="1" indent="-285750">
              <a:buFont typeface="Arial" panose="020B0604020202020204" pitchFamily="34" charset="0"/>
              <a:buChar char="•"/>
            </a:pPr>
            <a:endParaRPr lang="en-US" altLang="zh-CN" sz="2400" i="1" dirty="0" smtClean="0">
              <a:latin typeface="Comic Sans MS" panose="030F0702030302020204" pitchFamily="66" charset="0"/>
            </a:endParaRPr>
          </a:p>
          <a:p>
            <a:pPr lvl="1"/>
            <a:r>
              <a:rPr lang="en-US" altLang="zh-CN" sz="2400" i="1" dirty="0" smtClean="0">
                <a:solidFill>
                  <a:srgbClr val="FF0000"/>
                </a:solidFill>
                <a:latin typeface="Comic Sans MS" panose="030F0702030302020204" pitchFamily="66" charset="0"/>
              </a:rPr>
              <a:t>Derivative derivation of the </a:t>
            </a:r>
            <a:r>
              <a:rPr lang="en-US" altLang="zh-CN" sz="2400" i="1" dirty="0">
                <a:solidFill>
                  <a:srgbClr val="FF0000"/>
                </a:solidFill>
                <a:latin typeface="Comic Sans MS" panose="030F0702030302020204" pitchFamily="66" charset="0"/>
              </a:rPr>
              <a:t>spectrogram </a:t>
            </a:r>
            <a:r>
              <a:rPr lang="en-US" altLang="zh-CN" sz="2400" i="1" dirty="0" smtClean="0">
                <a:solidFill>
                  <a:srgbClr val="FF0000"/>
                </a:solidFill>
                <a:latin typeface="Comic Sans MS" panose="030F0702030302020204" pitchFamily="66" charset="0"/>
              </a:rPr>
              <a:t>is computation-intensive</a:t>
            </a:r>
          </a:p>
          <a:p>
            <a:pPr marL="742950" lvl="1" indent="-285750">
              <a:buFont typeface="Arial" panose="020B0604020202020204" pitchFamily="34" charset="0"/>
              <a:buChar char="•"/>
            </a:pPr>
            <a:endParaRPr lang="en-US" altLang="zh-CN" sz="2400" i="1" dirty="0" smtClean="0">
              <a:latin typeface="Comic Sans MS" panose="030F0702030302020204" pitchFamily="66" charset="0"/>
            </a:endParaRPr>
          </a:p>
          <a:p>
            <a:r>
              <a:rPr lang="en-US" altLang="zh-CN" sz="2400" i="1" dirty="0" smtClean="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Pattern Extraction</a:t>
            </a: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82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矩形 123"/>
          <p:cNvSpPr/>
          <p:nvPr/>
        </p:nvSpPr>
        <p:spPr>
          <a:xfrm>
            <a:off x="621135" y="1143523"/>
            <a:ext cx="11176661" cy="830997"/>
          </a:xfrm>
          <a:prstGeom prst="rect">
            <a:avLst/>
          </a:prstGeom>
        </p:spPr>
        <p:txBody>
          <a:bodyPr wrap="square">
            <a:spAutoFit/>
          </a:bodyPr>
          <a:lstStyle/>
          <a:p>
            <a:pPr marL="742950" lvl="1" indent="-285750">
              <a:buFont typeface="Arial" panose="020B0604020202020204" pitchFamily="34" charset="0"/>
              <a:buChar char="•"/>
            </a:pP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Pattern Extraction</a:t>
            </a:r>
          </a:p>
        </p:txBody>
      </p:sp>
      <p:sp>
        <p:nvSpPr>
          <p:cNvPr id="10" name="矩形 9"/>
          <p:cNvSpPr/>
          <p:nvPr/>
        </p:nvSpPr>
        <p:spPr>
          <a:xfrm>
            <a:off x="819728" y="1236652"/>
            <a:ext cx="10654404" cy="830997"/>
          </a:xfrm>
          <a:prstGeom prst="rect">
            <a:avLst/>
          </a:prstGeom>
        </p:spPr>
        <p:txBody>
          <a:bodyPr wrap="square">
            <a:spAutoFit/>
          </a:bodyPr>
          <a:lstStyle/>
          <a:p>
            <a:r>
              <a:rPr lang="en-US" altLang="zh-CN" sz="2400" i="1" dirty="0" smtClean="0">
                <a:solidFill>
                  <a:srgbClr val="1F3A33"/>
                </a:solidFill>
                <a:latin typeface="Comic Sans MS" panose="030F0702030302020204" pitchFamily="66" charset="0"/>
                <a:ea typeface="宋体" panose="02010600030101010101" pitchFamily="2" charset="-122"/>
              </a:rPr>
              <a:t>Borrow the idea of </a:t>
            </a:r>
            <a:r>
              <a:rPr lang="en-US" altLang="zh-CN" sz="2400" i="1" dirty="0" smtClean="0">
                <a:solidFill>
                  <a:srgbClr val="FF0000"/>
                </a:solidFill>
                <a:latin typeface="Comic Sans MS" panose="030F0702030302020204" pitchFamily="66" charset="0"/>
                <a:ea typeface="宋体" panose="02010600030101010101" pitchFamily="2" charset="-122"/>
              </a:rPr>
              <a:t>Seam </a:t>
            </a:r>
            <a:r>
              <a:rPr lang="en-US" altLang="zh-CN" sz="2400" i="1" dirty="0">
                <a:solidFill>
                  <a:srgbClr val="FF0000"/>
                </a:solidFill>
                <a:latin typeface="Comic Sans MS" panose="030F0702030302020204" pitchFamily="66" charset="0"/>
              </a:rPr>
              <a:t>Carving P</a:t>
            </a:r>
            <a:r>
              <a:rPr lang="en-US" altLang="zh-CN" sz="2400" i="1" dirty="0" smtClean="0">
                <a:solidFill>
                  <a:srgbClr val="FF0000"/>
                </a:solidFill>
                <a:latin typeface="Comic Sans MS" panose="030F0702030302020204" pitchFamily="66" charset="0"/>
              </a:rPr>
              <a:t>roblem</a:t>
            </a:r>
            <a:r>
              <a:rPr lang="en-US" altLang="zh-CN" sz="2400" i="1" dirty="0" smtClean="0">
                <a:solidFill>
                  <a:srgbClr val="1F3A33"/>
                </a:solidFill>
                <a:latin typeface="Comic Sans MS" panose="030F0702030302020204" pitchFamily="66" charset="0"/>
              </a:rPr>
              <a:t> </a:t>
            </a:r>
            <a:r>
              <a:rPr lang="en-US" altLang="zh-CN" sz="2400" i="1" dirty="0">
                <a:solidFill>
                  <a:srgbClr val="1F3A33"/>
                </a:solidFill>
                <a:latin typeface="Comic Sans MS" panose="030F0702030302020204" pitchFamily="66" charset="0"/>
              </a:rPr>
              <a:t>in computer graphics for content-aware image </a:t>
            </a:r>
            <a:r>
              <a:rPr lang="en-US" altLang="zh-CN" sz="2400" i="1" dirty="0" smtClean="0">
                <a:solidFill>
                  <a:srgbClr val="1F3A33"/>
                </a:solidFill>
                <a:latin typeface="Comic Sans MS" panose="030F0702030302020204" pitchFamily="66" charset="0"/>
              </a:rPr>
              <a:t>resizing.</a:t>
            </a:r>
            <a:endParaRPr lang="zh-CN" altLang="en-US" sz="2400" dirty="0">
              <a:solidFill>
                <a:srgbClr val="1F3A33"/>
              </a:solidFill>
              <a:latin typeface="Comic Sans MS" panose="030F0702030302020204" pitchFamily="66" charset="0"/>
            </a:endParaRPr>
          </a:p>
        </p:txBody>
      </p:sp>
      <p:grpSp>
        <p:nvGrpSpPr>
          <p:cNvPr id="1062" name="组合 1061"/>
          <p:cNvGrpSpPr/>
          <p:nvPr/>
        </p:nvGrpSpPr>
        <p:grpSpPr>
          <a:xfrm>
            <a:off x="1002071" y="2415888"/>
            <a:ext cx="9870382" cy="3267617"/>
            <a:chOff x="279089" y="3105149"/>
            <a:chExt cx="9314380" cy="3083551"/>
          </a:xfrm>
        </p:grpSpPr>
        <p:grpSp>
          <p:nvGrpSpPr>
            <p:cNvPr id="87" name="组合 86"/>
            <p:cNvGrpSpPr/>
            <p:nvPr/>
          </p:nvGrpSpPr>
          <p:grpSpPr>
            <a:xfrm>
              <a:off x="752142" y="3330135"/>
              <a:ext cx="3022546" cy="2858565"/>
              <a:chOff x="5494450" y="2940374"/>
              <a:chExt cx="3022546" cy="2858565"/>
            </a:xfrm>
          </p:grpSpPr>
          <p:pic>
            <p:nvPicPr>
              <p:cNvPr id="88" name="图片 87"/>
              <p:cNvPicPr>
                <a:picLocks noChangeAspect="1"/>
              </p:cNvPicPr>
              <p:nvPr/>
            </p:nvPicPr>
            <p:blipFill>
              <a:blip r:embed="rId3"/>
              <a:stretch>
                <a:fillRect/>
              </a:stretch>
            </p:blipFill>
            <p:spPr>
              <a:xfrm>
                <a:off x="5541764" y="3271278"/>
                <a:ext cx="2975232" cy="2407263"/>
              </a:xfrm>
              <a:prstGeom prst="rect">
                <a:avLst/>
              </a:prstGeom>
            </p:spPr>
          </p:pic>
          <p:grpSp>
            <p:nvGrpSpPr>
              <p:cNvPr id="89" name="组合 88"/>
              <p:cNvGrpSpPr/>
              <p:nvPr/>
            </p:nvGrpSpPr>
            <p:grpSpPr>
              <a:xfrm>
                <a:off x="6210017" y="5406150"/>
                <a:ext cx="1541051" cy="392789"/>
                <a:chOff x="3297716" y="5665508"/>
                <a:chExt cx="1541051" cy="392789"/>
              </a:xfrm>
              <a:noFill/>
            </p:grpSpPr>
            <p:sp>
              <p:nvSpPr>
                <p:cNvPr id="93"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94"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Sampling points</a:t>
                  </a:r>
                  <a:endParaRPr lang="en-US" altLang="zh-CN" sz="1200" i="1" dirty="0"/>
                </a:p>
              </p:txBody>
            </p:sp>
          </p:grpSp>
          <p:sp>
            <p:nvSpPr>
              <p:cNvPr id="92" name="Rectangle 4"/>
              <p:cNvSpPr>
                <a:spLocks noChangeArrowheads="1"/>
              </p:cNvSpPr>
              <p:nvPr/>
            </p:nvSpPr>
            <p:spPr bwMode="auto">
              <a:xfrm rot="16200000">
                <a:off x="4508534" y="3926290"/>
                <a:ext cx="2361146" cy="3893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Frequency bins  (Hz)</a:t>
                </a:r>
                <a:endParaRPr lang="en-US" altLang="zh-CN" sz="1200" i="1" dirty="0"/>
              </a:p>
            </p:txBody>
          </p:sp>
        </p:grpSp>
        <p:grpSp>
          <p:nvGrpSpPr>
            <p:cNvPr id="1061" name="组合 1060"/>
            <p:cNvGrpSpPr/>
            <p:nvPr/>
          </p:nvGrpSpPr>
          <p:grpSpPr>
            <a:xfrm>
              <a:off x="279089" y="3105149"/>
              <a:ext cx="9314380" cy="3057611"/>
              <a:chOff x="279089" y="3105149"/>
              <a:chExt cx="9314380" cy="3057611"/>
            </a:xfrm>
          </p:grpSpPr>
          <p:grpSp>
            <p:nvGrpSpPr>
              <p:cNvPr id="95" name="组合 94"/>
              <p:cNvGrpSpPr/>
              <p:nvPr/>
            </p:nvGrpSpPr>
            <p:grpSpPr>
              <a:xfrm>
                <a:off x="6023503" y="3405773"/>
                <a:ext cx="3569966" cy="2713532"/>
                <a:chOff x="8388937" y="2980776"/>
                <a:chExt cx="3569966" cy="2713532"/>
              </a:xfrm>
            </p:grpSpPr>
            <p:pic>
              <p:nvPicPr>
                <p:cNvPr id="96" name="图片 95"/>
                <p:cNvPicPr>
                  <a:picLocks noChangeAspect="1"/>
                </p:cNvPicPr>
                <p:nvPr/>
              </p:nvPicPr>
              <p:blipFill>
                <a:blip r:embed="rId4"/>
                <a:stretch>
                  <a:fillRect/>
                </a:stretch>
              </p:blipFill>
              <p:spPr>
                <a:xfrm>
                  <a:off x="9020441" y="3280622"/>
                  <a:ext cx="2938462" cy="2388574"/>
                </a:xfrm>
                <a:prstGeom prst="rect">
                  <a:avLst/>
                </a:prstGeom>
              </p:spPr>
            </p:pic>
            <p:grpSp>
              <p:nvGrpSpPr>
                <p:cNvPr id="97" name="组合 96"/>
                <p:cNvGrpSpPr/>
                <p:nvPr/>
              </p:nvGrpSpPr>
              <p:grpSpPr>
                <a:xfrm>
                  <a:off x="9818865" y="5301519"/>
                  <a:ext cx="1541051" cy="392789"/>
                  <a:chOff x="3297716" y="5665508"/>
                  <a:chExt cx="1541051" cy="392789"/>
                </a:xfrm>
                <a:noFill/>
              </p:grpSpPr>
              <p:sp>
                <p:nvSpPr>
                  <p:cNvPr id="101"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02" name="Rectangle 4"/>
                  <p:cNvSpPr>
                    <a:spLocks noChangeArrowheads="1"/>
                  </p:cNvSpPr>
                  <p:nvPr/>
                </p:nvSpPr>
                <p:spPr bwMode="auto">
                  <a:xfrm>
                    <a:off x="3297716" y="5705911"/>
                    <a:ext cx="1541051" cy="3119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Sampling points</a:t>
                    </a:r>
                    <a:endParaRPr lang="en-US" altLang="zh-CN" sz="1200" i="1" dirty="0"/>
                  </a:p>
                </p:txBody>
              </p:sp>
            </p:grpSp>
            <p:grpSp>
              <p:nvGrpSpPr>
                <p:cNvPr id="98" name="组合 97"/>
                <p:cNvGrpSpPr/>
                <p:nvPr/>
              </p:nvGrpSpPr>
              <p:grpSpPr>
                <a:xfrm>
                  <a:off x="8388937" y="2980776"/>
                  <a:ext cx="1077242" cy="2361146"/>
                  <a:chOff x="3346647" y="4933298"/>
                  <a:chExt cx="1784803" cy="2361146"/>
                </a:xfrm>
                <a:noFill/>
              </p:grpSpPr>
              <p:sp>
                <p:nvSpPr>
                  <p:cNvPr id="99" name="矩形: 圆角 156">
                    <a:extLst>
                      <a:ext uri="{FF2B5EF4-FFF2-40B4-BE49-F238E27FC236}">
                        <a16:creationId xmlns:a16="http://schemas.microsoft.com/office/drawing/2014/main" id="{D81B0F62-2E1B-4F82-BDDA-C377ECA19123}"/>
                      </a:ext>
                    </a:extLst>
                  </p:cNvPr>
                  <p:cNvSpPr/>
                  <p:nvPr/>
                </p:nvSpPr>
                <p:spPr>
                  <a:xfrm>
                    <a:off x="3346647" y="5665508"/>
                    <a:ext cx="1443191" cy="392789"/>
                  </a:xfrm>
                  <a:prstGeom prst="roundRect">
                    <a:avLst/>
                  </a:prstGeom>
                  <a:grp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Comic Sans MS" panose="030F0702030302020204" pitchFamily="66" charset="0"/>
                      <a:cs typeface="Times New Roman" panose="02020603050405020304" pitchFamily="18" charset="0"/>
                    </a:endParaRPr>
                  </a:p>
                </p:txBody>
              </p:sp>
              <p:sp>
                <p:nvSpPr>
                  <p:cNvPr id="100" name="Rectangle 4"/>
                  <p:cNvSpPr>
                    <a:spLocks noChangeArrowheads="1"/>
                  </p:cNvSpPr>
                  <p:nvPr/>
                </p:nvSpPr>
                <p:spPr bwMode="auto">
                  <a:xfrm rot="16200000">
                    <a:off x="3628365" y="5791359"/>
                    <a:ext cx="2361146" cy="6450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57150" indent="0" algn="ctr">
                      <a:buNone/>
                    </a:pPr>
                    <a:r>
                      <a:rPr lang="en-US" altLang="zh-CN" sz="1200" i="1" dirty="0" smtClean="0"/>
                      <a:t>Velocity  (m/s)</a:t>
                    </a:r>
                    <a:endParaRPr lang="en-US" altLang="zh-CN" sz="1200" i="1" dirty="0"/>
                  </a:p>
                </p:txBody>
              </p:sp>
            </p:grpSp>
          </p:grpSp>
          <p:grpSp>
            <p:nvGrpSpPr>
              <p:cNvPr id="1054" name="组合 1053"/>
              <p:cNvGrpSpPr/>
              <p:nvPr/>
            </p:nvGrpSpPr>
            <p:grpSpPr>
              <a:xfrm>
                <a:off x="3810397" y="3105149"/>
                <a:ext cx="2790492" cy="3057611"/>
                <a:chOff x="4298924" y="3126431"/>
                <a:chExt cx="2790492" cy="3057611"/>
              </a:xfrm>
            </p:grpSpPr>
            <p:pic>
              <p:nvPicPr>
                <p:cNvPr id="1049" name="图片 1048"/>
                <p:cNvPicPr>
                  <a:picLocks noChangeAspect="1"/>
                </p:cNvPicPr>
                <p:nvPr/>
              </p:nvPicPr>
              <p:blipFill>
                <a:blip r:embed="rId5"/>
                <a:stretch>
                  <a:fillRect/>
                </a:stretch>
              </p:blipFill>
              <p:spPr>
                <a:xfrm>
                  <a:off x="4332463" y="4542821"/>
                  <a:ext cx="352425" cy="323850"/>
                </a:xfrm>
                <a:prstGeom prst="rect">
                  <a:avLst/>
                </a:prstGeom>
              </p:spPr>
            </p:pic>
            <p:pic>
              <p:nvPicPr>
                <p:cNvPr id="115" name="图片 114"/>
                <p:cNvPicPr>
                  <a:picLocks noChangeAspect="1"/>
                </p:cNvPicPr>
                <p:nvPr/>
              </p:nvPicPr>
              <p:blipFill>
                <a:blip r:embed="rId5"/>
                <a:stretch>
                  <a:fillRect/>
                </a:stretch>
              </p:blipFill>
              <p:spPr>
                <a:xfrm>
                  <a:off x="6659611" y="4542821"/>
                  <a:ext cx="352425" cy="323850"/>
                </a:xfrm>
                <a:prstGeom prst="rect">
                  <a:avLst/>
                </a:prstGeom>
              </p:spPr>
            </p:pic>
            <p:grpSp>
              <p:nvGrpSpPr>
                <p:cNvPr id="1052" name="组合 1051"/>
                <p:cNvGrpSpPr/>
                <p:nvPr/>
              </p:nvGrpSpPr>
              <p:grpSpPr>
                <a:xfrm>
                  <a:off x="4599479" y="3126431"/>
                  <a:ext cx="2015572" cy="3018427"/>
                  <a:chOff x="4599479" y="3126431"/>
                  <a:chExt cx="2015572" cy="3018427"/>
                </a:xfrm>
              </p:grpSpPr>
              <p:grpSp>
                <p:nvGrpSpPr>
                  <p:cNvPr id="1048" name="组合 1047"/>
                  <p:cNvGrpSpPr/>
                  <p:nvPr/>
                </p:nvGrpSpPr>
                <p:grpSpPr>
                  <a:xfrm rot="16200000">
                    <a:off x="4098051" y="3627859"/>
                    <a:ext cx="3018427" cy="2015572"/>
                    <a:chOff x="3774688" y="3371492"/>
                    <a:chExt cx="3724898" cy="2487322"/>
                  </a:xfrm>
                </p:grpSpPr>
                <p:pic>
                  <p:nvPicPr>
                    <p:cNvPr id="11" name="Picture 4">
                      <a:extLst>
                        <a:ext uri="{FF2B5EF4-FFF2-40B4-BE49-F238E27FC236}">
                          <a16:creationId xmlns:a16="http://schemas.microsoft.com/office/drawing/2014/main" id="{12311710-E1F3-4EC0-8728-34EAA3231F40}"/>
                        </a:ext>
                      </a:extLst>
                    </p:cNvPr>
                    <p:cNvPicPr>
                      <a:picLocks noChangeAspect="1"/>
                    </p:cNvPicPr>
                    <p:nvPr/>
                  </p:nvPicPr>
                  <p:blipFill>
                    <a:blip r:embed="rId6"/>
                    <a:stretch>
                      <a:fillRect/>
                    </a:stretch>
                  </p:blipFill>
                  <p:spPr>
                    <a:xfrm>
                      <a:off x="3774688" y="3409499"/>
                      <a:ext cx="3724898" cy="2449315"/>
                    </a:xfrm>
                    <a:prstGeom prst="rect">
                      <a:avLst/>
                    </a:prstGeom>
                  </p:spPr>
                </p:pic>
                <p:pic>
                  <p:nvPicPr>
                    <p:cNvPr id="1043" name="图片 1042"/>
                    <p:cNvPicPr>
                      <a:picLocks noChangeAspect="1"/>
                    </p:cNvPicPr>
                    <p:nvPr/>
                  </p:nvPicPr>
                  <p:blipFill>
                    <a:blip r:embed="rId7"/>
                    <a:stretch>
                      <a:fillRect/>
                    </a:stretch>
                  </p:blipFill>
                  <p:spPr>
                    <a:xfrm>
                      <a:off x="4192899" y="3371492"/>
                      <a:ext cx="403586" cy="312637"/>
                    </a:xfrm>
                    <a:prstGeom prst="rect">
                      <a:avLst/>
                    </a:prstGeom>
                  </p:spPr>
                </p:pic>
                <p:pic>
                  <p:nvPicPr>
                    <p:cNvPr id="1044" name="图片 1043"/>
                    <p:cNvPicPr>
                      <a:picLocks noChangeAspect="1"/>
                    </p:cNvPicPr>
                    <p:nvPr/>
                  </p:nvPicPr>
                  <p:blipFill>
                    <a:blip r:embed="rId7"/>
                    <a:stretch>
                      <a:fillRect/>
                    </a:stretch>
                  </p:blipFill>
                  <p:spPr>
                    <a:xfrm>
                      <a:off x="6198844" y="3476285"/>
                      <a:ext cx="236695" cy="183355"/>
                    </a:xfrm>
                    <a:prstGeom prst="rect">
                      <a:avLst/>
                    </a:prstGeom>
                  </p:spPr>
                </p:pic>
                <p:pic>
                  <p:nvPicPr>
                    <p:cNvPr id="1045" name="图片 1044"/>
                    <p:cNvPicPr>
                      <a:picLocks noChangeAspect="1"/>
                    </p:cNvPicPr>
                    <p:nvPr/>
                  </p:nvPicPr>
                  <p:blipFill>
                    <a:blip r:embed="rId7"/>
                    <a:stretch>
                      <a:fillRect/>
                    </a:stretch>
                  </p:blipFill>
                  <p:spPr>
                    <a:xfrm>
                      <a:off x="6600460" y="3431370"/>
                      <a:ext cx="335078" cy="259567"/>
                    </a:xfrm>
                    <a:prstGeom prst="rect">
                      <a:avLst/>
                    </a:prstGeom>
                  </p:spPr>
                </p:pic>
              </p:grpSp>
              <p:pic>
                <p:nvPicPr>
                  <p:cNvPr id="1050" name="图片 1049"/>
                  <p:cNvPicPr>
                    <a:picLocks noChangeAspect="1"/>
                  </p:cNvPicPr>
                  <p:nvPr/>
                </p:nvPicPr>
                <p:blipFill>
                  <a:blip r:embed="rId8"/>
                  <a:stretch>
                    <a:fillRect/>
                  </a:stretch>
                </p:blipFill>
                <p:spPr>
                  <a:xfrm>
                    <a:off x="5538010" y="3169670"/>
                    <a:ext cx="307421" cy="232016"/>
                  </a:xfrm>
                  <a:prstGeom prst="rect">
                    <a:avLst/>
                  </a:prstGeom>
                </p:spPr>
              </p:pic>
              <p:pic>
                <p:nvPicPr>
                  <p:cNvPr id="1051" name="图片 1050"/>
                  <p:cNvPicPr>
                    <a:picLocks noChangeAspect="1"/>
                  </p:cNvPicPr>
                  <p:nvPr/>
                </p:nvPicPr>
                <p:blipFill>
                  <a:blip r:embed="rId8"/>
                  <a:stretch>
                    <a:fillRect/>
                  </a:stretch>
                </p:blipFill>
                <p:spPr>
                  <a:xfrm>
                    <a:off x="5611840" y="5937089"/>
                    <a:ext cx="233591" cy="176295"/>
                  </a:xfrm>
                  <a:prstGeom prst="rect">
                    <a:avLst/>
                  </a:prstGeom>
                </p:spPr>
              </p:pic>
            </p:grpSp>
            <p:sp>
              <p:nvSpPr>
                <p:cNvPr id="14" name="Rectangle: Rounded Corners 14">
                  <a:extLst>
                    <a:ext uri="{FF2B5EF4-FFF2-40B4-BE49-F238E27FC236}">
                      <a16:creationId xmlns:a16="http://schemas.microsoft.com/office/drawing/2014/main" id="{B75C1169-98BB-470B-8226-14EE9B0FAE3A}"/>
                    </a:ext>
                  </a:extLst>
                </p:cNvPr>
                <p:cNvSpPr/>
                <p:nvPr/>
              </p:nvSpPr>
              <p:spPr>
                <a:xfrm rot="16200000">
                  <a:off x="4214873" y="3309500"/>
                  <a:ext cx="2958593" cy="2790492"/>
                </a:xfrm>
                <a:prstGeom prst="roundRect">
                  <a:avLst>
                    <a:gd name="adj" fmla="val 13703"/>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灯片编号占位符 4"/>
              <p:cNvSpPr txBox="1">
                <a:spLocks/>
              </p:cNvSpPr>
              <p:nvPr/>
            </p:nvSpPr>
            <p:spPr>
              <a:xfrm>
                <a:off x="279089" y="368412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12" name="Straight Connector 7">
                <a:extLst>
                  <a:ext uri="{FF2B5EF4-FFF2-40B4-BE49-F238E27FC236}">
                    <a16:creationId xmlns:a16="http://schemas.microsoft.com/office/drawing/2014/main" id="{25EE9073-71BB-4E8D-87CF-9823FAEC08F6}"/>
                  </a:ext>
                </a:extLst>
              </p:cNvPr>
              <p:cNvCxnSpPr>
                <a:cxnSpLocks/>
              </p:cNvCxnSpPr>
              <p:nvPr/>
            </p:nvCxnSpPr>
            <p:spPr>
              <a:xfrm flipV="1">
                <a:off x="2272113" y="3204167"/>
                <a:ext cx="1833928" cy="61480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A0BCA032-89FB-435D-B961-87CC07845CF3}"/>
                  </a:ext>
                </a:extLst>
              </p:cNvPr>
              <p:cNvCxnSpPr>
                <a:cxnSpLocks/>
              </p:cNvCxnSpPr>
              <p:nvPr/>
            </p:nvCxnSpPr>
            <p:spPr>
              <a:xfrm>
                <a:off x="2272113" y="5512996"/>
                <a:ext cx="1833928" cy="639314"/>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Rectangle: Rounded Corners 20">
                <a:extLst>
                  <a:ext uri="{FF2B5EF4-FFF2-40B4-BE49-F238E27FC236}">
                    <a16:creationId xmlns:a16="http://schemas.microsoft.com/office/drawing/2014/main" id="{92EB86C4-372F-4EB2-AB88-6C32124689E1}"/>
                  </a:ext>
                </a:extLst>
              </p:cNvPr>
              <p:cNvSpPr/>
              <p:nvPr/>
            </p:nvSpPr>
            <p:spPr>
              <a:xfrm>
                <a:off x="2084153" y="3837395"/>
                <a:ext cx="375920" cy="1694027"/>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7">
                <a:extLst>
                  <a:ext uri="{FF2B5EF4-FFF2-40B4-BE49-F238E27FC236}">
                    <a16:creationId xmlns:a16="http://schemas.microsoft.com/office/drawing/2014/main" id="{25EE9073-71BB-4E8D-87CF-9823FAEC08F6}"/>
                  </a:ext>
                </a:extLst>
              </p:cNvPr>
              <p:cNvCxnSpPr>
                <a:cxnSpLocks/>
                <a:endCxn id="83" idx="0"/>
              </p:cNvCxnSpPr>
              <p:nvPr/>
            </p:nvCxnSpPr>
            <p:spPr>
              <a:xfrm>
                <a:off x="6264638" y="3204167"/>
                <a:ext cx="1909910" cy="62950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Rectangle: Rounded Corners 20">
                <a:extLst>
                  <a:ext uri="{FF2B5EF4-FFF2-40B4-BE49-F238E27FC236}">
                    <a16:creationId xmlns:a16="http://schemas.microsoft.com/office/drawing/2014/main" id="{92EB86C4-372F-4EB2-AB88-6C32124689E1}"/>
                  </a:ext>
                </a:extLst>
              </p:cNvPr>
              <p:cNvSpPr/>
              <p:nvPr/>
            </p:nvSpPr>
            <p:spPr>
              <a:xfrm>
                <a:off x="7986588" y="3833669"/>
                <a:ext cx="375920" cy="1674875"/>
              </a:xfrm>
              <a:prstGeom prst="round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
                <a:extLst>
                  <a:ext uri="{FF2B5EF4-FFF2-40B4-BE49-F238E27FC236}">
                    <a16:creationId xmlns:a16="http://schemas.microsoft.com/office/drawing/2014/main" id="{A0BCA032-89FB-435D-B961-87CC07845CF3}"/>
                  </a:ext>
                </a:extLst>
              </p:cNvPr>
              <p:cNvCxnSpPr>
                <a:cxnSpLocks/>
                <a:endCxn id="83" idx="2"/>
              </p:cNvCxnSpPr>
              <p:nvPr/>
            </p:nvCxnSpPr>
            <p:spPr>
              <a:xfrm flipV="1">
                <a:off x="6345365" y="5508544"/>
                <a:ext cx="1829183" cy="639752"/>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grpSp>
      </p:grpSp>
      <p:sp>
        <p:nvSpPr>
          <p:cNvPr id="44"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951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5755422"/>
          </a:xfrm>
          <a:prstGeom prst="rect">
            <a:avLst/>
          </a:prstGeom>
        </p:spPr>
        <p:txBody>
          <a:bodyPr wrap="square">
            <a:spAutoFit/>
          </a:bodyPr>
          <a:lstStyle/>
          <a:p>
            <a:r>
              <a:rPr lang="en-US" altLang="zh-CN" sz="3200" b="1" i="1" dirty="0" smtClean="0">
                <a:latin typeface="Comic Sans MS" panose="030F0702030302020204" pitchFamily="66" charset="0"/>
              </a:rPr>
              <a:t>Can we identify the performers while conveying the semantic meaning </a:t>
            </a:r>
            <a:r>
              <a:rPr lang="en-US" altLang="zh-CN" sz="3200" b="1" i="1" dirty="0" smtClean="0">
                <a:solidFill>
                  <a:srgbClr val="FF0000"/>
                </a:solidFill>
                <a:latin typeface="Comic Sans MS" panose="030F0702030302020204" pitchFamily="66" charset="0"/>
              </a:rPr>
              <a:t>simultaneously</a:t>
            </a:r>
            <a:r>
              <a:rPr lang="en-US" altLang="zh-CN" sz="3200" b="1" i="1" dirty="0" smtClean="0">
                <a:latin typeface="Comic Sans MS" panose="030F0702030302020204" pitchFamily="66" charset="0"/>
              </a:rPr>
              <a:t>?</a:t>
            </a:r>
          </a:p>
          <a:p>
            <a:endParaRPr lang="en-US" altLang="zh-CN" sz="32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a:t>
            </a:r>
            <a:r>
              <a:rPr lang="en-US" altLang="zh-CN" sz="2400" dirty="0" smtClean="0">
                <a:solidFill>
                  <a:srgbClr val="1F3A33"/>
                </a:solidFill>
                <a:latin typeface="Comic Sans MS" panose="030F0702030302020204" pitchFamily="66" charset="0"/>
              </a:rPr>
              <a:t>design: </a:t>
            </a:r>
            <a:r>
              <a:rPr lang="en-US" altLang="zh-CN" sz="2400" dirty="0" smtClean="0">
                <a:latin typeface="Comic Sans MS" panose="030F0702030302020204" pitchFamily="66" charset="0"/>
              </a:rPr>
              <a:t>Recognize gestures while identifying users collaboratively.</a:t>
            </a:r>
            <a:endParaRPr lang="en-US" altLang="zh-CN" sz="2400" dirty="0">
              <a:latin typeface="Comic Sans MS" panose="030F0702030302020204" pitchFamily="66" charset="0"/>
            </a:endParaRPr>
          </a:p>
          <a:p>
            <a:pPr marL="742950" lvl="1" indent="-285750">
              <a:buFont typeface="Arial" panose="020B0604020202020204" pitchFamily="34" charset="0"/>
              <a:buChar char="•"/>
            </a:pPr>
            <a:endParaRPr lang="en-US" altLang="zh-CN" sz="2400" dirty="0" smtClean="0">
              <a:solidFill>
                <a:srgbClr val="1F3A33"/>
              </a:solidFill>
              <a:latin typeface="Comic Sans MS" panose="030F0702030302020204" pitchFamily="66" charset="0"/>
            </a:endParaRPr>
          </a:p>
          <a:p>
            <a:pPr marL="742950" lvl="1" indent="-285750">
              <a:buFont typeface="Arial" panose="020B0604020202020204" pitchFamily="34" charset="0"/>
              <a:buChar char="•"/>
            </a:pPr>
            <a:r>
              <a:rPr lang="en-US" altLang="zh-CN" sz="2400" dirty="0" smtClean="0">
                <a:solidFill>
                  <a:srgbClr val="1F3A33"/>
                </a:solidFill>
                <a:latin typeface="Comic Sans MS" panose="030F0702030302020204" pitchFamily="66" charset="0"/>
              </a:rPr>
              <a:t>Cross-domain</a:t>
            </a:r>
            <a:r>
              <a:rPr lang="en-US" altLang="zh-CN" sz="2400" dirty="0" smtClean="0">
                <a:solidFill>
                  <a:srgbClr val="1F3A33"/>
                </a:solidFill>
                <a:latin typeface="Comic Sans MS" panose="030F0702030302020204" pitchFamily="66" charset="0"/>
              </a:rPr>
              <a:t>:</a:t>
            </a:r>
            <a:r>
              <a:rPr lang="en-US" altLang="zh-CN" sz="2400" dirty="0" smtClean="0">
                <a:solidFill>
                  <a:srgbClr val="FF0000"/>
                </a:solidFill>
                <a:latin typeface="Comic Sans MS" panose="030F0702030302020204" pitchFamily="66" charset="0"/>
              </a:rPr>
              <a:t> </a:t>
            </a:r>
            <a:r>
              <a:rPr lang="en-US" altLang="zh-CN" sz="2400" dirty="0" smtClean="0">
                <a:latin typeface="Comic Sans MS" panose="030F0702030302020204" pitchFamily="66" charset="0"/>
              </a:rPr>
              <a:t>Unnecessary extra efforts when gestures are performed in new domains</a:t>
            </a:r>
            <a:r>
              <a:rPr lang="en-US" altLang="zh-CN" sz="2400" dirty="0" smtClean="0">
                <a:latin typeface="Comic Sans MS" panose="030F0702030302020204" pitchFamily="66" charset="0"/>
              </a:rPr>
              <a:t>.</a:t>
            </a: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Computation efficiency: </a:t>
            </a:r>
            <a:r>
              <a:rPr lang="en-US" altLang="zh-CN" sz="2400" dirty="0">
                <a:latin typeface="Comic Sans MS" panose="030F0702030302020204" pitchFamily="66" charset="0"/>
              </a:rPr>
              <a:t>Efficient enough to be </a:t>
            </a:r>
            <a:r>
              <a:rPr lang="en-US" altLang="zh-CN" sz="2400" dirty="0" smtClean="0">
                <a:latin typeface="Comic Sans MS" panose="030F0702030302020204" pitchFamily="66" charset="0"/>
              </a:rPr>
              <a:t>running. </a:t>
            </a:r>
            <a:r>
              <a:rPr lang="en-US" altLang="zh-CN" sz="2400" dirty="0">
                <a:latin typeface="Comic Sans MS" panose="030F0702030302020204" pitchFamily="66" charset="0"/>
              </a:rPr>
              <a:t>in real </a:t>
            </a:r>
            <a:r>
              <a:rPr lang="en-US" altLang="zh-CN" sz="2400" dirty="0" smtClean="0">
                <a:latin typeface="Comic Sans MS" panose="030F0702030302020204" pitchFamily="66" charset="0"/>
              </a:rPr>
              <a:t>time.</a:t>
            </a:r>
          </a:p>
          <a:p>
            <a:pPr marL="742950" lvl="1" indent="-285750">
              <a:buFont typeface="Arial" panose="020B0604020202020204" pitchFamily="34" charset="0"/>
              <a:buChar char="•"/>
            </a:pPr>
            <a:endParaRPr lang="en-US" altLang="zh-CN" sz="2400" dirty="0">
              <a:latin typeface="Comic Sans MS" panose="030F0702030302020204" pitchFamily="66" charset="0"/>
            </a:endParaRPr>
          </a:p>
          <a:p>
            <a:pPr marL="742950" lvl="1" indent="-285750">
              <a:buFont typeface="Arial" panose="020B0604020202020204" pitchFamily="34" charset="0"/>
              <a:buChar char="•"/>
            </a:pPr>
            <a:r>
              <a:rPr lang="en-US" altLang="zh-CN" sz="2400" dirty="0" smtClean="0">
                <a:solidFill>
                  <a:srgbClr val="1F3A33"/>
                </a:solidFill>
                <a:latin typeface="Comic Sans MS" panose="030F0702030302020204" pitchFamily="66" charset="0"/>
              </a:rPr>
              <a:t>Dual tasks: </a:t>
            </a:r>
            <a:r>
              <a:rPr lang="en-US" altLang="zh-CN" sz="2400" dirty="0" smtClean="0">
                <a:latin typeface="Comic Sans MS" panose="030F0702030302020204" pitchFamily="66" charset="0"/>
              </a:rPr>
              <a:t>bootstrap each other by </a:t>
            </a:r>
            <a:r>
              <a:rPr lang="en-US" altLang="zh-CN" sz="2400" dirty="0" smtClean="0">
                <a:solidFill>
                  <a:srgbClr val="FF0000"/>
                </a:solidFill>
                <a:latin typeface="Comic Sans MS" panose="030F0702030302020204" pitchFamily="66" charset="0"/>
              </a:rPr>
              <a:t>learning collaboratively.</a:t>
            </a:r>
            <a:endParaRPr lang="en-US" altLang="zh-CN" sz="2400" dirty="0">
              <a:solidFill>
                <a:srgbClr val="FF0000"/>
              </a:solidFill>
              <a:latin typeface="Comic Sans MS" panose="030F0702030302020204" pitchFamily="66" charset="0"/>
            </a:endParaRPr>
          </a:p>
          <a:p>
            <a:pPr marL="742950" lvl="1" indent="-285750">
              <a:buFont typeface="Arial" panose="020B0604020202020204" pitchFamily="34" charset="0"/>
              <a:buChar char="•"/>
            </a:pPr>
            <a:endParaRPr lang="en-US" altLang="zh-CN" sz="2400" dirty="0">
              <a:solidFill>
                <a:srgbClr val="FF0000"/>
              </a:solidFill>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4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931368" y="2768898"/>
            <a:ext cx="8050832" cy="4052232"/>
          </a:xfrm>
          <a:prstGeom prst="rect">
            <a:avLst/>
          </a:prstGeom>
        </p:spPr>
      </p:pic>
      <p:sp>
        <p:nvSpPr>
          <p:cNvPr id="2" name="矩形 1"/>
          <p:cNvSpPr/>
          <p:nvPr/>
        </p:nvSpPr>
        <p:spPr>
          <a:xfrm>
            <a:off x="771705" y="1122696"/>
            <a:ext cx="10720899" cy="2800767"/>
          </a:xfrm>
          <a:prstGeom prst="rect">
            <a:avLst/>
          </a:prstGeom>
        </p:spPr>
        <p:txBody>
          <a:bodyPr wrap="square">
            <a:spAutoFit/>
          </a:bodyPr>
          <a:lstStyle/>
          <a:p>
            <a:r>
              <a:rPr lang="en-US" altLang="zh-CN" sz="3200" b="1" i="1" dirty="0" smtClean="0">
                <a:latin typeface="Comic Sans MS" panose="030F0702030302020204" pitchFamily="66" charset="0"/>
              </a:rPr>
              <a:t>Collaborative learning for dual tasks:</a:t>
            </a:r>
            <a:endParaRPr lang="en-US" altLang="zh-CN" sz="3200" i="1" dirty="0" smtClean="0">
              <a:latin typeface="Comic Sans MS" panose="030F0702030302020204" pitchFamily="66" charset="0"/>
            </a:endParaRPr>
          </a:p>
          <a:p>
            <a:pPr lvl="1"/>
            <a:endParaRPr lang="en-US" altLang="zh-CN" sz="2400" i="1" dirty="0" smtClean="0">
              <a:latin typeface="Comic Sans MS" panose="030F0702030302020204" pitchFamily="66" charset="0"/>
            </a:endParaRPr>
          </a:p>
          <a:p>
            <a:pPr lvl="1"/>
            <a:r>
              <a:rPr lang="en-US" altLang="zh-CN" sz="2400" i="1" dirty="0" smtClean="0">
                <a:latin typeface="Comic Sans MS" panose="030F0702030302020204" pitchFamily="66" charset="0"/>
              </a:rPr>
              <a:t>Feature </a:t>
            </a:r>
            <a:r>
              <a:rPr lang="en-US" altLang="zh-CN" sz="2400" i="1" dirty="0" smtClean="0">
                <a:latin typeface="Comic Sans MS" panose="030F0702030302020204" pitchFamily="66" charset="0"/>
              </a:rPr>
              <a:t>splicing using the gradient block layer (</a:t>
            </a:r>
            <a:r>
              <a:rPr lang="en-US" altLang="zh-CN" sz="2400" i="1" dirty="0" smtClean="0">
                <a:solidFill>
                  <a:srgbClr val="FF0000"/>
                </a:solidFill>
                <a:latin typeface="Comic Sans MS" panose="030F0702030302020204" pitchFamily="66" charset="0"/>
              </a:rPr>
              <a:t>slicing factor = 0</a:t>
            </a:r>
            <a:r>
              <a:rPr lang="en-US" altLang="zh-CN" sz="2400" i="1" dirty="0" smtClean="0">
                <a:latin typeface="Comic Sans MS" panose="030F0702030302020204" pitchFamily="66" charset="0"/>
              </a:rPr>
              <a:t>)</a:t>
            </a:r>
          </a:p>
          <a:p>
            <a:pPr marL="1200150" lvl="2" indent="-285750">
              <a:buFont typeface="Arial" panose="020B0604020202020204" pitchFamily="34" charset="0"/>
              <a:buChar char="•"/>
            </a:pPr>
            <a:r>
              <a:rPr lang="en-US" altLang="zh-CN" sz="2400" i="1" dirty="0" smtClean="0">
                <a:latin typeface="Comic Sans MS" panose="030F0702030302020204" pitchFamily="66" charset="0"/>
              </a:rPr>
              <a:t>Predict collaboratively while avoiding the loss propagations.</a:t>
            </a:r>
          </a:p>
          <a:p>
            <a:pPr marL="742950" lvl="1" indent="-285750">
              <a:buFont typeface="Arial" panose="020B0604020202020204" pitchFamily="34" charset="0"/>
              <a:buChar char="•"/>
            </a:pPr>
            <a:endParaRPr lang="en-US" altLang="zh-CN" sz="2400" i="1" dirty="0">
              <a:latin typeface="Comic Sans MS" panose="030F0702030302020204" pitchFamily="66" charset="0"/>
            </a:endParaRPr>
          </a:p>
          <a:p>
            <a:pPr marL="742950" lvl="1" indent="-285750">
              <a:buFont typeface="Arial" panose="020B0604020202020204" pitchFamily="34" charset="0"/>
              <a:buChar char="•"/>
            </a:pP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C</a:t>
            </a:r>
            <a:r>
              <a:rPr lang="en-US" altLang="zh-CN" sz="4400" dirty="0">
                <a:solidFill>
                  <a:srgbClr val="1F3A33"/>
                </a:solidFill>
                <a:latin typeface="Century Gothic" panose="020B0502020202020204" pitchFamily="34" charset="0"/>
                <a:cs typeface="Arial" panose="020B0604020202020204" pitchFamily="34" charset="0"/>
              </a:rPr>
              <a:t>ollaborative Dual-task</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133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531285" y="1723834"/>
            <a:ext cx="6660715" cy="3920800"/>
          </a:xfrm>
          <a:prstGeom prst="rect">
            <a:avLst/>
          </a:prstGeom>
        </p:spPr>
      </p:pic>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altLang="zh-CN" sz="4400" dirty="0">
                <a:solidFill>
                  <a:srgbClr val="1F3A33"/>
                </a:solidFill>
                <a:latin typeface="Century Gothic" panose="020B0502020202020204" pitchFamily="34" charset="0"/>
                <a:cs typeface="Arial" panose="020B0604020202020204" pitchFamily="34" charset="0"/>
              </a:rPr>
              <a:t>WiHF: Pipeline</a:t>
            </a:r>
            <a:endParaRPr lang="en-US" sz="4400" dirty="0">
              <a:solidFill>
                <a:srgbClr val="1F3A33"/>
              </a:solidFill>
              <a:latin typeface="Century Gothic" panose="020B0502020202020204" pitchFamily="34" charset="0"/>
              <a:cs typeface="Arial" panose="020B0604020202020204" pitchFamily="34" charset="0"/>
            </a:endParaRPr>
          </a:p>
        </p:txBody>
      </p:sp>
      <p:sp>
        <p:nvSpPr>
          <p:cNvPr id="2" name="矩形 1"/>
          <p:cNvSpPr/>
          <p:nvPr/>
        </p:nvSpPr>
        <p:spPr>
          <a:xfrm>
            <a:off x="436729" y="1122696"/>
            <a:ext cx="5094556" cy="5262979"/>
          </a:xfrm>
          <a:prstGeom prst="rect">
            <a:avLst/>
          </a:prstGeom>
        </p:spPr>
        <p:txBody>
          <a:bodyPr wrap="square">
            <a:spAutoFit/>
          </a:bodyPr>
          <a:lstStyle/>
          <a:p>
            <a:endParaRPr lang="en-US" altLang="zh-CN" sz="2800" i="1" dirty="0" smtClean="0">
              <a:latin typeface="Comic Sans MS" panose="030F0702030302020204" pitchFamily="66" charset="0"/>
            </a:endParaRPr>
          </a:p>
          <a:p>
            <a:pPr marL="742950" lvl="1" indent="-285750">
              <a:buFont typeface="Arial" panose="020B0604020202020204" pitchFamily="34" charset="0"/>
              <a:buChar char="•"/>
            </a:pPr>
            <a:r>
              <a:rPr lang="en-US" altLang="zh-CN" sz="2800" dirty="0" smtClean="0">
                <a:latin typeface="Comic Sans MS" panose="030F0702030302020204" pitchFamily="66" charset="0"/>
              </a:rPr>
              <a:t>Channel State Information (CSI) Preprocessing.</a:t>
            </a:r>
          </a:p>
          <a:p>
            <a:pPr marL="742950" lvl="1" indent="-285750">
              <a:buFont typeface="Arial" panose="020B0604020202020204" pitchFamily="34" charset="0"/>
              <a:buChar char="•"/>
            </a:pPr>
            <a:endParaRPr lang="en-US" altLang="zh-CN" sz="2800" dirty="0" smtClean="0">
              <a:latin typeface="Comic Sans MS" panose="030F0702030302020204" pitchFamily="66" charset="0"/>
            </a:endParaRPr>
          </a:p>
          <a:p>
            <a:pPr marL="742950" lvl="1" indent="-285750">
              <a:buFont typeface="Arial" panose="020B0604020202020204" pitchFamily="34" charset="0"/>
              <a:buChar char="•"/>
            </a:pPr>
            <a:r>
              <a:rPr lang="en-US" altLang="zh-CN" sz="2800" i="1" dirty="0" smtClean="0">
                <a:latin typeface="Comic Sans MS" panose="030F0702030302020204" pitchFamily="66" charset="0"/>
              </a:rPr>
              <a:t>Motion change pattern extraction.</a:t>
            </a:r>
          </a:p>
          <a:p>
            <a:pPr marL="742950" lvl="1" indent="-285750">
              <a:buFont typeface="Arial" panose="020B0604020202020204" pitchFamily="34" charset="0"/>
              <a:buChar char="•"/>
            </a:pPr>
            <a:endParaRPr lang="en-US" altLang="zh-CN" sz="2800" i="1" dirty="0" smtClean="0">
              <a:latin typeface="Comic Sans MS" panose="030F0702030302020204" pitchFamily="66" charset="0"/>
            </a:endParaRPr>
          </a:p>
          <a:p>
            <a:pPr marL="742950" lvl="1" indent="-285750">
              <a:buFont typeface="Arial" panose="020B0604020202020204" pitchFamily="34" charset="0"/>
              <a:buChar char="•"/>
            </a:pPr>
            <a:r>
              <a:rPr lang="en-US" altLang="zh-CN" sz="2800" i="1" dirty="0" smtClean="0">
                <a:latin typeface="Comic Sans MS" panose="030F0702030302020204" pitchFamily="66" charset="0"/>
              </a:rPr>
              <a:t>Collaborative dual-task Deep Neural Network (DNN).</a:t>
            </a:r>
            <a:r>
              <a:rPr lang="en-US" altLang="zh-CN" sz="2800" i="1" dirty="0">
                <a:latin typeface="Comic Sans MS" panose="030F0702030302020204" pitchFamily="66" charset="0"/>
              </a:rPr>
              <a:t>					</a:t>
            </a:r>
            <a:endParaRPr lang="zh-CN" altLang="en-US" sz="28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611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71705" y="1122696"/>
            <a:ext cx="10720899" cy="4524315"/>
          </a:xfrm>
          <a:prstGeom prst="rect">
            <a:avLst/>
          </a:prstGeom>
        </p:spPr>
        <p:txBody>
          <a:bodyPr wrap="square">
            <a:spAutoFit/>
          </a:bodyPr>
          <a:lstStyle/>
          <a:p>
            <a:r>
              <a:rPr lang="en-US" altLang="zh-CN" b="1" i="1" dirty="0" smtClean="0">
                <a:latin typeface="Comic Sans MS" panose="030F0702030302020204" pitchFamily="66" charset="0"/>
              </a:rPr>
              <a:t>Widar3.0 public dataset:</a:t>
            </a:r>
          </a:p>
          <a:p>
            <a:endParaRPr lang="en-US" altLang="zh-CN" i="1" dirty="0" smtClean="0">
              <a:latin typeface="Comic Sans MS" panose="030F0702030302020204" pitchFamily="66" charset="0"/>
            </a:endParaRPr>
          </a:p>
          <a:p>
            <a:pPr marL="742950" lvl="1" indent="-285750">
              <a:buFont typeface="Arial" panose="020B0604020202020204" pitchFamily="34" charset="0"/>
              <a:buChar char="•"/>
            </a:pPr>
            <a:r>
              <a:rPr lang="en-US" altLang="zh-CN" i="1" dirty="0">
                <a:latin typeface="Comic Sans MS" panose="030F0702030302020204" pitchFamily="66" charset="0"/>
              </a:rPr>
              <a:t>The dataset </a:t>
            </a:r>
            <a:r>
              <a:rPr lang="en-US" altLang="zh-CN" i="1" dirty="0" smtClean="0">
                <a:latin typeface="Comic Sans MS" panose="030F0702030302020204" pitchFamily="66" charset="0"/>
              </a:rPr>
              <a:t>can be found </a:t>
            </a:r>
            <a:r>
              <a:rPr lang="en-US" altLang="zh-CN" i="1" dirty="0">
                <a:latin typeface="Comic Sans MS" panose="030F0702030302020204" pitchFamily="66" charset="0"/>
              </a:rPr>
              <a:t>in </a:t>
            </a:r>
            <a:r>
              <a:rPr lang="en-US" altLang="zh-CN" i="1" dirty="0">
                <a:latin typeface="Comic Sans MS" panose="030F0702030302020204" pitchFamily="66" charset="0"/>
                <a:hlinkClick r:id="rId3"/>
              </a:rPr>
              <a:t>http://</a:t>
            </a:r>
            <a:r>
              <a:rPr lang="en-US" altLang="zh-CN" i="1" dirty="0" smtClean="0">
                <a:latin typeface="Comic Sans MS" panose="030F0702030302020204" pitchFamily="66" charset="0"/>
                <a:hlinkClick r:id="rId3"/>
              </a:rPr>
              <a:t>tns.thss.tsinghua.edu.cn/widar3.0/index.html</a:t>
            </a:r>
            <a:r>
              <a:rPr lang="en-US" altLang="zh-CN" i="1" dirty="0" smtClean="0">
                <a:latin typeface="Comic Sans MS" panose="030F0702030302020204" pitchFamily="66" charset="0"/>
              </a:rPr>
              <a:t>.</a:t>
            </a:r>
          </a:p>
          <a:p>
            <a:pPr marL="742950" lvl="1" indent="-285750">
              <a:buFont typeface="Arial" panose="020B0604020202020204" pitchFamily="34" charset="0"/>
              <a:buChar char="•"/>
            </a:pPr>
            <a:r>
              <a:rPr lang="en-US" altLang="zh-CN" i="1" dirty="0" smtClean="0">
                <a:latin typeface="Comic Sans MS" panose="030F0702030302020204" pitchFamily="66" charset="0"/>
              </a:rPr>
              <a:t>9 gestures x 16 users x 75 domains (3 environments x 5 locations x 5</a:t>
            </a:r>
            <a:r>
              <a:rPr lang="en-US" altLang="zh-CN" i="1" dirty="0">
                <a:latin typeface="Comic Sans MS" panose="030F0702030302020204" pitchFamily="66" charset="0"/>
              </a:rPr>
              <a:t> orientations</a:t>
            </a:r>
            <a:r>
              <a:rPr lang="en-US" altLang="zh-CN" i="1" dirty="0" smtClean="0">
                <a:latin typeface="Comic Sans MS" panose="030F0702030302020204" pitchFamily="66" charset="0"/>
              </a:rPr>
              <a:t>).</a:t>
            </a: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i="1" dirty="0" smtClean="0">
                <a:latin typeface="Comic Sans MS" panose="030F0702030302020204" pitchFamily="66" charset="0"/>
              </a:rPr>
              <a:t>In use: </a:t>
            </a:r>
            <a:r>
              <a:rPr lang="en-US" altLang="zh-CN" i="1" dirty="0">
                <a:latin typeface="Comic Sans MS" panose="030F0702030302020204" pitchFamily="66" charset="0"/>
              </a:rPr>
              <a:t>9 gestures x 9</a:t>
            </a:r>
            <a:r>
              <a:rPr lang="en-US" altLang="zh-CN" i="1" dirty="0" smtClean="0">
                <a:latin typeface="Comic Sans MS" panose="030F0702030302020204" pitchFamily="66" charset="0"/>
              </a:rPr>
              <a:t> </a:t>
            </a:r>
            <a:r>
              <a:rPr lang="en-US" altLang="zh-CN" i="1" dirty="0">
                <a:latin typeface="Comic Sans MS" panose="030F0702030302020204" pitchFamily="66" charset="0"/>
              </a:rPr>
              <a:t>users x 75 domains </a:t>
            </a:r>
            <a:r>
              <a:rPr lang="en-US" altLang="zh-CN" i="1" dirty="0" smtClean="0">
                <a:latin typeface="Comic Sans MS" panose="030F0702030302020204" pitchFamily="66" charset="0"/>
              </a:rPr>
              <a:t>.</a:t>
            </a: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Dataset</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object 5"/>
          <p:cNvSpPr/>
          <p:nvPr/>
        </p:nvSpPr>
        <p:spPr>
          <a:xfrm>
            <a:off x="1524000" y="2362273"/>
            <a:ext cx="8928970" cy="2017947"/>
          </a:xfrm>
          <a:prstGeom prst="rect">
            <a:avLst/>
          </a:prstGeom>
          <a:blipFill>
            <a:blip r:embed="rId4" cstate="print"/>
            <a:stretch>
              <a:fillRect/>
            </a:stretch>
          </a:blipFill>
        </p:spPr>
        <p:txBody>
          <a:bodyPr wrap="square" lIns="0" tIns="0" rIns="0" bIns="0" rtlCol="0"/>
          <a:lstStyle/>
          <a:p>
            <a:endParaRPr dirty="0">
              <a:latin typeface="Comic Sans MS" panose="030F0702030302020204" pitchFamily="66"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394306216"/>
              </p:ext>
            </p:extLst>
          </p:nvPr>
        </p:nvGraphicFramePr>
        <p:xfrm>
          <a:off x="1295865" y="4853906"/>
          <a:ext cx="9412380" cy="1207020"/>
        </p:xfrm>
        <a:graphic>
          <a:graphicData uri="http://schemas.openxmlformats.org/drawingml/2006/table">
            <a:tbl>
              <a:tblPr>
                <a:tableStyleId>{5C22544A-7EE6-4342-B048-85BDC9FD1C3A}</a:tableStyleId>
              </a:tblPr>
              <a:tblGrid>
                <a:gridCol w="2429707">
                  <a:extLst>
                    <a:ext uri="{9D8B030D-6E8A-4147-A177-3AD203B41FA5}">
                      <a16:colId xmlns:a16="http://schemas.microsoft.com/office/drawing/2014/main" val="1433962575"/>
                    </a:ext>
                  </a:extLst>
                </a:gridCol>
                <a:gridCol w="6982673">
                  <a:extLst>
                    <a:ext uri="{9D8B030D-6E8A-4147-A177-3AD203B41FA5}">
                      <a16:colId xmlns:a16="http://schemas.microsoft.com/office/drawing/2014/main" val="4253610044"/>
                    </a:ext>
                  </a:extLst>
                </a:gridCol>
              </a:tblGrid>
              <a:tr h="280492">
                <a:tc>
                  <a:txBody>
                    <a:bodyPr/>
                    <a:lstStyle/>
                    <a:p>
                      <a:pPr algn="l" fontAlgn="ctr"/>
                      <a:r>
                        <a:rPr lang="en-US" sz="2200" b="1" i="1" u="none" strike="noStrike">
                          <a:effectLst/>
                          <a:latin typeface="Comic Sans MS" panose="030F0702030302020204" pitchFamily="66" charset="0"/>
                        </a:rPr>
                        <a:t>Feature Dataset</a:t>
                      </a:r>
                      <a:endParaRPr lang="en-US" sz="2200" b="1" i="1"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2200" b="1" i="1" u="none" strike="noStrike" dirty="0">
                          <a:effectLst/>
                          <a:latin typeface="Comic Sans MS" panose="030F0702030302020204" pitchFamily="66" charset="0"/>
                        </a:rPr>
                        <a:t>Comment</a:t>
                      </a:r>
                      <a:endParaRPr lang="en-US" sz="2200" b="1" i="1"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1983485713"/>
                  </a:ext>
                </a:extLst>
              </a:tr>
              <a:tr h="280492">
                <a:tc>
                  <a:txBody>
                    <a:bodyPr/>
                    <a:lstStyle/>
                    <a:p>
                      <a:pPr algn="l" fontAlgn="ctr"/>
                      <a:r>
                        <a:rPr lang="en-US" sz="1800" u="none" strike="noStrike">
                          <a:effectLst/>
                          <a:latin typeface="Comic Sans MS" panose="030F0702030302020204" pitchFamily="66" charset="0"/>
                        </a:rPr>
                        <a:t>HuFu Mini (HuFuM)</a:t>
                      </a:r>
                      <a:endParaRPr lang="en-US" sz="1800" b="0" i="0"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1800" u="none" strike="noStrike" dirty="0">
                          <a:effectLst/>
                          <a:latin typeface="Comic Sans MS" panose="030F0702030302020204" pitchFamily="66" charset="0"/>
                        </a:rPr>
                        <a:t>Compare the cross-domain gesture </a:t>
                      </a:r>
                      <a:r>
                        <a:rPr lang="en-US" sz="1800" u="none" strike="noStrike" dirty="0" smtClean="0">
                          <a:effectLst/>
                          <a:latin typeface="Comic Sans MS" panose="030F0702030302020204" pitchFamily="66" charset="0"/>
                        </a:rPr>
                        <a:t>recognit</a:t>
                      </a:r>
                      <a:r>
                        <a:rPr lang="en-US" altLang="zh-CN" sz="1800" u="none" strike="noStrike" dirty="0" smtClean="0">
                          <a:effectLst/>
                          <a:latin typeface="Comic Sans MS" panose="030F0702030302020204" pitchFamily="66" charset="0"/>
                        </a:rPr>
                        <a:t>i</a:t>
                      </a:r>
                      <a:r>
                        <a:rPr lang="en-US" sz="1800" u="none" strike="noStrike" dirty="0" smtClean="0">
                          <a:effectLst/>
                          <a:latin typeface="Comic Sans MS" panose="030F0702030302020204" pitchFamily="66" charset="0"/>
                        </a:rPr>
                        <a:t>on </a:t>
                      </a:r>
                      <a:r>
                        <a:rPr lang="en-US" sz="1800" u="none" strike="noStrike" dirty="0">
                          <a:effectLst/>
                          <a:latin typeface="Comic Sans MS" panose="030F0702030302020204" pitchFamily="66" charset="0"/>
                        </a:rPr>
                        <a:t>with Widar3.0</a:t>
                      </a:r>
                      <a:endParaRPr lang="en-US" sz="1800" b="0" i="0"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3656698299"/>
                  </a:ext>
                </a:extLst>
              </a:tr>
              <a:tr h="280492">
                <a:tc>
                  <a:txBody>
                    <a:bodyPr/>
                    <a:lstStyle/>
                    <a:p>
                      <a:pPr algn="l" fontAlgn="ctr"/>
                      <a:r>
                        <a:rPr lang="en-US" sz="1800" u="none" strike="noStrike">
                          <a:effectLst/>
                          <a:latin typeface="Comic Sans MS" panose="030F0702030302020204" pitchFamily="66" charset="0"/>
                        </a:rPr>
                        <a:t>HuFu Extend (HuFuE)</a:t>
                      </a:r>
                      <a:endParaRPr lang="en-US" sz="1800" b="0" i="0"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1800" u="none" strike="noStrike" dirty="0">
                          <a:effectLst/>
                          <a:latin typeface="Comic Sans MS" panose="030F0702030302020204" pitchFamily="66" charset="0"/>
                        </a:rPr>
                        <a:t>Explore the impact of gesture </a:t>
                      </a:r>
                      <a:r>
                        <a:rPr lang="en-US" sz="1800" u="none" strike="noStrike" dirty="0">
                          <a:solidFill>
                            <a:srgbClr val="FF0000"/>
                          </a:solidFill>
                          <a:effectLst/>
                          <a:latin typeface="Comic Sans MS" panose="030F0702030302020204" pitchFamily="66" charset="0"/>
                        </a:rPr>
                        <a:t>duration</a:t>
                      </a:r>
                      <a:r>
                        <a:rPr lang="en-US" sz="1800" u="none" strike="noStrike" dirty="0">
                          <a:effectLst/>
                          <a:latin typeface="Comic Sans MS" panose="030F0702030302020204" pitchFamily="66" charset="0"/>
                        </a:rPr>
                        <a:t> on user identification</a:t>
                      </a:r>
                      <a:endParaRPr lang="en-US" sz="1800" b="0" i="0"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2333491696"/>
                  </a:ext>
                </a:extLst>
              </a:tr>
              <a:tr h="280492">
                <a:tc>
                  <a:txBody>
                    <a:bodyPr/>
                    <a:lstStyle/>
                    <a:p>
                      <a:pPr algn="l" fontAlgn="ctr"/>
                      <a:r>
                        <a:rPr lang="en-US" sz="1800" u="none" strike="noStrike">
                          <a:effectLst/>
                          <a:latin typeface="Comic Sans MS" panose="030F0702030302020204" pitchFamily="66" charset="0"/>
                        </a:rPr>
                        <a:t>HuFu</a:t>
                      </a:r>
                      <a:endParaRPr lang="en-US" sz="1800" b="0" i="0" u="none" strike="noStrike">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tc>
                  <a:txBody>
                    <a:bodyPr/>
                    <a:lstStyle/>
                    <a:p>
                      <a:pPr algn="l" fontAlgn="ctr"/>
                      <a:r>
                        <a:rPr lang="en-US" sz="1800" u="none" strike="noStrike" dirty="0">
                          <a:effectLst/>
                          <a:latin typeface="Comic Sans MS" panose="030F0702030302020204" pitchFamily="66" charset="0"/>
                        </a:rPr>
                        <a:t>Explore the impact of gesture </a:t>
                      </a:r>
                      <a:r>
                        <a:rPr lang="en-US" sz="1800" u="none" strike="noStrike" dirty="0">
                          <a:solidFill>
                            <a:srgbClr val="FF0000"/>
                          </a:solidFill>
                          <a:effectLst/>
                          <a:latin typeface="Comic Sans MS" panose="030F0702030302020204" pitchFamily="66" charset="0"/>
                        </a:rPr>
                        <a:t>complexity</a:t>
                      </a:r>
                      <a:r>
                        <a:rPr lang="en-US" sz="1800" u="none" strike="noStrike" dirty="0">
                          <a:effectLst/>
                          <a:latin typeface="Comic Sans MS" panose="030F0702030302020204" pitchFamily="66" charset="0"/>
                        </a:rPr>
                        <a:t> on user identification</a:t>
                      </a:r>
                      <a:endParaRPr lang="en-US" sz="1800" b="0" i="0" u="none" strike="noStrike" dirty="0">
                        <a:solidFill>
                          <a:srgbClr val="000000"/>
                        </a:solidFill>
                        <a:effectLst/>
                        <a:latin typeface="Comic Sans MS" panose="030F0702030302020204" pitchFamily="66" charset="0"/>
                        <a:ea typeface="等线" panose="02010600030101010101" pitchFamily="2" charset="-122"/>
                      </a:endParaRPr>
                    </a:p>
                  </a:txBody>
                  <a:tcPr marL="12195" marR="12195" marT="12195" marB="0" anchor="ctr"/>
                </a:tc>
                <a:extLst>
                  <a:ext uri="{0D108BD9-81ED-4DB2-BD59-A6C34878D82A}">
                    <a16:rowId xmlns:a16="http://schemas.microsoft.com/office/drawing/2014/main" val="951479390"/>
                  </a:ext>
                </a:extLst>
              </a:tr>
            </a:tbl>
          </a:graphicData>
        </a:graphic>
      </p:graphicFrame>
    </p:spTree>
    <p:extLst>
      <p:ext uri="{BB962C8B-B14F-4D97-AF65-F5344CB8AC3E}">
        <p14:creationId xmlns:p14="http://schemas.microsoft.com/office/powerpoint/2010/main" val="98172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628" y="1122696"/>
            <a:ext cx="10720899" cy="3077766"/>
          </a:xfrm>
          <a:prstGeom prst="rect">
            <a:avLst/>
          </a:prstGeom>
        </p:spPr>
        <p:txBody>
          <a:bodyPr wrap="square">
            <a:spAutoFit/>
          </a:bodyPr>
          <a:lstStyle/>
          <a:p>
            <a:r>
              <a:rPr lang="en-US" altLang="zh-CN" sz="3200" b="1" i="1" dirty="0" smtClean="0">
                <a:latin typeface="Comic Sans MS" panose="030F0702030302020204" pitchFamily="66" charset="0"/>
              </a:rPr>
              <a:t>Metric:</a:t>
            </a:r>
          </a:p>
          <a:p>
            <a:endParaRPr lang="en-US" altLang="zh-CN" i="1" dirty="0" smtClean="0">
              <a:latin typeface="Comic Sans MS" panose="030F0702030302020204" pitchFamily="66" charset="0"/>
            </a:endParaRPr>
          </a:p>
          <a:p>
            <a:pPr marL="742950" lvl="1" indent="-285750">
              <a:buFont typeface="Arial" panose="020B0604020202020204" pitchFamily="34" charset="0"/>
              <a:buChar char="•"/>
            </a:pPr>
            <a:r>
              <a:rPr lang="en-US" altLang="zh-CN" i="1" dirty="0" smtClean="0">
                <a:latin typeface="Comic Sans MS" panose="030F0702030302020204" pitchFamily="66" charset="0"/>
              </a:rPr>
              <a:t>A</a:t>
            </a:r>
          </a:p>
          <a:p>
            <a:pPr lvl="1"/>
            <a:endParaRPr lang="en-US" altLang="zh-CN" i="1" dirty="0" smtClean="0">
              <a:latin typeface="Comic Sans MS" panose="030F0702030302020204" pitchFamily="66" charset="0"/>
            </a:endParaRPr>
          </a:p>
          <a:p>
            <a:pPr marL="742950" lvl="1" indent="-285750">
              <a:buFont typeface="Arial" panose="020B0604020202020204" pitchFamily="34" charset="0"/>
              <a:buChar char="•"/>
            </a:pPr>
            <a:r>
              <a:rPr lang="en-US" altLang="zh-CN" i="1" dirty="0" smtClean="0">
                <a:latin typeface="Comic Sans MS" panose="030F0702030302020204" pitchFamily="66" charset="0"/>
              </a:rPr>
              <a:t>A</a:t>
            </a:r>
          </a:p>
          <a:p>
            <a:pPr lvl="1"/>
            <a:endParaRPr lang="en-US" altLang="zh-CN" i="1" dirty="0" smtClean="0">
              <a:latin typeface="Comic Sans MS" panose="030F0702030302020204" pitchFamily="66" charset="0"/>
            </a:endParaRPr>
          </a:p>
          <a:p>
            <a:pPr marL="742950" lvl="1" indent="-285750">
              <a:buFont typeface="Arial" panose="020B0604020202020204" pitchFamily="34" charset="0"/>
              <a:buChar char="•"/>
            </a:pPr>
            <a:r>
              <a:rPr lang="en-US" altLang="zh-CN" i="1" dirty="0" smtClean="0">
                <a:latin typeface="Comic Sans MS" panose="030F0702030302020204" pitchFamily="66" charset="0"/>
              </a:rPr>
              <a:t>B</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E</a:t>
            </a:r>
            <a:r>
              <a:rPr lang="en-US" altLang="zh-CN" sz="4400" dirty="0" smtClean="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 name="图片 4"/>
          <p:cNvPicPr>
            <a:picLocks noChangeAspect="1"/>
          </p:cNvPicPr>
          <p:nvPr/>
        </p:nvPicPr>
        <p:blipFill>
          <a:blip r:embed="rId3"/>
          <a:stretch>
            <a:fillRect/>
          </a:stretch>
        </p:blipFill>
        <p:spPr>
          <a:xfrm>
            <a:off x="1560967" y="1688790"/>
            <a:ext cx="4250403" cy="1795252"/>
          </a:xfrm>
          <a:prstGeom prst="rect">
            <a:avLst/>
          </a:prstGeom>
        </p:spPr>
      </p:pic>
      <p:sp>
        <p:nvSpPr>
          <p:cNvPr id="10" name="矩形 9"/>
          <p:cNvSpPr/>
          <p:nvPr/>
        </p:nvSpPr>
        <p:spPr>
          <a:xfrm>
            <a:off x="753628" y="3742619"/>
            <a:ext cx="10720899" cy="3077766"/>
          </a:xfrm>
          <a:prstGeom prst="rect">
            <a:avLst/>
          </a:prstGeom>
        </p:spPr>
        <p:txBody>
          <a:bodyPr wrap="square">
            <a:spAutoFit/>
          </a:bodyPr>
          <a:lstStyle/>
          <a:p>
            <a:r>
              <a:rPr lang="en-US" altLang="zh-CN" sz="3200" b="1" i="1" dirty="0" smtClean="0">
                <a:latin typeface="Comic Sans MS" panose="030F0702030302020204" pitchFamily="66" charset="0"/>
              </a:rPr>
              <a:t>Accuracy </a:t>
            </a:r>
            <a:r>
              <a:rPr lang="en-US" altLang="zh-CN" sz="3200" b="1" i="1" dirty="0" smtClean="0">
                <a:latin typeface="Comic Sans MS" panose="030F0702030302020204" pitchFamily="66" charset="0"/>
              </a:rPr>
              <a:t>(</a:t>
            </a:r>
            <a:r>
              <a:rPr lang="en-US" altLang="zh-CN" sz="3200" b="1" i="1" dirty="0" smtClean="0">
                <a:latin typeface="Comic Sans MS" panose="030F0702030302020204" pitchFamily="66" charset="0"/>
              </a:rPr>
              <a:t>in-domain):</a:t>
            </a:r>
            <a:endParaRPr lang="en-US" altLang="zh-CN" sz="3200" b="1" i="1" dirty="0" smtClean="0">
              <a:latin typeface="Comic Sans MS" panose="030F0702030302020204" pitchFamily="66" charset="0"/>
            </a:endParaRPr>
          </a:p>
          <a:p>
            <a:endParaRPr lang="en-US" altLang="zh-CN" b="1" i="1" dirty="0" smtClean="0">
              <a:latin typeface="Comic Sans MS" panose="030F0702030302020204" pitchFamily="66" charset="0"/>
            </a:endParaRPr>
          </a:p>
          <a:p>
            <a:pPr marL="742950" lvl="1" indent="-285750">
              <a:buFont typeface="Arial" panose="020B0604020202020204" pitchFamily="34" charset="0"/>
              <a:buChar char="•"/>
            </a:pPr>
            <a:r>
              <a:rPr lang="en-US" altLang="zh-CN" sz="2400" dirty="0" smtClean="0">
                <a:latin typeface="Comic Sans MS" panose="030F0702030302020204" pitchFamily="66" charset="0"/>
              </a:rPr>
              <a:t>User identification: </a:t>
            </a:r>
            <a:r>
              <a:rPr lang="en-US" altLang="zh-CN" sz="2400" dirty="0" smtClean="0">
                <a:solidFill>
                  <a:srgbClr val="FF0000"/>
                </a:solidFill>
                <a:latin typeface="Comic Sans MS" panose="030F0702030302020204" pitchFamily="66" charset="0"/>
              </a:rPr>
              <a:t>96.74%</a:t>
            </a:r>
            <a:endParaRPr lang="en-US" altLang="zh-CN" sz="2400" dirty="0">
              <a:solidFill>
                <a:srgbClr val="FF0000"/>
              </a:solidFill>
              <a:latin typeface="Comic Sans MS" panose="030F0702030302020204" pitchFamily="66" charset="0"/>
            </a:endParaRPr>
          </a:p>
          <a:p>
            <a:pPr lvl="1"/>
            <a:endParaRPr lang="en-US" altLang="zh-CN" sz="2400" i="1" dirty="0">
              <a:latin typeface="Comic Sans MS" panose="030F0702030302020204" pitchFamily="66" charset="0"/>
            </a:endParaRPr>
          </a:p>
          <a:p>
            <a:pPr marL="742950" lvl="1" indent="-285750">
              <a:buFont typeface="Arial" panose="020B0604020202020204" pitchFamily="34" charset="0"/>
              <a:buChar char="•"/>
            </a:pPr>
            <a:r>
              <a:rPr lang="en-US" altLang="zh-CN" sz="2400" dirty="0">
                <a:latin typeface="Comic Sans MS" panose="030F0702030302020204" pitchFamily="66" charset="0"/>
              </a:rPr>
              <a:t>Gesture</a:t>
            </a:r>
            <a:r>
              <a:rPr lang="en-US" altLang="zh-CN" sz="2400" i="1" dirty="0" smtClean="0">
                <a:latin typeface="Comic Sans MS" panose="030F0702030302020204" pitchFamily="66" charset="0"/>
              </a:rPr>
              <a:t> recognition: </a:t>
            </a:r>
            <a:r>
              <a:rPr lang="en-US" altLang="zh-CN" sz="2400" i="1" dirty="0" smtClean="0">
                <a:solidFill>
                  <a:srgbClr val="FF0000"/>
                </a:solidFill>
                <a:latin typeface="Comic Sans MS" panose="030F0702030302020204" pitchFamily="66" charset="0"/>
              </a:rPr>
              <a:t>97.65%</a:t>
            </a:r>
            <a:endParaRPr lang="en-US" altLang="zh-CN" sz="2400" i="1" dirty="0">
              <a:solidFill>
                <a:srgbClr val="FF0000"/>
              </a:solidFill>
              <a:latin typeface="Comic Sans MS" panose="030F0702030302020204" pitchFamily="66" charset="0"/>
            </a:endParaRPr>
          </a:p>
          <a:p>
            <a:pPr lvl="1"/>
            <a:endParaRPr lang="en-US" altLang="zh-CN" i="1" dirty="0">
              <a:latin typeface="Comic Sans MS" panose="030F0702030302020204" pitchFamily="66" charset="0"/>
            </a:endParaRPr>
          </a:p>
          <a:p>
            <a:endParaRPr lang="en-US" altLang="zh-CN" b="1" i="1" dirty="0" smtClean="0">
              <a:latin typeface="Comic Sans MS" panose="030F0702030302020204" pitchFamily="66" charset="0"/>
            </a:endParaRPr>
          </a:p>
          <a:p>
            <a:pPr lvl="1"/>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pic>
        <p:nvPicPr>
          <p:cNvPr id="3" name="图片 2"/>
          <p:cNvPicPr>
            <a:picLocks noChangeAspect="1"/>
          </p:cNvPicPr>
          <p:nvPr/>
        </p:nvPicPr>
        <p:blipFill>
          <a:blip r:embed="rId4"/>
          <a:stretch>
            <a:fillRect/>
          </a:stretch>
        </p:blipFill>
        <p:spPr>
          <a:xfrm>
            <a:off x="6039464" y="2071756"/>
            <a:ext cx="5827655" cy="3284909"/>
          </a:xfrm>
          <a:prstGeom prst="rect">
            <a:avLst/>
          </a:prstGeom>
        </p:spPr>
      </p:pic>
    </p:spTree>
    <p:extLst>
      <p:ext uri="{BB962C8B-B14F-4D97-AF65-F5344CB8AC3E}">
        <p14:creationId xmlns:p14="http://schemas.microsoft.com/office/powerpoint/2010/main" val="74006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3629" y="1122696"/>
            <a:ext cx="5493622" cy="5478423"/>
          </a:xfrm>
          <a:prstGeom prst="rect">
            <a:avLst/>
          </a:prstGeom>
        </p:spPr>
        <p:txBody>
          <a:bodyPr wrap="square">
            <a:spAutoFit/>
          </a:bodyPr>
          <a:lstStyle/>
          <a:p>
            <a:r>
              <a:rPr lang="en-US" altLang="zh-CN" sz="2800" b="1" i="1" dirty="0">
                <a:latin typeface="Comic Sans MS" panose="030F0702030302020204" pitchFamily="66" charset="0"/>
              </a:rPr>
              <a:t>Cross-domain </a:t>
            </a:r>
            <a:r>
              <a:rPr lang="en-US" altLang="zh-CN" sz="2800" b="1" i="1" dirty="0" smtClean="0">
                <a:latin typeface="Comic Sans MS" panose="030F0702030302020204" pitchFamily="66" charset="0"/>
              </a:rPr>
              <a:t>gesture </a:t>
            </a:r>
            <a:r>
              <a:rPr lang="en-US" altLang="zh-CN" sz="2800" b="1" i="1" dirty="0">
                <a:latin typeface="Comic Sans MS" panose="030F0702030302020204" pitchFamily="66" charset="0"/>
              </a:rPr>
              <a:t>recognition:</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sz="2400" i="1" dirty="0" smtClean="0">
                <a:latin typeface="Comic Sans MS" panose="030F0702030302020204" pitchFamily="66" charset="0"/>
              </a:rPr>
              <a:t>WiHF achieves comparable performance with the-state-of-the-art work </a:t>
            </a:r>
            <a:r>
              <a:rPr lang="en-US" altLang="zh-CN" sz="2400" i="1" dirty="0" smtClean="0">
                <a:latin typeface="Comic Sans MS" panose="030F0702030302020204" pitchFamily="66" charset="0"/>
              </a:rPr>
              <a:t>(</a:t>
            </a:r>
            <a:r>
              <a:rPr lang="en-US" altLang="zh-CN" sz="2400" i="1" dirty="0" smtClean="0">
                <a:solidFill>
                  <a:srgbClr val="FF0000"/>
                </a:solidFill>
                <a:latin typeface="Comic Sans MS" panose="030F0702030302020204" pitchFamily="66" charset="0"/>
              </a:rPr>
              <a:t>Widar3.0 Mobisys19’</a:t>
            </a:r>
            <a:r>
              <a:rPr lang="en-US" altLang="zh-CN" sz="2400" i="1" dirty="0" smtClean="0">
                <a:latin typeface="Comic Sans MS" panose="030F0702030302020204" pitchFamily="66" charset="0"/>
              </a:rPr>
              <a:t>) across </a:t>
            </a:r>
            <a:r>
              <a:rPr lang="en-US" altLang="zh-CN" sz="2400" i="1" dirty="0" smtClean="0">
                <a:latin typeface="Comic Sans MS" panose="030F0702030302020204" pitchFamily="66" charset="0"/>
              </a:rPr>
              <a:t>domains</a:t>
            </a:r>
            <a:r>
              <a:rPr lang="en-US" altLang="zh-CN" sz="2400" i="1" dirty="0" smtClean="0">
                <a:latin typeface="Comic Sans MS" panose="030F0702030302020204" pitchFamily="66" charset="0"/>
              </a:rPr>
              <a:t>.</a:t>
            </a:r>
          </a:p>
          <a:p>
            <a:pPr marL="742950" lvl="1" indent="-285750">
              <a:buFont typeface="Arial" panose="020B0604020202020204" pitchFamily="34" charset="0"/>
              <a:buChar char="•"/>
            </a:pPr>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lvl="1"/>
            <a:endParaRPr lang="en-US" altLang="zh-CN" i="1" dirty="0" smtClean="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E</a:t>
            </a:r>
            <a:r>
              <a:rPr lang="en-US" altLang="zh-CN" sz="4400" dirty="0" smtClean="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6" name="图片 5"/>
          <p:cNvPicPr>
            <a:picLocks noChangeAspect="1"/>
          </p:cNvPicPr>
          <p:nvPr/>
        </p:nvPicPr>
        <p:blipFill rotWithShape="1">
          <a:blip r:embed="rId3"/>
          <a:srcRect t="25525"/>
          <a:stretch/>
        </p:blipFill>
        <p:spPr>
          <a:xfrm>
            <a:off x="6737827" y="4476271"/>
            <a:ext cx="4784874" cy="1470509"/>
          </a:xfrm>
          <a:prstGeom prst="rect">
            <a:avLst/>
          </a:prstGeom>
        </p:spPr>
      </p:pic>
      <p:pic>
        <p:nvPicPr>
          <p:cNvPr id="5" name="图片 4"/>
          <p:cNvPicPr>
            <a:picLocks noChangeAspect="1"/>
          </p:cNvPicPr>
          <p:nvPr/>
        </p:nvPicPr>
        <p:blipFill>
          <a:blip r:embed="rId4"/>
          <a:stretch>
            <a:fillRect/>
          </a:stretch>
        </p:blipFill>
        <p:spPr>
          <a:xfrm>
            <a:off x="6345893" y="1010370"/>
            <a:ext cx="5427629" cy="3146452"/>
          </a:xfrm>
          <a:prstGeom prst="rect">
            <a:avLst/>
          </a:prstGeom>
        </p:spPr>
      </p:pic>
      <p:sp>
        <p:nvSpPr>
          <p:cNvPr id="7" name="矩形 6"/>
          <p:cNvSpPr/>
          <p:nvPr/>
        </p:nvSpPr>
        <p:spPr>
          <a:xfrm>
            <a:off x="753629" y="4476271"/>
            <a:ext cx="6096000" cy="1538883"/>
          </a:xfrm>
          <a:prstGeom prst="rect">
            <a:avLst/>
          </a:prstGeom>
        </p:spPr>
        <p:txBody>
          <a:bodyPr>
            <a:spAutoFit/>
          </a:bodyPr>
          <a:lstStyle/>
          <a:p>
            <a:r>
              <a:rPr lang="en-US" altLang="zh-CN" sz="2800" b="1" i="1" dirty="0">
                <a:latin typeface="Comic Sans MS" panose="030F0702030302020204" pitchFamily="66" charset="0"/>
              </a:rPr>
              <a:t>Latency:</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The processing time of WiHF is reduced by 30x.</a:t>
            </a:r>
            <a:endParaRPr lang="en-US" altLang="zh-CN" sz="2400" i="1" dirty="0">
              <a:latin typeface="Comic Sans MS" panose="030F0702030302020204" pitchFamily="66" charset="0"/>
            </a:endParaRPr>
          </a:p>
        </p:txBody>
      </p:sp>
    </p:spTree>
    <p:extLst>
      <p:ext uri="{BB962C8B-B14F-4D97-AF65-F5344CB8AC3E}">
        <p14:creationId xmlns:p14="http://schemas.microsoft.com/office/powerpoint/2010/main" val="990760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81009" y="1122696"/>
            <a:ext cx="10995660" cy="2411389"/>
            <a:chOff x="864019" y="3389652"/>
            <a:chExt cx="10995660" cy="2411389"/>
          </a:xfrm>
        </p:grpSpPr>
        <p:sp>
          <p:nvSpPr>
            <p:cNvPr id="10" name="object 6"/>
            <p:cNvSpPr/>
            <p:nvPr/>
          </p:nvSpPr>
          <p:spPr>
            <a:xfrm>
              <a:off x="864019" y="3393048"/>
              <a:ext cx="2740049" cy="1826183"/>
            </a:xfrm>
            <a:prstGeom prst="rect">
              <a:avLst/>
            </a:prstGeom>
            <a:blipFill>
              <a:blip r:embed="rId3" cstate="print"/>
              <a:stretch>
                <a:fillRect/>
              </a:stretch>
            </a:blipFill>
          </p:spPr>
          <p:txBody>
            <a:bodyPr wrap="square" lIns="0" tIns="0" rIns="0" bIns="0" rtlCol="0"/>
            <a:lstStyle/>
            <a:p>
              <a:pPr defTabSz="1219170"/>
              <a:endParaRPr sz="2400" dirty="0">
                <a:solidFill>
                  <a:prstClr val="black"/>
                </a:solidFill>
                <a:latin typeface="Comic Sans MS" panose="030F0702030302020204" pitchFamily="66" charset="0"/>
                <a:ea typeface="ＭＳ Ｐゴシック" charset="0"/>
              </a:endParaRPr>
            </a:p>
          </p:txBody>
        </p:sp>
        <p:sp>
          <p:nvSpPr>
            <p:cNvPr id="11" name="object 7"/>
            <p:cNvSpPr txBox="1"/>
            <p:nvPr/>
          </p:nvSpPr>
          <p:spPr>
            <a:xfrm>
              <a:off x="864019" y="5414611"/>
              <a:ext cx="10995660" cy="386430"/>
            </a:xfrm>
            <a:prstGeom prst="rect">
              <a:avLst/>
            </a:prstGeom>
          </p:spPr>
          <p:txBody>
            <a:bodyPr vert="horz" wrap="square" lIns="0" tIns="16933" rIns="0" bIns="0" rtlCol="0">
              <a:spAutoFit/>
            </a:bodyPr>
            <a:lstStyle/>
            <a:p>
              <a:pPr marL="290398" defTabSz="1219170">
                <a:spcBef>
                  <a:spcPts val="133"/>
                </a:spcBef>
                <a:tabLst>
                  <a:tab pos="4264553" algn="l"/>
                  <a:tab pos="7631663" algn="l"/>
                </a:tabLst>
              </a:pPr>
              <a:r>
                <a:rPr sz="2400" spc="-173" dirty="0">
                  <a:solidFill>
                    <a:prstClr val="black"/>
                  </a:solidFill>
                  <a:latin typeface="Comic Sans MS" panose="030F0702030302020204" pitchFamily="66" charset="0"/>
                  <a:ea typeface="ＭＳ Ｐゴシック" charset="0"/>
                  <a:cs typeface="Verdana"/>
                </a:rPr>
                <a:t>Smart</a:t>
              </a:r>
              <a:r>
                <a:rPr sz="2400" spc="-233" dirty="0">
                  <a:solidFill>
                    <a:prstClr val="black"/>
                  </a:solidFill>
                  <a:latin typeface="Comic Sans MS" panose="030F0702030302020204" pitchFamily="66" charset="0"/>
                  <a:ea typeface="ＭＳ Ｐゴシック" charset="0"/>
                  <a:cs typeface="Verdana"/>
                </a:rPr>
                <a:t> </a:t>
              </a:r>
              <a:r>
                <a:rPr sz="2400" spc="-7" dirty="0">
                  <a:solidFill>
                    <a:prstClr val="black"/>
                  </a:solidFill>
                  <a:latin typeface="Comic Sans MS" panose="030F0702030302020204" pitchFamily="66" charset="0"/>
                  <a:ea typeface="ＭＳ Ｐゴシック" charset="0"/>
                  <a:cs typeface="Verdana"/>
                </a:rPr>
                <a:t>Home	</a:t>
              </a:r>
              <a:r>
                <a:rPr sz="2400" spc="-107" dirty="0">
                  <a:solidFill>
                    <a:prstClr val="black"/>
                  </a:solidFill>
                  <a:latin typeface="Comic Sans MS" panose="030F0702030302020204" pitchFamily="66" charset="0"/>
                  <a:ea typeface="ＭＳ Ｐゴシック" charset="0"/>
                  <a:cs typeface="Verdana"/>
                </a:rPr>
                <a:t>Virtual</a:t>
              </a:r>
              <a:r>
                <a:rPr sz="2400" spc="-187" dirty="0">
                  <a:solidFill>
                    <a:prstClr val="black"/>
                  </a:solidFill>
                  <a:latin typeface="Comic Sans MS" panose="030F0702030302020204" pitchFamily="66" charset="0"/>
                  <a:ea typeface="ＭＳ Ｐゴシック" charset="0"/>
                  <a:cs typeface="Verdana"/>
                </a:rPr>
                <a:t> </a:t>
              </a:r>
              <a:r>
                <a:rPr sz="2400" spc="-80" dirty="0">
                  <a:solidFill>
                    <a:prstClr val="black"/>
                  </a:solidFill>
                  <a:latin typeface="Comic Sans MS" panose="030F0702030302020204" pitchFamily="66" charset="0"/>
                  <a:ea typeface="ＭＳ Ｐゴシック" charset="0"/>
                  <a:cs typeface="Verdana"/>
                </a:rPr>
                <a:t>Reality	</a:t>
              </a:r>
              <a:r>
                <a:rPr sz="2400" spc="-113" dirty="0">
                  <a:solidFill>
                    <a:prstClr val="black"/>
                  </a:solidFill>
                  <a:latin typeface="Comic Sans MS" panose="030F0702030302020204" pitchFamily="66" charset="0"/>
                  <a:ea typeface="ＭＳ Ｐゴシック" charset="0"/>
                  <a:cs typeface="Verdana"/>
                </a:rPr>
                <a:t>Security</a:t>
              </a:r>
              <a:r>
                <a:rPr sz="2400" spc="-272" dirty="0">
                  <a:solidFill>
                    <a:prstClr val="black"/>
                  </a:solidFill>
                  <a:latin typeface="Comic Sans MS" panose="030F0702030302020204" pitchFamily="66" charset="0"/>
                  <a:ea typeface="ＭＳ Ｐゴシック" charset="0"/>
                  <a:cs typeface="Verdana"/>
                </a:rPr>
                <a:t> </a:t>
              </a:r>
              <a:r>
                <a:rPr sz="2400" spc="-73" dirty="0">
                  <a:solidFill>
                    <a:prstClr val="black"/>
                  </a:solidFill>
                  <a:latin typeface="Comic Sans MS" panose="030F0702030302020204" pitchFamily="66" charset="0"/>
                  <a:ea typeface="ＭＳ Ｐゴシック" charset="0"/>
                  <a:cs typeface="Verdana"/>
                </a:rPr>
                <a:t>Surveillance</a:t>
              </a:r>
              <a:endParaRPr sz="2400" dirty="0">
                <a:solidFill>
                  <a:prstClr val="black"/>
                </a:solidFill>
                <a:latin typeface="Comic Sans MS" panose="030F0702030302020204" pitchFamily="66" charset="0"/>
                <a:ea typeface="ＭＳ Ｐゴシック" charset="0"/>
                <a:cs typeface="Verdana"/>
              </a:endParaRPr>
            </a:p>
          </p:txBody>
        </p:sp>
        <p:sp>
          <p:nvSpPr>
            <p:cNvPr id="12" name="object 8"/>
            <p:cNvSpPr/>
            <p:nvPr/>
          </p:nvSpPr>
          <p:spPr>
            <a:xfrm>
              <a:off x="8584327" y="3389654"/>
              <a:ext cx="2908277" cy="1939392"/>
            </a:xfrm>
            <a:prstGeom prst="rect">
              <a:avLst/>
            </a:prstGeom>
            <a:blipFill>
              <a:blip r:embed="rId4" cstate="print"/>
              <a:stretch>
                <a:fillRect/>
              </a:stretch>
            </a:blipFill>
          </p:spPr>
          <p:txBody>
            <a:bodyPr wrap="square" lIns="0" tIns="0" rIns="0" bIns="0" rtlCol="0"/>
            <a:lstStyle/>
            <a:p>
              <a:pPr defTabSz="1219170"/>
              <a:endParaRPr sz="2400" dirty="0">
                <a:solidFill>
                  <a:prstClr val="black"/>
                </a:solidFill>
                <a:latin typeface="Comic Sans MS" panose="030F0702030302020204" pitchFamily="66" charset="0"/>
                <a:ea typeface="ＭＳ Ｐゴシック" charset="0"/>
              </a:endParaRPr>
            </a:p>
          </p:txBody>
        </p:sp>
        <p:sp>
          <p:nvSpPr>
            <p:cNvPr id="13" name="object 9"/>
            <p:cNvSpPr/>
            <p:nvPr/>
          </p:nvSpPr>
          <p:spPr>
            <a:xfrm>
              <a:off x="4602193" y="3389652"/>
              <a:ext cx="2903185" cy="1935997"/>
            </a:xfrm>
            <a:prstGeom prst="rect">
              <a:avLst/>
            </a:prstGeom>
            <a:blipFill>
              <a:blip r:embed="rId5" cstate="print"/>
              <a:stretch>
                <a:fillRect/>
              </a:stretch>
            </a:blipFill>
          </p:spPr>
          <p:txBody>
            <a:bodyPr wrap="square" lIns="0" tIns="0" rIns="0" bIns="0" rtlCol="0"/>
            <a:lstStyle/>
            <a:p>
              <a:pPr defTabSz="1219170"/>
              <a:endParaRPr sz="2400" dirty="0">
                <a:solidFill>
                  <a:prstClr val="black"/>
                </a:solidFill>
                <a:latin typeface="Comic Sans MS" panose="030F0702030302020204" pitchFamily="66" charset="0"/>
                <a:ea typeface="ＭＳ Ｐゴシック" charset="0"/>
              </a:endParaRPr>
            </a:p>
          </p:txBody>
        </p:sp>
      </p:gr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821243" y="215154"/>
            <a:ext cx="10186869" cy="796965"/>
          </a:xfrm>
        </p:spPr>
        <p:txBody>
          <a:bodyPr>
            <a:noAutofit/>
          </a:bodyPr>
          <a:lstStyle/>
          <a:p>
            <a:r>
              <a:rPr lang="en-US" sz="4400" dirty="0" smtClean="0">
                <a:solidFill>
                  <a:srgbClr val="1F3A33"/>
                </a:solidFill>
                <a:latin typeface="Century Gothic" panose="020B0502020202020204" pitchFamily="34" charset="0"/>
                <a:cs typeface="Arial" panose="020B0604020202020204" pitchFamily="34" charset="0"/>
              </a:rPr>
              <a:t>M</a:t>
            </a:r>
            <a:r>
              <a:rPr lang="en-US" altLang="zh-CN" sz="4400" dirty="0" smtClean="0">
                <a:solidFill>
                  <a:srgbClr val="1F3A33"/>
                </a:solidFill>
                <a:latin typeface="Century Gothic" panose="020B0502020202020204" pitchFamily="34" charset="0"/>
                <a:cs typeface="Arial" panose="020B0604020202020204" pitchFamily="34" charset="0"/>
              </a:rPr>
              <a:t>otivation: Gesture Recognition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2" name="矩形 1"/>
          <p:cNvSpPr/>
          <p:nvPr/>
        </p:nvSpPr>
        <p:spPr>
          <a:xfrm>
            <a:off x="781009" y="3693229"/>
            <a:ext cx="10720899" cy="2031325"/>
          </a:xfrm>
          <a:prstGeom prst="rect">
            <a:avLst/>
          </a:prstGeom>
        </p:spPr>
        <p:txBody>
          <a:bodyPr wrap="square">
            <a:spAutoFit/>
          </a:bodyPr>
          <a:lstStyle/>
          <a:p>
            <a:r>
              <a:rPr lang="en-US" altLang="zh-CN" b="1" i="1" dirty="0">
                <a:latin typeface="Comic Sans MS" panose="030F0702030302020204" pitchFamily="66" charset="0"/>
              </a:rPr>
              <a:t>The Robots of Dawn </a:t>
            </a:r>
            <a:r>
              <a:rPr lang="en-US" altLang="zh-CN" b="1" dirty="0" smtClean="0">
                <a:latin typeface="Comic Sans MS" panose="030F0702030302020204" pitchFamily="66" charset="0"/>
              </a:rPr>
              <a:t>:</a:t>
            </a:r>
          </a:p>
          <a:p>
            <a:endParaRPr lang="en-US" altLang="zh-CN" i="1" dirty="0">
              <a:latin typeface="Comic Sans MS" panose="030F0702030302020204" pitchFamily="66" charset="0"/>
            </a:endParaRPr>
          </a:p>
          <a:p>
            <a:r>
              <a:rPr lang="en-US" altLang="zh-CN" i="1" dirty="0">
                <a:latin typeface="Comic Sans MS" panose="030F0702030302020204" pitchFamily="66" charset="0"/>
              </a:rPr>
              <a:t>“Every time I lift my arm, it distorts a small electromagnetic field that is maintained continuously across the room. Slightly different positions of my hand and fingers produce different distortions and my robots can interpret these distortions as orders. I only use it for simple orders: Come here! Bring tea! and so on</a:t>
            </a:r>
            <a:r>
              <a:rPr lang="en-US" altLang="zh-CN" i="1" dirty="0" smtClean="0">
                <a:latin typeface="Comic Sans MS" panose="030F0702030302020204" pitchFamily="66" charset="0"/>
              </a:rPr>
              <a:t>.”</a:t>
            </a:r>
            <a:endParaRPr lang="en-US" altLang="zh-CN" i="1" dirty="0">
              <a:latin typeface="Comic Sans MS" panose="030F0702030302020204" pitchFamily="66" charset="0"/>
            </a:endParaRPr>
          </a:p>
          <a:p>
            <a:r>
              <a:rPr lang="en-US" altLang="zh-CN" i="1" dirty="0">
                <a:latin typeface="Comic Sans MS" panose="030F0702030302020204" pitchFamily="66" charset="0"/>
              </a:rPr>
              <a:t>							         </a:t>
            </a:r>
            <a:r>
              <a:rPr lang="en-US" altLang="zh-CN" i="1" dirty="0" smtClean="0">
                <a:latin typeface="Comic Sans MS" panose="030F0702030302020204" pitchFamily="66" charset="0"/>
              </a:rPr>
              <a:t>          </a:t>
            </a:r>
            <a:r>
              <a:rPr lang="en-US" altLang="zh-CN" b="1" i="1" dirty="0">
                <a:latin typeface="Comic Sans MS" panose="030F0702030302020204" pitchFamily="66" charset="0"/>
              </a:rPr>
              <a:t>--- Isaac Asimov, 1983</a:t>
            </a:r>
            <a:endParaRPr lang="zh-CN" altLang="en-US" b="1" dirty="0">
              <a:latin typeface="Comic Sans MS" panose="030F0702030302020204" pitchFamily="66" charset="0"/>
            </a:endParaRPr>
          </a:p>
        </p:txBody>
      </p:sp>
      <p:sp>
        <p:nvSpPr>
          <p:cNvPr id="16" name="文本框 15"/>
          <p:cNvSpPr txBox="1"/>
          <p:nvPr/>
        </p:nvSpPr>
        <p:spPr>
          <a:xfrm>
            <a:off x="1139869" y="5935153"/>
            <a:ext cx="10277940" cy="523220"/>
          </a:xfrm>
          <a:prstGeom prst="rect">
            <a:avLst/>
          </a:prstGeom>
          <a:noFill/>
        </p:spPr>
        <p:txBody>
          <a:bodyPr wrap="square" rtlCol="0">
            <a:spAutoFit/>
          </a:bodyPr>
          <a:lstStyle/>
          <a:p>
            <a:pPr algn="ctr"/>
            <a:r>
              <a:rPr lang="en-US" altLang="zh-CN" sz="2800" i="1" dirty="0" smtClean="0">
                <a:solidFill>
                  <a:srgbClr val="FF0000"/>
                </a:solidFill>
                <a:latin typeface="Comic Sans MS" panose="030F0702030302020204" pitchFamily="66" charset="0"/>
                <a:ea typeface="宋体" panose="02010600030101010101" pitchFamily="2" charset="-122"/>
              </a:rPr>
              <a:t>It brings security concerns </a:t>
            </a:r>
            <a:r>
              <a:rPr lang="en-US" altLang="zh-CN" sz="2800" i="1" dirty="0">
                <a:solidFill>
                  <a:srgbClr val="FF0000"/>
                </a:solidFill>
                <a:latin typeface="Comic Sans MS" panose="030F0702030302020204" pitchFamily="66" charset="0"/>
              </a:rPr>
              <a:t>without the performer’s identify</a:t>
            </a:r>
            <a:r>
              <a:rPr lang="en-US" altLang="zh-CN" sz="2800" i="1" dirty="0" smtClean="0">
                <a:solidFill>
                  <a:srgbClr val="FF0000"/>
                </a:solidFill>
                <a:latin typeface="Comic Sans MS" panose="030F0702030302020204" pitchFamily="66" charset="0"/>
                <a:ea typeface="宋体" panose="02010600030101010101" pitchFamily="2" charset="-122"/>
              </a:rPr>
              <a:t>.</a:t>
            </a:r>
            <a:endParaRPr lang="zh-CN" altLang="en-US" sz="2800" dirty="0">
              <a:solidFill>
                <a:srgbClr val="FF0000"/>
              </a:solidFill>
              <a:latin typeface="Comic Sans MS" panose="030F0702030302020204" pitchFamily="66" charset="0"/>
            </a:endParaRPr>
          </a:p>
        </p:txBody>
      </p:sp>
      <p:sp>
        <p:nvSpPr>
          <p:cNvPr id="17"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cxnSp>
        <p:nvCxnSpPr>
          <p:cNvPr id="18" name="直接连接符 17">
            <a:extLst>
              <a:ext uri="{FF2B5EF4-FFF2-40B4-BE49-F238E27FC236}">
                <a16:creationId xmlns:a16="http://schemas.microsoft.com/office/drawing/2014/main" id="{7D787750-6408-44D4-8DF2-9E6D9A845C24}"/>
              </a:ext>
            </a:extLst>
          </p:cNvPr>
          <p:cNvCxnSpPr>
            <a:cxnSpLocks/>
          </p:cNvCxnSpPr>
          <p:nvPr/>
        </p:nvCxnSpPr>
        <p:spPr>
          <a:xfrm flipV="1">
            <a:off x="2734811" y="4823670"/>
            <a:ext cx="8674783" cy="41945"/>
          </a:xfrm>
          <a:prstGeom prst="line">
            <a:avLst/>
          </a:prstGeom>
          <a:ln w="5715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3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39243" y="1012119"/>
            <a:ext cx="4925011" cy="5109617"/>
          </a:xfrm>
          <a:prstGeom prst="rect">
            <a:avLst/>
          </a:prstGeom>
        </p:spPr>
      </p:pic>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E</a:t>
            </a:r>
            <a:r>
              <a:rPr lang="en-US" altLang="zh-CN" sz="4400" dirty="0" smtClean="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pic>
        <p:nvPicPr>
          <p:cNvPr id="3" name="图片 2"/>
          <p:cNvPicPr>
            <a:picLocks noChangeAspect="1"/>
          </p:cNvPicPr>
          <p:nvPr/>
        </p:nvPicPr>
        <p:blipFill>
          <a:blip r:embed="rId4"/>
          <a:stretch>
            <a:fillRect/>
          </a:stretch>
        </p:blipFill>
        <p:spPr>
          <a:xfrm>
            <a:off x="337979" y="2379527"/>
            <a:ext cx="5720305" cy="3667312"/>
          </a:xfrm>
          <a:prstGeom prst="rect">
            <a:avLst/>
          </a:prstGeom>
        </p:spPr>
      </p:pic>
      <p:sp>
        <p:nvSpPr>
          <p:cNvPr id="2" name="矩形 1"/>
          <p:cNvSpPr/>
          <p:nvPr/>
        </p:nvSpPr>
        <p:spPr>
          <a:xfrm>
            <a:off x="5764254" y="1145078"/>
            <a:ext cx="5825368" cy="6955750"/>
          </a:xfrm>
          <a:prstGeom prst="rect">
            <a:avLst/>
          </a:prstGeom>
        </p:spPr>
        <p:txBody>
          <a:bodyPr wrap="square">
            <a:spAutoFit/>
          </a:bodyPr>
          <a:lstStyle/>
          <a:p>
            <a:r>
              <a:rPr lang="en-US" altLang="zh-CN" sz="2800" b="1" i="1" dirty="0" smtClean="0">
                <a:latin typeface="Comic Sans MS" panose="030F0702030302020204" pitchFamily="66" charset="0"/>
              </a:rPr>
              <a:t>Comparative study:</a:t>
            </a: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WiHF </a:t>
            </a:r>
            <a:r>
              <a:rPr lang="en-US" altLang="zh-CN" sz="2400" i="1" dirty="0" smtClean="0">
                <a:latin typeface="Comic Sans MS" panose="030F0702030302020204" pitchFamily="66" charset="0"/>
              </a:rPr>
              <a:t>outperforms </a:t>
            </a:r>
            <a:r>
              <a:rPr lang="en-US" altLang="zh-CN" sz="2400" i="1" dirty="0" err="1" smtClean="0">
                <a:solidFill>
                  <a:srgbClr val="FF0000"/>
                </a:solidFill>
                <a:latin typeface="Comic Sans MS" panose="030F0702030302020204" pitchFamily="66" charset="0"/>
              </a:rPr>
              <a:t>WiID</a:t>
            </a:r>
            <a:r>
              <a:rPr lang="en-US" altLang="zh-CN" sz="2400" i="1" dirty="0" smtClean="0">
                <a:latin typeface="Comic Sans MS" panose="030F0702030302020204" pitchFamily="66" charset="0"/>
              </a:rPr>
              <a:t> for </a:t>
            </a:r>
            <a:endParaRPr lang="en-US" altLang="zh-CN" sz="2400" i="1" dirty="0" smtClean="0">
              <a:latin typeface="Comic Sans MS" panose="030F0702030302020204" pitchFamily="66" charset="0"/>
            </a:endParaRPr>
          </a:p>
          <a:p>
            <a:pPr lvl="1"/>
            <a:r>
              <a:rPr lang="en-US" altLang="zh-CN" sz="2400" i="1" dirty="0" smtClean="0">
                <a:latin typeface="Comic Sans MS" panose="030F0702030302020204" pitchFamily="66" charset="0"/>
              </a:rPr>
              <a:t>in-domain </a:t>
            </a:r>
            <a:r>
              <a:rPr lang="en-US" altLang="zh-CN" sz="2400" i="1" dirty="0" smtClean="0">
                <a:latin typeface="Comic Sans MS" panose="030F0702030302020204" pitchFamily="66" charset="0"/>
              </a:rPr>
              <a:t>user identification.</a:t>
            </a:r>
            <a:endParaRPr lang="en-US" altLang="zh-CN" sz="2400" i="1" dirty="0">
              <a:latin typeface="Comic Sans MS" panose="030F0702030302020204" pitchFamily="66" charset="0"/>
            </a:endParaRPr>
          </a:p>
          <a:p>
            <a:endParaRPr lang="en-US" altLang="zh-CN" b="1" i="1" dirty="0" smtClean="0">
              <a:latin typeface="Comic Sans MS" panose="030F0702030302020204" pitchFamily="66" charset="0"/>
            </a:endParaRPr>
          </a:p>
          <a:p>
            <a:r>
              <a:rPr lang="en-US" altLang="zh-CN" sz="2800" b="1" i="1" dirty="0" smtClean="0">
                <a:latin typeface="Comic Sans MS" panose="030F0702030302020204" pitchFamily="66" charset="0"/>
              </a:rPr>
              <a:t>Cross-domain user identification:</a:t>
            </a:r>
            <a:endParaRPr lang="en-US" altLang="zh-CN" sz="2800" b="1" i="1" dirty="0">
              <a:latin typeface="Comic Sans MS" panose="030F0702030302020204" pitchFamily="66" charset="0"/>
            </a:endParaRPr>
          </a:p>
          <a:p>
            <a:pPr lvl="1"/>
            <a:endParaRPr lang="en-US" altLang="zh-CN" sz="24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i="1" dirty="0">
                <a:latin typeface="Comic Sans MS" panose="030F0702030302020204" pitchFamily="66" charset="0"/>
              </a:rPr>
              <a:t>C</a:t>
            </a:r>
            <a:r>
              <a:rPr lang="en-US" altLang="zh-CN" sz="2400" i="1" dirty="0" smtClean="0">
                <a:latin typeface="Comic Sans MS" panose="030F0702030302020204" pitchFamily="66" charset="0"/>
              </a:rPr>
              <a:t>onsistent performance with the observation.</a:t>
            </a:r>
          </a:p>
          <a:p>
            <a:pPr lvl="1"/>
            <a:endParaRPr lang="en-US" altLang="zh-CN" sz="24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i="1" dirty="0" smtClean="0">
                <a:latin typeface="Comic Sans MS" panose="030F0702030302020204" pitchFamily="66" charset="0"/>
              </a:rPr>
              <a:t>WiHF suffers severely for edge orientations</a:t>
            </a:r>
            <a:r>
              <a:rPr lang="en-US" altLang="zh-CN" i="1" dirty="0" smtClean="0">
                <a:latin typeface="Comic Sans MS" panose="030F0702030302020204" pitchFamily="66" charset="0"/>
              </a:rPr>
              <a:t>.</a:t>
            </a:r>
          </a:p>
          <a:p>
            <a:pPr lvl="1"/>
            <a:endParaRPr lang="en-US" altLang="zh-CN" i="1" dirty="0" smtClean="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marL="742950" lvl="1" indent="-285750">
              <a:buFont typeface="Arial" panose="020B0604020202020204" pitchFamily="34" charset="0"/>
              <a:buChar char="•"/>
            </a:pPr>
            <a:endParaRPr lang="en-US" altLang="zh-CN" i="1" dirty="0" smtClean="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Tree>
    <p:extLst>
      <p:ext uri="{BB962C8B-B14F-4D97-AF65-F5344CB8AC3E}">
        <p14:creationId xmlns:p14="http://schemas.microsoft.com/office/powerpoint/2010/main" val="41812185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4229" y="5526625"/>
            <a:ext cx="9569571" cy="830997"/>
          </a:xfrm>
          <a:prstGeom prst="rect">
            <a:avLst/>
          </a:prstGeom>
        </p:spPr>
        <p:txBody>
          <a:bodyPr wrap="square">
            <a:spAutoFit/>
          </a:bodyPr>
          <a:lstStyle/>
          <a:p>
            <a:r>
              <a:rPr lang="en-US" altLang="zh-CN" sz="2400" b="1" i="1" dirty="0" smtClean="0">
                <a:latin typeface="Comic Sans MS" panose="030F0702030302020204" pitchFamily="66" charset="0"/>
              </a:rPr>
              <a:t>WiHF </a:t>
            </a:r>
            <a:r>
              <a:rPr lang="en-US" altLang="zh-CN" sz="2400" b="1" i="1" dirty="0" smtClean="0">
                <a:latin typeface="Comic Sans MS" panose="030F0702030302020204" pitchFamily="66" charset="0"/>
              </a:rPr>
              <a:t>satisfies </a:t>
            </a:r>
            <a:r>
              <a:rPr lang="en-US" altLang="zh-CN" sz="2400" b="1" i="1" dirty="0" smtClean="0">
                <a:solidFill>
                  <a:srgbClr val="FF0000"/>
                </a:solidFill>
                <a:latin typeface="Comic Sans MS" panose="030F0702030302020204" pitchFamily="66" charset="0"/>
              </a:rPr>
              <a:t>the requirements of the smart home scenario</a:t>
            </a:r>
            <a:r>
              <a:rPr lang="en-US" altLang="zh-CN" sz="2400" b="1" i="1" dirty="0" smtClean="0">
                <a:latin typeface="Comic Sans MS" panose="030F0702030302020204" pitchFamily="66" charset="0"/>
              </a:rPr>
              <a:t>.</a:t>
            </a: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E</a:t>
            </a:r>
            <a:r>
              <a:rPr lang="en-US" altLang="zh-CN" sz="4400" dirty="0" smtClean="0">
                <a:solidFill>
                  <a:srgbClr val="1F3A33"/>
                </a:solidFill>
                <a:latin typeface="Century Gothic" panose="020B0502020202020204" pitchFamily="34" charset="0"/>
                <a:cs typeface="Arial" panose="020B0604020202020204" pitchFamily="34" charset="0"/>
              </a:rPr>
              <a:t>valuation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pic>
        <p:nvPicPr>
          <p:cNvPr id="4" name="图片 3"/>
          <p:cNvPicPr>
            <a:picLocks noChangeAspect="1"/>
          </p:cNvPicPr>
          <p:nvPr/>
        </p:nvPicPr>
        <p:blipFill>
          <a:blip r:embed="rId3"/>
          <a:stretch>
            <a:fillRect/>
          </a:stretch>
        </p:blipFill>
        <p:spPr>
          <a:xfrm>
            <a:off x="2140773" y="1001961"/>
            <a:ext cx="7746177" cy="4534822"/>
          </a:xfrm>
          <a:prstGeom prst="rect">
            <a:avLst/>
          </a:prstGeom>
        </p:spPr>
      </p:pic>
    </p:spTree>
    <p:extLst>
      <p:ext uri="{BB962C8B-B14F-4D97-AF65-F5344CB8AC3E}">
        <p14:creationId xmlns:p14="http://schemas.microsoft.com/office/powerpoint/2010/main" val="455686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8" name="Title 1">
            <a:extLst>
              <a:ext uri="{FF2B5EF4-FFF2-40B4-BE49-F238E27FC236}">
                <a16:creationId xmlns:a16="http://schemas.microsoft.com/office/drawing/2014/main" id="{B1531665-A4D9-49AE-97F2-D00C2BF48E8E}"/>
              </a:ext>
            </a:extLst>
          </p:cNvPr>
          <p:cNvSpPr>
            <a:spLocks noGrp="1"/>
          </p:cNvSpPr>
          <p:nvPr>
            <p:ph type="ctrTitle"/>
          </p:nvPr>
        </p:nvSpPr>
        <p:spPr>
          <a:xfrm>
            <a:off x="2149265" y="215154"/>
            <a:ext cx="7893470"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Conclusions</a:t>
            </a:r>
            <a:endParaRPr lang="en-US" sz="4400" dirty="0">
              <a:solidFill>
                <a:srgbClr val="1F3A33"/>
              </a:solidFill>
              <a:latin typeface="Century Gothic" panose="020B0502020202020204" pitchFamily="34" charset="0"/>
              <a:cs typeface="Arial" panose="020B0604020202020204" pitchFamily="34" charset="0"/>
            </a:endParaRPr>
          </a:p>
        </p:txBody>
      </p:sp>
      <p:sp>
        <p:nvSpPr>
          <p:cNvPr id="10" name="矩形 9"/>
          <p:cNvSpPr/>
          <p:nvPr/>
        </p:nvSpPr>
        <p:spPr>
          <a:xfrm>
            <a:off x="821621" y="1187823"/>
            <a:ext cx="10720899" cy="5262979"/>
          </a:xfrm>
          <a:prstGeom prst="rect">
            <a:avLst/>
          </a:prstGeom>
        </p:spPr>
        <p:txBody>
          <a:bodyPr wrap="square">
            <a:spAutoFit/>
          </a:bodyPr>
          <a:lstStyle/>
          <a:p>
            <a:endParaRPr lang="en-US" altLang="zh-CN" sz="2800" i="1" dirty="0" smtClean="0">
              <a:latin typeface="Comic Sans MS" panose="030F0702030302020204" pitchFamily="66" charset="0"/>
            </a:endParaRPr>
          </a:p>
          <a:p>
            <a:pPr marL="742950" lvl="1" indent="-285750">
              <a:buFont typeface="Arial" panose="020B0604020202020204" pitchFamily="34" charset="0"/>
              <a:buChar char="•"/>
            </a:pPr>
            <a:r>
              <a:rPr lang="en-US" altLang="zh-CN" sz="2800" dirty="0" smtClean="0">
                <a:solidFill>
                  <a:srgbClr val="1F3A33"/>
                </a:solidFill>
                <a:latin typeface="Comic Sans MS" panose="030F0702030302020204" pitchFamily="66" charset="0"/>
              </a:rPr>
              <a:t>WiHF designs </a:t>
            </a:r>
            <a:r>
              <a:rPr lang="en-US" altLang="zh-CN" sz="2800" dirty="0">
                <a:solidFill>
                  <a:srgbClr val="1F3A33"/>
                </a:solidFill>
                <a:latin typeface="Comic Sans MS" panose="030F0702030302020204" pitchFamily="66" charset="0"/>
              </a:rPr>
              <a:t>a </a:t>
            </a:r>
            <a:r>
              <a:rPr lang="en-US" altLang="zh-CN" sz="2800" dirty="0">
                <a:solidFill>
                  <a:srgbClr val="FF0000"/>
                </a:solidFill>
                <a:latin typeface="Comic Sans MS" panose="030F0702030302020204" pitchFamily="66" charset="0"/>
              </a:rPr>
              <a:t>domain-independent motion change pattern </a:t>
            </a:r>
            <a:r>
              <a:rPr lang="en-US" altLang="zh-CN" sz="2800" dirty="0">
                <a:solidFill>
                  <a:srgbClr val="1F3A33"/>
                </a:solidFill>
                <a:latin typeface="Comic Sans MS" panose="030F0702030302020204" pitchFamily="66" charset="0"/>
              </a:rPr>
              <a:t>of arm gestures and a dual-task network that can recognize gestures and identify users </a:t>
            </a:r>
            <a:r>
              <a:rPr lang="en-US" altLang="zh-CN" sz="2800" dirty="0" smtClean="0">
                <a:solidFill>
                  <a:srgbClr val="FF0000"/>
                </a:solidFill>
                <a:latin typeface="Comic Sans MS" panose="030F0702030302020204" pitchFamily="66" charset="0"/>
              </a:rPr>
              <a:t>collaboratively</a:t>
            </a:r>
            <a:r>
              <a:rPr lang="en-US" altLang="zh-CN" sz="2800" dirty="0" smtClean="0">
                <a:solidFill>
                  <a:srgbClr val="1F3A33"/>
                </a:solidFill>
                <a:latin typeface="Comic Sans MS" panose="030F0702030302020204" pitchFamily="66" charset="0"/>
              </a:rPr>
              <a:t>.</a:t>
            </a:r>
            <a:endParaRPr lang="en-US" altLang="zh-CN" sz="2800" dirty="0" smtClean="0">
              <a:latin typeface="Comic Sans MS" panose="030F0702030302020204" pitchFamily="66" charset="0"/>
            </a:endParaRPr>
          </a:p>
          <a:p>
            <a:pPr marL="742950" lvl="1" indent="-285750">
              <a:buFont typeface="Arial" panose="020B0604020202020204" pitchFamily="34" charset="0"/>
              <a:buChar char="•"/>
            </a:pPr>
            <a:endParaRPr lang="en-US" altLang="zh-CN" sz="2800" dirty="0" smtClean="0">
              <a:latin typeface="Comic Sans MS" panose="030F0702030302020204" pitchFamily="66" charset="0"/>
            </a:endParaRPr>
          </a:p>
          <a:p>
            <a:pPr marL="742950" lvl="1" indent="-285750">
              <a:buFont typeface="Arial" panose="020B0604020202020204" pitchFamily="34" charset="0"/>
              <a:buChar char="•"/>
            </a:pPr>
            <a:r>
              <a:rPr lang="en-US" altLang="zh-CN" sz="2800" dirty="0" smtClean="0">
                <a:solidFill>
                  <a:srgbClr val="1F3A33"/>
                </a:solidFill>
                <a:latin typeface="Comic Sans MS" panose="030F0702030302020204" pitchFamily="66" charset="0"/>
              </a:rPr>
              <a:t>WiHF achieves </a:t>
            </a:r>
            <a:r>
              <a:rPr lang="en-US" altLang="zh-CN" sz="2800" dirty="0" smtClean="0">
                <a:solidFill>
                  <a:srgbClr val="FF0000"/>
                </a:solidFill>
                <a:latin typeface="Comic Sans MS" panose="030F0702030302020204" pitchFamily="66" charset="0"/>
              </a:rPr>
              <a:t>the comparable cross-domain </a:t>
            </a:r>
            <a:r>
              <a:rPr lang="en-US" altLang="zh-CN" sz="2800" dirty="0">
                <a:solidFill>
                  <a:srgbClr val="FF0000"/>
                </a:solidFill>
                <a:latin typeface="Comic Sans MS" panose="030F0702030302020204" pitchFamily="66" charset="0"/>
              </a:rPr>
              <a:t>gesture recognition </a:t>
            </a:r>
            <a:r>
              <a:rPr lang="en-US" altLang="zh-CN" sz="2800" dirty="0" smtClean="0">
                <a:solidFill>
                  <a:srgbClr val="1F3A33"/>
                </a:solidFill>
                <a:latin typeface="Comic Sans MS" panose="030F0702030302020204" pitchFamily="66" charset="0"/>
              </a:rPr>
              <a:t>with </a:t>
            </a:r>
            <a:r>
              <a:rPr lang="en-US" altLang="zh-CN" sz="2800" dirty="0">
                <a:solidFill>
                  <a:srgbClr val="1F3A33"/>
                </a:solidFill>
                <a:latin typeface="Comic Sans MS" panose="030F0702030302020204" pitchFamily="66" charset="0"/>
              </a:rPr>
              <a:t>the state-of-the-art </a:t>
            </a:r>
            <a:r>
              <a:rPr lang="en-US" altLang="zh-CN" sz="2800" dirty="0" smtClean="0">
                <a:solidFill>
                  <a:srgbClr val="1F3A33"/>
                </a:solidFill>
                <a:latin typeface="Comic Sans MS" panose="030F0702030302020204" pitchFamily="66" charset="0"/>
              </a:rPr>
              <a:t>method, </a:t>
            </a:r>
            <a:r>
              <a:rPr lang="en-US" altLang="zh-CN" sz="2800" dirty="0">
                <a:solidFill>
                  <a:srgbClr val="1F3A33"/>
                </a:solidFill>
                <a:latin typeface="Comic Sans MS" panose="030F0702030302020204" pitchFamily="66" charset="0"/>
              </a:rPr>
              <a:t>but the processing time is </a:t>
            </a:r>
            <a:r>
              <a:rPr lang="en-US" altLang="zh-CN" sz="2800" dirty="0">
                <a:solidFill>
                  <a:srgbClr val="FF0000"/>
                </a:solidFill>
                <a:latin typeface="Comic Sans MS" panose="030F0702030302020204" pitchFamily="66" charset="0"/>
              </a:rPr>
              <a:t>reduced by 30</a:t>
            </a:r>
            <a:r>
              <a:rPr lang="en-US" altLang="zh-CN" sz="2800" dirty="0" smtClean="0">
                <a:solidFill>
                  <a:srgbClr val="FF0000"/>
                </a:solidFill>
                <a:latin typeface="Comic Sans MS" panose="030F0702030302020204" pitchFamily="66" charset="0"/>
              </a:rPr>
              <a:t>×</a:t>
            </a:r>
            <a:r>
              <a:rPr lang="en-US" altLang="zh-CN" sz="2800" i="1" dirty="0" smtClean="0">
                <a:latin typeface="Comic Sans MS" panose="030F0702030302020204" pitchFamily="66" charset="0"/>
              </a:rPr>
              <a:t>.</a:t>
            </a:r>
          </a:p>
          <a:p>
            <a:pPr marL="742950" lvl="1" indent="-285750">
              <a:buFont typeface="Arial" panose="020B0604020202020204" pitchFamily="34" charset="0"/>
              <a:buChar char="•"/>
            </a:pPr>
            <a:endParaRPr lang="en-US" altLang="zh-CN" sz="2800" i="1" dirty="0">
              <a:latin typeface="Comic Sans MS" panose="030F0702030302020204" pitchFamily="66" charset="0"/>
            </a:endParaRPr>
          </a:p>
          <a:p>
            <a:pPr marL="742950" lvl="1" indent="-285750">
              <a:buFont typeface="Arial" panose="020B0604020202020204" pitchFamily="34" charset="0"/>
              <a:buChar char="•"/>
            </a:pPr>
            <a:r>
              <a:rPr lang="en-US" altLang="zh-CN" sz="2800" i="1" dirty="0" smtClean="0">
                <a:latin typeface="Comic Sans MS" panose="030F0702030302020204" pitchFamily="66" charset="0"/>
              </a:rPr>
              <a:t>WiHF </a:t>
            </a:r>
            <a:r>
              <a:rPr lang="en-US" altLang="zh-CN" sz="2800" i="1" dirty="0" smtClean="0">
                <a:latin typeface="Comic Sans MS" panose="030F0702030302020204" pitchFamily="66" charset="0"/>
              </a:rPr>
              <a:t>demonstrates </a:t>
            </a:r>
            <a:r>
              <a:rPr lang="en-US" altLang="zh-CN" sz="2800" i="1" dirty="0" smtClean="0">
                <a:latin typeface="Comic Sans MS" panose="030F0702030302020204" pitchFamily="66" charset="0"/>
              </a:rPr>
              <a:t>the feasibility of cross-domain user identification but requires sophisticated gesture design.</a:t>
            </a:r>
            <a:r>
              <a:rPr lang="en-US" altLang="zh-CN" sz="2800" i="1" dirty="0">
                <a:latin typeface="Comic Sans MS" panose="030F0702030302020204" pitchFamily="66" charset="0"/>
              </a:rPr>
              <a:t>						</a:t>
            </a:r>
            <a:endParaRPr lang="zh-CN" altLang="en-US" sz="2800" b="1" dirty="0">
              <a:latin typeface="Comic Sans MS" panose="030F0702030302020204" pitchFamily="66" charset="0"/>
            </a:endParaRPr>
          </a:p>
        </p:txBody>
      </p:sp>
    </p:spTree>
    <p:extLst>
      <p:ext uri="{BB962C8B-B14F-4D97-AF65-F5344CB8AC3E}">
        <p14:creationId xmlns:p14="http://schemas.microsoft.com/office/powerpoint/2010/main" val="30380393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矩形 8"/>
          <p:cNvSpPr/>
          <p:nvPr/>
        </p:nvSpPr>
        <p:spPr>
          <a:xfrm>
            <a:off x="753629" y="3943140"/>
            <a:ext cx="5493622" cy="1754326"/>
          </a:xfrm>
          <a:prstGeom prst="rect">
            <a:avLst/>
          </a:prstGeom>
        </p:spPr>
        <p:txBody>
          <a:bodyPr wrap="square">
            <a:spAutoFit/>
          </a:bodyPr>
          <a:lstStyle/>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lvl="1"/>
            <a:endParaRPr lang="en-US" altLang="zh-CN" i="1" dirty="0">
              <a:latin typeface="Comic Sans MS" panose="030F0702030302020204" pitchFamily="66" charset="0"/>
            </a:endParaRPr>
          </a:p>
          <a:p>
            <a:pPr marL="742950" lvl="1" indent="-285750">
              <a:buFont typeface="Arial" panose="020B0604020202020204" pitchFamily="34" charset="0"/>
              <a:buChar char="•"/>
            </a:pPr>
            <a:endParaRPr lang="en-US" altLang="zh-CN" dirty="0">
              <a:latin typeface="Comic Sans MS" panose="030F0702030302020204" pitchFamily="66" charset="0"/>
            </a:endParaRPr>
          </a:p>
          <a:p>
            <a:r>
              <a:rPr lang="en-US" altLang="zh-CN" i="1" dirty="0">
                <a:latin typeface="Comic Sans MS" panose="030F0702030302020204" pitchFamily="66" charset="0"/>
              </a:rPr>
              <a:t>							</a:t>
            </a:r>
            <a:endParaRPr lang="zh-CN" altLang="en-US" b="1" dirty="0">
              <a:latin typeface="Comic Sans MS" panose="030F0702030302020204" pitchFamily="66" charset="0"/>
            </a:endParaRPr>
          </a:p>
        </p:txBody>
      </p:sp>
      <p:sp>
        <p:nvSpPr>
          <p:cNvPr id="7" name="Rectangle 3"/>
          <p:cNvSpPr txBox="1">
            <a:spLocks noChangeArrowheads="1"/>
          </p:cNvSpPr>
          <p:nvPr/>
        </p:nvSpPr>
        <p:spPr bwMode="auto">
          <a:xfrm>
            <a:off x="1574799" y="4726679"/>
            <a:ext cx="9144000" cy="952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kern="0" dirty="0" err="1" smtClean="0">
                <a:solidFill>
                  <a:prstClr val="black"/>
                </a:solidFill>
                <a:latin typeface="Calibri" panose="020F0502020204030204"/>
                <a:ea typeface="宋体" charset="-122"/>
                <a:cs typeface="Arial" panose="020B0604020202020204" pitchFamily="34" charset="0"/>
              </a:rPr>
              <a:t>Chenning</a:t>
            </a:r>
            <a:r>
              <a:rPr lang="en-US" altLang="zh-CN" kern="0" dirty="0" smtClean="0">
                <a:solidFill>
                  <a:prstClr val="black"/>
                </a:solidFill>
                <a:latin typeface="Calibri" panose="020F0502020204030204"/>
                <a:ea typeface="宋体" charset="-122"/>
                <a:cs typeface="Arial" panose="020B0604020202020204" pitchFamily="34" charset="0"/>
              </a:rPr>
              <a:t> Li</a:t>
            </a:r>
            <a:endParaRPr lang="en-US" altLang="zh-CN" kern="0" dirty="0">
              <a:solidFill>
                <a:prstClr val="black"/>
              </a:solidFill>
              <a:latin typeface="Calibri" panose="020F0502020204030204"/>
              <a:ea typeface="宋体" charset="-122"/>
              <a:cs typeface="Arial" panose="020B0604020202020204" pitchFamily="34" charset="0"/>
            </a:endParaRPr>
          </a:p>
          <a:p>
            <a:pPr algn="ctr"/>
            <a:r>
              <a:rPr lang="en-US" altLang="zh-CN" kern="0" dirty="0" smtClean="0">
                <a:solidFill>
                  <a:prstClr val="black"/>
                </a:solidFill>
                <a:latin typeface="Calibri" panose="020F0502020204030204"/>
                <a:ea typeface="宋体" charset="-122"/>
                <a:cs typeface="Arial" panose="020B0604020202020204" pitchFamily="34" charset="0"/>
              </a:rPr>
              <a:t>chenningli2019@gmail.com</a:t>
            </a:r>
            <a:endParaRPr lang="en-US" altLang="zh-CN" kern="0" dirty="0">
              <a:solidFill>
                <a:prstClr val="black"/>
              </a:solidFill>
              <a:latin typeface="Calibri" panose="020F0502020204030204"/>
              <a:ea typeface="宋体" charset="-122"/>
              <a:cs typeface="Arial" panose="020B0604020202020204" pitchFamily="34" charset="0"/>
            </a:endParaRPr>
          </a:p>
        </p:txBody>
      </p:sp>
      <p:sp>
        <p:nvSpPr>
          <p:cNvPr id="11" name="矩形 10"/>
          <p:cNvSpPr/>
          <p:nvPr/>
        </p:nvSpPr>
        <p:spPr>
          <a:xfrm>
            <a:off x="4727180" y="2096385"/>
            <a:ext cx="2839239" cy="1754326"/>
          </a:xfrm>
          <a:prstGeom prst="rect">
            <a:avLst/>
          </a:prstGeom>
          <a:noFill/>
        </p:spPr>
        <p:txBody>
          <a:bodyPr wrap="none" lIns="91440" tIns="45720" rIns="91440" bIns="45720">
            <a:spAutoFit/>
          </a:bodyPr>
          <a:lstStyle/>
          <a:p>
            <a:pPr algn="ctr"/>
            <a:r>
              <a:rPr lang="en-US" altLang="zh-CN" sz="5400" b="1" cap="none" spc="0" dirty="0">
                <a:ln w="12700">
                  <a:noFill/>
                  <a:prstDash val="solid"/>
                </a:ln>
                <a:solidFill>
                  <a:srgbClr val="1F3A33"/>
                </a:solidFill>
                <a:latin typeface="Arial" panose="020B0604020202020204" pitchFamily="34" charset="0"/>
                <a:cs typeface="Arial" panose="020B0604020202020204" pitchFamily="34" charset="0"/>
              </a:rPr>
              <a:t>Thanks!</a:t>
            </a:r>
          </a:p>
          <a:p>
            <a:pPr algn="ctr"/>
            <a:r>
              <a:rPr lang="en-US" altLang="zh-CN" sz="5400" b="1" dirty="0">
                <a:ln w="12700">
                  <a:solidFill>
                    <a:schemeClr val="tx1"/>
                  </a:solidFill>
                  <a:prstDash val="solid"/>
                </a:ln>
                <a:solidFill>
                  <a:srgbClr val="E12739"/>
                </a:solidFill>
                <a:latin typeface="Arial" panose="020B0604020202020204" pitchFamily="34" charset="0"/>
                <a:cs typeface="Arial" panose="020B0604020202020204" pitchFamily="34" charset="0"/>
              </a:rPr>
              <a:t>Q&amp;A</a:t>
            </a:r>
            <a:endParaRPr lang="zh-CN" altLang="en-US" sz="5400" b="1" cap="none" spc="0" dirty="0">
              <a:ln w="12700">
                <a:solidFill>
                  <a:schemeClr val="tx1"/>
                </a:solidFill>
                <a:prstDash val="solid"/>
              </a:ln>
              <a:solidFill>
                <a:srgbClr val="E12739"/>
              </a:solidFill>
              <a:latin typeface="Arial" panose="020B0604020202020204" pitchFamily="34" charset="0"/>
              <a:cs typeface="Arial" panose="020B0604020202020204" pitchFamily="34" charset="0"/>
            </a:endParaRPr>
          </a:p>
        </p:txBody>
      </p:sp>
      <p:sp>
        <p:nvSpPr>
          <p:cNvPr id="12" name="Rectangle 3"/>
          <p:cNvSpPr txBox="1">
            <a:spLocks noChangeArrowheads="1"/>
          </p:cNvSpPr>
          <p:nvPr/>
        </p:nvSpPr>
        <p:spPr bwMode="auto">
          <a:xfrm>
            <a:off x="0" y="6181343"/>
            <a:ext cx="12192000" cy="30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FontTx/>
              <a:buNone/>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defRPr>
            </a:lvl2pPr>
            <a:lvl3pPr marL="1143000" indent="-228600" algn="l" rtl="0" eaLnBrk="1" fontAlgn="base" hangingPunct="1">
              <a:spcBef>
                <a:spcPct val="20000"/>
              </a:spcBef>
              <a:spcAft>
                <a:spcPct val="0"/>
              </a:spcAft>
              <a:buChar char="•"/>
              <a:defRPr>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rgbClr val="FF6600"/>
                </a:solidFill>
                <a:latin typeface="+mn-lt"/>
              </a:defRPr>
            </a:lvl6pPr>
            <a:lvl7pPr marL="2971800" indent="-228600" algn="l" rtl="0" eaLnBrk="1" fontAlgn="base" hangingPunct="1">
              <a:spcBef>
                <a:spcPct val="20000"/>
              </a:spcBef>
              <a:spcAft>
                <a:spcPct val="0"/>
              </a:spcAft>
              <a:buChar char="»"/>
              <a:defRPr sz="1600">
                <a:solidFill>
                  <a:srgbClr val="FF6600"/>
                </a:solidFill>
                <a:latin typeface="+mn-lt"/>
              </a:defRPr>
            </a:lvl7pPr>
            <a:lvl8pPr marL="3429000" indent="-228600" algn="l" rtl="0" eaLnBrk="1" fontAlgn="base" hangingPunct="1">
              <a:spcBef>
                <a:spcPct val="20000"/>
              </a:spcBef>
              <a:spcAft>
                <a:spcPct val="0"/>
              </a:spcAft>
              <a:buChar char="»"/>
              <a:defRPr sz="1600">
                <a:solidFill>
                  <a:srgbClr val="FF6600"/>
                </a:solidFill>
                <a:latin typeface="+mn-lt"/>
              </a:defRPr>
            </a:lvl8pPr>
            <a:lvl9pPr marL="3886200" indent="-228600" algn="l" rtl="0" eaLnBrk="1" fontAlgn="base" hangingPunct="1">
              <a:spcBef>
                <a:spcPct val="20000"/>
              </a:spcBef>
              <a:spcAft>
                <a:spcPct val="0"/>
              </a:spcAft>
              <a:buChar char="»"/>
              <a:defRPr sz="1600">
                <a:solidFill>
                  <a:srgbClr val="FF6600"/>
                </a:solidFill>
                <a:latin typeface="+mn-lt"/>
              </a:defRPr>
            </a:lvl9pPr>
          </a:lstStyle>
          <a:p>
            <a:pPr algn="ctr"/>
            <a:r>
              <a:rPr lang="en-US" altLang="zh-CN" sz="1600" b="1" kern="0" dirty="0">
                <a:solidFill>
                  <a:srgbClr val="8BC641"/>
                </a:solidFill>
                <a:ea typeface="宋体" charset="-122"/>
                <a:cs typeface="Arial" panose="020B0604020202020204" pitchFamily="34" charset="0"/>
              </a:rPr>
              <a:t>“We can only see a short distance ahead, but we can see plenty there that needs to be done.”——Alan M. Turing</a:t>
            </a:r>
          </a:p>
        </p:txBody>
      </p:sp>
    </p:spTree>
    <p:extLst>
      <p:ext uri="{BB962C8B-B14F-4D97-AF65-F5344CB8AC3E}">
        <p14:creationId xmlns:p14="http://schemas.microsoft.com/office/powerpoint/2010/main" val="3582395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02566" y="215154"/>
            <a:ext cx="10186869" cy="796965"/>
          </a:xfrm>
        </p:spPr>
        <p:txBody>
          <a:bodyPr>
            <a:noAutofit/>
          </a:bodyPr>
          <a:lstStyle/>
          <a:p>
            <a:pPr algn="ctr"/>
            <a:r>
              <a:rPr lang="en-US" altLang="zh-CN" sz="4400" dirty="0">
                <a:solidFill>
                  <a:srgbClr val="1F3A33"/>
                </a:solidFill>
                <a:latin typeface="Century Gothic" panose="020B0502020202020204" pitchFamily="34" charset="0"/>
                <a:cs typeface="Arial" panose="020B0604020202020204" pitchFamily="34" charset="0"/>
              </a:rPr>
              <a:t>Motivation: </a:t>
            </a:r>
            <a:r>
              <a:rPr lang="en-US" altLang="zh-CN" sz="4400" dirty="0" smtClean="0">
                <a:solidFill>
                  <a:srgbClr val="1F3A33"/>
                </a:solidFill>
                <a:latin typeface="Century Gothic" panose="020B0502020202020204" pitchFamily="34" charset="0"/>
                <a:cs typeface="Arial" panose="020B0604020202020204" pitchFamily="34" charset="0"/>
              </a:rPr>
              <a:t>User identification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圆角矩形 5"/>
          <p:cNvSpPr/>
          <p:nvPr/>
        </p:nvSpPr>
        <p:spPr>
          <a:xfrm>
            <a:off x="2009979" y="2596029"/>
            <a:ext cx="8640960" cy="1000115"/>
          </a:xfrm>
          <a:prstGeom prst="roundRect">
            <a:avLst/>
          </a:prstGeom>
          <a:solidFill>
            <a:schemeClr val="bg1"/>
          </a:solidFill>
          <a:ln w="38100">
            <a:solidFill>
              <a:srgbClr val="1F3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smtClean="0">
                <a:solidFill>
                  <a:srgbClr val="FF0000"/>
                </a:solidFill>
                <a:latin typeface="Comic Sans MS" panose="030F0702030302020204" pitchFamily="66" charset="0"/>
              </a:rPr>
              <a:t>User identified</a:t>
            </a:r>
            <a:r>
              <a:rPr lang="en-US" altLang="zh-CN" sz="3200" b="1" dirty="0" smtClean="0">
                <a:solidFill>
                  <a:srgbClr val="0CA1C9"/>
                </a:solidFill>
                <a:latin typeface="Comic Sans MS" panose="030F0702030302020204" pitchFamily="66" charset="0"/>
              </a:rPr>
              <a:t> </a:t>
            </a:r>
            <a:r>
              <a:rPr lang="en-US" altLang="zh-CN" sz="3200" b="1" dirty="0" smtClean="0">
                <a:solidFill>
                  <a:srgbClr val="1F3A33"/>
                </a:solidFill>
                <a:latin typeface="Comic Sans MS" panose="030F0702030302020204" pitchFamily="66" charset="0"/>
              </a:rPr>
              <a:t>gesture recognition.</a:t>
            </a:r>
            <a:endParaRPr lang="zh-CN" altLang="en-US" sz="3200" b="1" dirty="0">
              <a:solidFill>
                <a:srgbClr val="1F3A33"/>
              </a:solidFill>
              <a:latin typeface="Comic Sans MS" panose="030F0702030302020204" pitchFamily="66" charset="0"/>
            </a:endParaRPr>
          </a:p>
        </p:txBody>
      </p:sp>
      <p:sp>
        <p:nvSpPr>
          <p:cNvPr id="5" name="矩形 4"/>
          <p:cNvSpPr/>
          <p:nvPr/>
        </p:nvSpPr>
        <p:spPr>
          <a:xfrm>
            <a:off x="2170471" y="4653081"/>
            <a:ext cx="7851058" cy="400110"/>
          </a:xfrm>
          <a:prstGeom prst="rect">
            <a:avLst/>
          </a:prstGeom>
        </p:spPr>
        <p:txBody>
          <a:bodyPr wrap="square">
            <a:spAutoFit/>
          </a:bodyPr>
          <a:lstStyle/>
          <a:p>
            <a:pPr algn="ctr"/>
            <a:r>
              <a:rPr lang="en-US" altLang="zh-CN" sz="2000" b="1" i="1" dirty="0" smtClean="0">
                <a:latin typeface="Comic Sans MS" panose="030F0702030302020204" pitchFamily="66" charset="0"/>
              </a:rPr>
              <a:t>The semantic meaning of diverse gestures </a:t>
            </a:r>
            <a:r>
              <a:rPr lang="en-US" altLang="zh-CN" sz="2000" b="1" i="1" dirty="0" smtClean="0">
                <a:solidFill>
                  <a:srgbClr val="FF0000"/>
                </a:solidFill>
                <a:latin typeface="Comic Sans MS" panose="030F0702030302020204" pitchFamily="66" charset="0"/>
              </a:rPr>
              <a:t>&amp;</a:t>
            </a:r>
            <a:r>
              <a:rPr lang="en-US" altLang="zh-CN" sz="2000" b="1" i="1" dirty="0" smtClean="0">
                <a:latin typeface="Comic Sans MS" panose="030F0702030302020204" pitchFamily="66" charset="0"/>
              </a:rPr>
              <a:t> who I am?</a:t>
            </a:r>
            <a:endParaRPr lang="en-US" altLang="zh-CN" sz="2000" b="1" i="1" dirty="0">
              <a:latin typeface="Comic Sans MS" panose="030F0702030302020204" pitchFamily="66" charset="0"/>
            </a:endParaRPr>
          </a:p>
        </p:txBody>
      </p:sp>
    </p:spTree>
    <p:extLst>
      <p:ext uri="{BB962C8B-B14F-4D97-AF65-F5344CB8AC3E}">
        <p14:creationId xmlns:p14="http://schemas.microsoft.com/office/powerpoint/2010/main" val="225832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02566" y="215154"/>
            <a:ext cx="10186869" cy="796965"/>
          </a:xfrm>
        </p:spPr>
        <p:txBody>
          <a:bodyPr>
            <a:noAutofit/>
          </a:bodyPr>
          <a:lstStyle/>
          <a:p>
            <a:pPr algn="ctr"/>
            <a:r>
              <a:rPr lang="en-US" sz="4400" dirty="0" err="1">
                <a:solidFill>
                  <a:srgbClr val="1F3A33"/>
                </a:solidFill>
                <a:latin typeface="Century Gothic" panose="020B0502020202020204" pitchFamily="34" charset="0"/>
                <a:cs typeface="Arial" panose="020B0604020202020204" pitchFamily="34" charset="0"/>
              </a:rPr>
              <a:t>Hufu</a:t>
            </a:r>
            <a:r>
              <a:rPr lang="en-US" sz="4400" dirty="0">
                <a:solidFill>
                  <a:srgbClr val="1F3A33"/>
                </a:solidFill>
                <a:latin typeface="Century Gothic" panose="020B0502020202020204" pitchFamily="34" charset="0"/>
                <a:cs typeface="Arial" panose="020B0604020202020204" pitchFamily="34" charset="0"/>
              </a:rPr>
              <a:t> </a:t>
            </a:r>
            <a:r>
              <a:rPr lang="en-US" sz="4400" dirty="0">
                <a:solidFill>
                  <a:srgbClr val="1F3A33"/>
                </a:solidFill>
                <a:latin typeface="Century Gothic" panose="020B0502020202020204" pitchFamily="34" charset="0"/>
                <a:cs typeface="Arial" panose="020B0604020202020204" pitchFamily="34" charset="0"/>
              </a:rPr>
              <a:t>– Authorization of the Troop</a:t>
            </a: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组合 1"/>
          <p:cNvGrpSpPr/>
          <p:nvPr/>
        </p:nvGrpSpPr>
        <p:grpSpPr>
          <a:xfrm>
            <a:off x="1602255" y="1609290"/>
            <a:ext cx="3713948" cy="4487972"/>
            <a:chOff x="1602255" y="1609290"/>
            <a:chExt cx="3713948" cy="4487972"/>
          </a:xfrm>
        </p:grpSpPr>
        <p:pic>
          <p:nvPicPr>
            <p:cNvPr id="3" name="图片 2"/>
            <p:cNvPicPr>
              <a:picLocks noChangeAspect="1"/>
            </p:cNvPicPr>
            <p:nvPr/>
          </p:nvPicPr>
          <p:blipFill>
            <a:blip r:embed="rId3"/>
            <a:stretch>
              <a:fillRect/>
            </a:stretch>
          </p:blipFill>
          <p:spPr>
            <a:xfrm>
              <a:off x="1602256" y="1609290"/>
              <a:ext cx="3713947" cy="3890801"/>
            </a:xfrm>
            <a:prstGeom prst="rect">
              <a:avLst/>
            </a:prstGeom>
          </p:spPr>
        </p:pic>
        <p:sp>
          <p:nvSpPr>
            <p:cNvPr id="6" name="矩形 5"/>
            <p:cNvSpPr/>
            <p:nvPr/>
          </p:nvSpPr>
          <p:spPr>
            <a:xfrm>
              <a:off x="1602255" y="5697152"/>
              <a:ext cx="3713947" cy="400110"/>
            </a:xfrm>
            <a:prstGeom prst="rect">
              <a:avLst/>
            </a:prstGeom>
          </p:spPr>
          <p:txBody>
            <a:bodyPr wrap="square">
              <a:spAutoFit/>
            </a:bodyPr>
            <a:lstStyle/>
            <a:p>
              <a:pPr algn="ctr"/>
              <a:r>
                <a:rPr lang="en-US" altLang="zh-CN" sz="2000" b="1" i="1" dirty="0" smtClean="0">
                  <a:latin typeface="Comic Sans MS" panose="030F0702030302020204" pitchFamily="66" charset="0"/>
                </a:rPr>
                <a:t>Military messages</a:t>
              </a:r>
              <a:endParaRPr lang="en-US" altLang="zh-CN" sz="2000" b="1" i="1" dirty="0">
                <a:latin typeface="Comic Sans MS" panose="030F0702030302020204" pitchFamily="66" charset="0"/>
              </a:endParaRPr>
            </a:p>
          </p:txBody>
        </p:sp>
      </p:grpSp>
      <p:grpSp>
        <p:nvGrpSpPr>
          <p:cNvPr id="5" name="组合 4"/>
          <p:cNvGrpSpPr/>
          <p:nvPr/>
        </p:nvGrpSpPr>
        <p:grpSpPr>
          <a:xfrm>
            <a:off x="6535548" y="1609290"/>
            <a:ext cx="4653887" cy="4487972"/>
            <a:chOff x="6535548" y="1609290"/>
            <a:chExt cx="4653887" cy="4487972"/>
          </a:xfrm>
        </p:grpSpPr>
        <p:pic>
          <p:nvPicPr>
            <p:cNvPr id="4" name="图片 3"/>
            <p:cNvPicPr>
              <a:picLocks noChangeAspect="1"/>
            </p:cNvPicPr>
            <p:nvPr/>
          </p:nvPicPr>
          <p:blipFill>
            <a:blip r:embed="rId4"/>
            <a:stretch>
              <a:fillRect/>
            </a:stretch>
          </p:blipFill>
          <p:spPr>
            <a:xfrm>
              <a:off x="6535548" y="1609290"/>
              <a:ext cx="4653887" cy="3890801"/>
            </a:xfrm>
            <a:prstGeom prst="rect">
              <a:avLst/>
            </a:prstGeom>
          </p:spPr>
        </p:pic>
        <p:sp>
          <p:nvSpPr>
            <p:cNvPr id="7" name="矩形 6"/>
            <p:cNvSpPr/>
            <p:nvPr/>
          </p:nvSpPr>
          <p:spPr>
            <a:xfrm>
              <a:off x="7093571" y="5697152"/>
              <a:ext cx="3713947" cy="400110"/>
            </a:xfrm>
            <a:prstGeom prst="rect">
              <a:avLst/>
            </a:prstGeom>
          </p:spPr>
          <p:txBody>
            <a:bodyPr wrap="square">
              <a:spAutoFit/>
            </a:bodyPr>
            <a:lstStyle/>
            <a:p>
              <a:pPr algn="ctr"/>
              <a:r>
                <a:rPr lang="en-US" altLang="zh-CN" sz="2000" b="1" i="1" dirty="0" smtClean="0">
                  <a:latin typeface="Comic Sans MS" panose="030F0702030302020204" pitchFamily="66" charset="0"/>
                </a:rPr>
                <a:t>Authenticate the holder</a:t>
              </a:r>
              <a:endParaRPr lang="en-US" altLang="zh-CN" sz="2000" b="1" i="1" dirty="0">
                <a:latin typeface="Comic Sans MS" panose="030F0702030302020204" pitchFamily="66" charset="0"/>
              </a:endParaRPr>
            </a:p>
          </p:txBody>
        </p:sp>
      </p:grpSp>
    </p:spTree>
    <p:extLst>
      <p:ext uri="{BB962C8B-B14F-4D97-AF65-F5344CB8AC3E}">
        <p14:creationId xmlns:p14="http://schemas.microsoft.com/office/powerpoint/2010/main" val="355751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02566" y="215154"/>
            <a:ext cx="10186869" cy="796965"/>
          </a:xfrm>
        </p:spPr>
        <p:txBody>
          <a:bodyPr>
            <a:noAutofit/>
          </a:bodyPr>
          <a:lstStyle/>
          <a:p>
            <a:pPr algn="ctr"/>
            <a:r>
              <a:rPr lang="en-US" sz="4400" dirty="0">
                <a:solidFill>
                  <a:srgbClr val="1F3A33"/>
                </a:solidFill>
                <a:latin typeface="Century Gothic" panose="020B0502020202020204" pitchFamily="34" charset="0"/>
                <a:cs typeface="Arial" panose="020B0604020202020204" pitchFamily="34" charset="0"/>
              </a:rPr>
              <a:t>M</a:t>
            </a:r>
            <a:r>
              <a:rPr lang="en-US" altLang="zh-CN" sz="4400" dirty="0">
                <a:solidFill>
                  <a:srgbClr val="1F3A33"/>
                </a:solidFill>
                <a:latin typeface="Century Gothic" panose="020B0502020202020204" pitchFamily="34" charset="0"/>
                <a:cs typeface="Arial" panose="020B0604020202020204" pitchFamily="34" charset="0"/>
              </a:rPr>
              <a:t>otivation: </a:t>
            </a:r>
            <a:r>
              <a:rPr lang="en-US" altLang="zh-CN" sz="4400" dirty="0" smtClean="0">
                <a:solidFill>
                  <a:srgbClr val="1F3A33"/>
                </a:solidFill>
                <a:latin typeface="Century Gothic" panose="020B0502020202020204" pitchFamily="34" charset="0"/>
                <a:cs typeface="Arial" panose="020B0604020202020204" pitchFamily="34" charset="0"/>
              </a:rPr>
              <a:t>Applications</a:t>
            </a:r>
            <a:endParaRPr lang="en-US" sz="4400" dirty="0">
              <a:solidFill>
                <a:srgbClr val="1F3A33"/>
              </a:solidFill>
              <a:latin typeface="Century Gothic" panose="020B0502020202020204" pitchFamily="34" charset="0"/>
              <a:cs typeface="Arial" panose="020B0604020202020204" pitchFamily="34" charset="0"/>
            </a:endParaRPr>
          </a:p>
        </p:txBody>
      </p:sp>
      <p:sp>
        <p:nvSpPr>
          <p:cNvPr id="2" name="矩形 1"/>
          <p:cNvSpPr/>
          <p:nvPr/>
        </p:nvSpPr>
        <p:spPr>
          <a:xfrm>
            <a:off x="6803284" y="1727979"/>
            <a:ext cx="5314974" cy="4524315"/>
          </a:xfrm>
          <a:prstGeom prst="rect">
            <a:avLst/>
          </a:prstGeom>
        </p:spPr>
        <p:txBody>
          <a:bodyPr wrap="square">
            <a:spAutoFit/>
          </a:bodyPr>
          <a:lstStyle/>
          <a:p>
            <a:r>
              <a:rPr lang="en-US" altLang="zh-CN" sz="3200" b="1" i="1" dirty="0" smtClean="0">
                <a:latin typeface="Comic Sans MS" panose="030F0702030302020204" pitchFamily="66" charset="0"/>
              </a:rPr>
              <a:t>User identified gesture recognition:</a:t>
            </a:r>
          </a:p>
          <a:p>
            <a:endParaRPr lang="en-US" altLang="zh-CN" sz="2800" dirty="0" smtClean="0">
              <a:latin typeface="Comic Sans MS" panose="030F0702030302020204" pitchFamily="66" charset="0"/>
            </a:endParaRPr>
          </a:p>
          <a:p>
            <a:pPr marL="742950" lvl="1" indent="-285750">
              <a:buFont typeface="Arial" panose="020B0604020202020204" pitchFamily="34" charset="0"/>
              <a:buChar char="•"/>
            </a:pPr>
            <a:r>
              <a:rPr lang="en-US" altLang="zh-CN" sz="2800" dirty="0" smtClean="0">
                <a:latin typeface="Comic Sans MS" panose="030F0702030302020204" pitchFamily="66" charset="0"/>
              </a:rPr>
              <a:t>Access control </a:t>
            </a:r>
          </a:p>
          <a:p>
            <a:pPr marL="742950" lvl="1" indent="-285750">
              <a:buFont typeface="Arial" panose="020B0604020202020204" pitchFamily="34" charset="0"/>
              <a:buChar char="•"/>
            </a:pPr>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dirty="0" smtClean="0">
                <a:latin typeface="Comic Sans MS" panose="030F0702030302020204" pitchFamily="66" charset="0"/>
              </a:rPr>
              <a:t>Content recommendation</a:t>
            </a:r>
          </a:p>
          <a:p>
            <a:pPr marL="742950" lvl="1" indent="-285750">
              <a:buFont typeface="Arial" panose="020B0604020202020204" pitchFamily="34" charset="0"/>
              <a:buChar char="•"/>
            </a:pPr>
            <a:endParaRPr lang="en-US" altLang="zh-CN" sz="2800" dirty="0">
              <a:latin typeface="Comic Sans MS" panose="030F0702030302020204" pitchFamily="66" charset="0"/>
            </a:endParaRPr>
          </a:p>
          <a:p>
            <a:pPr marL="742950" lvl="1" indent="-285750">
              <a:buFont typeface="Arial" panose="020B0604020202020204" pitchFamily="34" charset="0"/>
              <a:buChar char="•"/>
            </a:pPr>
            <a:r>
              <a:rPr lang="en-US" altLang="zh-CN" sz="2800" dirty="0" smtClean="0">
                <a:latin typeface="Comic Sans MS" panose="030F0702030302020204" pitchFamily="66" charset="0"/>
              </a:rPr>
              <a:t>VR customization</a:t>
            </a:r>
            <a:endParaRPr lang="en-US" altLang="zh-CN" sz="2800" dirty="0">
              <a:latin typeface="Comic Sans MS" panose="030F0702030302020204" pitchFamily="66" charset="0"/>
            </a:endParaRPr>
          </a:p>
          <a:p>
            <a:r>
              <a:rPr lang="en-US" altLang="zh-CN" sz="2800" i="1" dirty="0">
                <a:latin typeface="Comic Sans MS" panose="030F0702030302020204" pitchFamily="66" charset="0"/>
              </a:rPr>
              <a:t>							</a:t>
            </a:r>
            <a:endParaRPr lang="zh-CN" altLang="en-US" sz="28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3" name="图片 2"/>
          <p:cNvPicPr>
            <a:picLocks noChangeAspect="1"/>
          </p:cNvPicPr>
          <p:nvPr/>
        </p:nvPicPr>
        <p:blipFill>
          <a:blip r:embed="rId3"/>
          <a:stretch>
            <a:fillRect/>
          </a:stretch>
        </p:blipFill>
        <p:spPr>
          <a:xfrm>
            <a:off x="3986651" y="1853271"/>
            <a:ext cx="2303685" cy="3768008"/>
          </a:xfrm>
          <a:prstGeom prst="rect">
            <a:avLst/>
          </a:prstGeom>
        </p:spPr>
      </p:pic>
      <p:pic>
        <p:nvPicPr>
          <p:cNvPr id="4" name="图片 3"/>
          <p:cNvPicPr>
            <a:picLocks noChangeAspect="1"/>
          </p:cNvPicPr>
          <p:nvPr/>
        </p:nvPicPr>
        <p:blipFill>
          <a:blip r:embed="rId4"/>
          <a:stretch>
            <a:fillRect/>
          </a:stretch>
        </p:blipFill>
        <p:spPr>
          <a:xfrm>
            <a:off x="375495" y="1727979"/>
            <a:ext cx="3611156" cy="3527715"/>
          </a:xfrm>
          <a:prstGeom prst="rect">
            <a:avLst/>
          </a:prstGeom>
        </p:spPr>
      </p:pic>
    </p:spTree>
    <p:extLst>
      <p:ext uri="{BB962C8B-B14F-4D97-AF65-F5344CB8AC3E}">
        <p14:creationId xmlns:p14="http://schemas.microsoft.com/office/powerpoint/2010/main" val="158948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038719" y="197715"/>
            <a:ext cx="10186869" cy="796965"/>
          </a:xfrm>
        </p:spPr>
        <p:txBody>
          <a:bodyPr>
            <a:noAutofit/>
          </a:bodyPr>
          <a:lstStyle/>
          <a:p>
            <a:pPr algn="ctr"/>
            <a:r>
              <a:rPr lang="en-US" sz="4400" dirty="0" smtClean="0">
                <a:solidFill>
                  <a:srgbClr val="1F3A33"/>
                </a:solidFill>
                <a:latin typeface="Century Gothic" panose="020B0502020202020204" pitchFamily="34" charset="0"/>
                <a:cs typeface="Arial" panose="020B0604020202020204" pitchFamily="34" charset="0"/>
              </a:rPr>
              <a:t>WiFi based User </a:t>
            </a:r>
            <a:r>
              <a:rPr lang="en-US" sz="4400" dirty="0" smtClean="0">
                <a:solidFill>
                  <a:srgbClr val="1F3A33"/>
                </a:solidFill>
                <a:latin typeface="Century Gothic" panose="020B0502020202020204" pitchFamily="34" charset="0"/>
                <a:cs typeface="Arial" panose="020B0604020202020204" pitchFamily="34" charset="0"/>
              </a:rPr>
              <a:t>Identification</a:t>
            </a:r>
            <a:endParaRPr lang="en-US" sz="4400" dirty="0">
              <a:solidFill>
                <a:srgbClr val="1F3A33"/>
              </a:solidFill>
              <a:latin typeface="Century Gothic" panose="020B0502020202020204" pitchFamily="34" charset="0"/>
              <a:cs typeface="Arial" panose="020B0604020202020204" pitchFamily="34" charset="0"/>
            </a:endParaRPr>
          </a:p>
        </p:txBody>
      </p:sp>
      <p:sp>
        <p:nvSpPr>
          <p:cNvPr id="7"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1" name="矩形 10"/>
          <p:cNvSpPr/>
          <p:nvPr/>
        </p:nvSpPr>
        <p:spPr>
          <a:xfrm>
            <a:off x="1038718" y="1252263"/>
            <a:ext cx="6962281" cy="5447645"/>
          </a:xfrm>
          <a:prstGeom prst="rect">
            <a:avLst/>
          </a:prstGeom>
        </p:spPr>
        <p:txBody>
          <a:bodyPr wrap="square">
            <a:spAutoFit/>
          </a:bodyPr>
          <a:lstStyle/>
          <a:p>
            <a:r>
              <a:rPr lang="en-US" altLang="zh-CN" sz="2800" dirty="0">
                <a:latin typeface="Comic Sans MS" panose="030F0702030302020204" pitchFamily="66" charset="0"/>
              </a:rPr>
              <a:t>U</a:t>
            </a:r>
            <a:r>
              <a:rPr lang="en-US" altLang="zh-CN" sz="2800" dirty="0" smtClean="0">
                <a:latin typeface="Comic Sans MS" panose="030F0702030302020204" pitchFamily="66" charset="0"/>
              </a:rPr>
              <a:t>ser identification </a:t>
            </a:r>
          </a:p>
          <a:p>
            <a:endParaRPr lang="en-US" altLang="zh-CN" sz="2400" dirty="0">
              <a:solidFill>
                <a:srgbClr val="FF0000"/>
              </a:solidFill>
              <a:latin typeface="Comic Sans MS" panose="030F0702030302020204" pitchFamily="66" charset="0"/>
            </a:endParaRPr>
          </a:p>
          <a:p>
            <a:r>
              <a:rPr lang="en-US" altLang="zh-CN" sz="2000" dirty="0">
                <a:solidFill>
                  <a:srgbClr val="FF0000"/>
                </a:solidFill>
                <a:latin typeface="Comic Sans MS" panose="030F0702030302020204" pitchFamily="66" charset="0"/>
              </a:rPr>
              <a:t>The human </a:t>
            </a:r>
            <a:r>
              <a:rPr lang="en-US" altLang="zh-CN" sz="2000" dirty="0" smtClean="0">
                <a:solidFill>
                  <a:srgbClr val="FF0000"/>
                </a:solidFill>
                <a:latin typeface="Comic Sans MS" panose="030F0702030302020204" pitchFamily="66" charset="0"/>
              </a:rPr>
              <a:t>gait:</a:t>
            </a:r>
          </a:p>
          <a:p>
            <a:endParaRPr lang="en-US" altLang="zh-CN" sz="2400" dirty="0" smtClean="0">
              <a:solidFill>
                <a:srgbClr val="FF0000"/>
              </a:solidFill>
              <a:latin typeface="Comic Sans MS" panose="030F0702030302020204" pitchFamily="66" charset="0"/>
            </a:endParaRPr>
          </a:p>
          <a:p>
            <a:pPr marL="342900" indent="-342900">
              <a:buFont typeface="Arial" panose="020B0604020202020204" pitchFamily="34" charset="0"/>
              <a:buChar char="•"/>
            </a:pPr>
            <a:r>
              <a:rPr lang="en-US" altLang="zh-CN" sz="2000" dirty="0" err="1" smtClean="0">
                <a:latin typeface="Comic Sans MS" panose="030F0702030302020204" pitchFamily="66" charset="0"/>
              </a:rPr>
              <a:t>WifiU</a:t>
            </a:r>
            <a:r>
              <a:rPr lang="en-US" altLang="zh-CN" sz="2000" dirty="0" smtClean="0">
                <a:latin typeface="Comic Sans MS" panose="030F0702030302020204" pitchFamily="66" charset="0"/>
              </a:rPr>
              <a:t> </a:t>
            </a:r>
            <a:r>
              <a:rPr lang="en-US" altLang="zh-CN" sz="2000" dirty="0" err="1">
                <a:latin typeface="Comic Sans MS" panose="030F0702030302020204" pitchFamily="66" charset="0"/>
              </a:rPr>
              <a:t>UbiComp</a:t>
            </a:r>
            <a:r>
              <a:rPr lang="en-US" altLang="zh-CN" sz="2000" dirty="0">
                <a:latin typeface="Comic Sans MS" panose="030F0702030302020204" pitchFamily="66" charset="0"/>
              </a:rPr>
              <a:t> </a:t>
            </a:r>
            <a:r>
              <a:rPr lang="en-US" altLang="zh-CN" sz="2000" dirty="0" smtClean="0">
                <a:latin typeface="Comic Sans MS" panose="030F0702030302020204" pitchFamily="66" charset="0"/>
              </a:rPr>
              <a:t>'16</a:t>
            </a:r>
          </a:p>
          <a:p>
            <a:pPr marL="342900" indent="-342900">
              <a:buFont typeface="Arial" panose="020B0604020202020204" pitchFamily="34" charset="0"/>
              <a:buChar char="•"/>
            </a:pPr>
            <a:r>
              <a:rPr lang="en-US" altLang="zh-CN" sz="2000" dirty="0" err="1" smtClean="0">
                <a:latin typeface="Comic Sans MS" panose="030F0702030302020204" pitchFamily="66" charset="0"/>
              </a:rPr>
              <a:t>Wiwho</a:t>
            </a:r>
            <a:r>
              <a:rPr lang="en-US" altLang="zh-CN" sz="2000" dirty="0" smtClean="0">
                <a:latin typeface="Comic Sans MS" panose="030F0702030302020204" pitchFamily="66" charset="0"/>
              </a:rPr>
              <a:t> IPSN 16’</a:t>
            </a:r>
          </a:p>
          <a:p>
            <a:pPr marL="342900" indent="-342900">
              <a:buFont typeface="Arial" panose="020B0604020202020204" pitchFamily="34" charset="0"/>
              <a:buChar char="•"/>
            </a:pPr>
            <a:r>
              <a:rPr lang="en-US" altLang="zh-CN" sz="2000" dirty="0" smtClean="0">
                <a:latin typeface="Comic Sans MS" panose="030F0702030302020204" pitchFamily="66" charset="0"/>
              </a:rPr>
              <a:t>AutoID AAAI 18’</a:t>
            </a:r>
          </a:p>
          <a:p>
            <a:pPr marL="342900" indent="-342900">
              <a:buFont typeface="Arial" panose="020B0604020202020204" pitchFamily="34" charset="0"/>
              <a:buChar char="•"/>
            </a:pPr>
            <a:endParaRPr lang="en-US" altLang="zh-CN" sz="2000" dirty="0" smtClean="0">
              <a:latin typeface="Comic Sans MS" panose="030F0702030302020204" pitchFamily="66" charset="0"/>
            </a:endParaRPr>
          </a:p>
          <a:p>
            <a:r>
              <a:rPr lang="en-US" altLang="zh-CN" sz="2000" dirty="0">
                <a:solidFill>
                  <a:srgbClr val="FF0000"/>
                </a:solidFill>
                <a:latin typeface="Comic Sans MS" panose="030F0702030302020204" pitchFamily="66" charset="0"/>
              </a:rPr>
              <a:t>The location-oriented </a:t>
            </a:r>
            <a:r>
              <a:rPr lang="en-US" altLang="zh-CN" sz="2000" dirty="0" smtClean="0">
                <a:solidFill>
                  <a:srgbClr val="FF0000"/>
                </a:solidFill>
                <a:latin typeface="Comic Sans MS" panose="030F0702030302020204" pitchFamily="66" charset="0"/>
              </a:rPr>
              <a:t>activities:</a:t>
            </a:r>
            <a:endParaRPr lang="en-US" altLang="zh-CN" sz="2000" dirty="0">
              <a:solidFill>
                <a:srgbClr val="FF0000"/>
              </a:solidFill>
              <a:latin typeface="Comic Sans MS" panose="030F0702030302020204" pitchFamily="66" charset="0"/>
            </a:endParaRPr>
          </a:p>
          <a:p>
            <a:endParaRPr lang="en-US" altLang="zh-CN" sz="2000" dirty="0" smtClean="0">
              <a:latin typeface="Comic Sans MS" panose="030F0702030302020204" pitchFamily="66" charset="0"/>
            </a:endParaRPr>
          </a:p>
          <a:p>
            <a:pPr marL="342900" indent="-342900">
              <a:buFont typeface="Arial" panose="020B0604020202020204" pitchFamily="34" charset="0"/>
              <a:buChar char="•"/>
            </a:pPr>
            <a:r>
              <a:rPr lang="en-US" altLang="zh-CN" sz="2000" dirty="0" err="1" smtClean="0">
                <a:latin typeface="Comic Sans MS" panose="030F0702030302020204" pitchFamily="66" charset="0"/>
              </a:rPr>
              <a:t>WiPIN</a:t>
            </a:r>
            <a:r>
              <a:rPr lang="en-US" altLang="zh-CN" sz="2000" dirty="0" smtClean="0">
                <a:latin typeface="Comic Sans MS" panose="030F0702030302020204" pitchFamily="66" charset="0"/>
              </a:rPr>
              <a:t> GLOBECOM '19</a:t>
            </a:r>
            <a:endParaRPr lang="en-US" altLang="zh-CN" sz="2000" dirty="0">
              <a:latin typeface="Comic Sans MS" panose="030F0702030302020204" pitchFamily="66" charset="0"/>
            </a:endParaRPr>
          </a:p>
          <a:p>
            <a:pPr marL="342900" indent="-342900">
              <a:buFont typeface="Arial" panose="020B0604020202020204" pitchFamily="34" charset="0"/>
              <a:buChar char="•"/>
            </a:pPr>
            <a:r>
              <a:rPr lang="en-US" altLang="zh-CN" sz="2000" dirty="0">
                <a:latin typeface="Comic Sans MS" panose="030F0702030302020204" pitchFamily="66" charset="0"/>
              </a:rPr>
              <a:t>Cong Shi et </a:t>
            </a:r>
            <a:r>
              <a:rPr lang="en-US" altLang="zh-CN" sz="2000" dirty="0" err="1" smtClean="0">
                <a:latin typeface="Comic Sans MS" panose="030F0702030302020204" pitchFamily="66" charset="0"/>
              </a:rPr>
              <a:t>MobiHoc</a:t>
            </a:r>
            <a:r>
              <a:rPr lang="en-US" altLang="zh-CN" sz="2000" dirty="0" smtClean="0">
                <a:latin typeface="Comic Sans MS" panose="030F0702030302020204" pitchFamily="66" charset="0"/>
              </a:rPr>
              <a:t> 17’</a:t>
            </a:r>
          </a:p>
          <a:p>
            <a:pPr marL="342900" indent="-342900">
              <a:buFont typeface="Arial" panose="020B0604020202020204" pitchFamily="34" charset="0"/>
              <a:buChar char="•"/>
            </a:pPr>
            <a:endParaRPr lang="en-US" altLang="zh-CN" sz="2000" dirty="0" smtClean="0">
              <a:latin typeface="Comic Sans MS" panose="030F0702030302020204" pitchFamily="66" charset="0"/>
            </a:endParaRPr>
          </a:p>
          <a:p>
            <a:pPr marL="342900" indent="-342900">
              <a:buFont typeface="Arial" panose="020B0604020202020204" pitchFamily="34" charset="0"/>
              <a:buChar char="•"/>
            </a:pPr>
            <a:endParaRPr lang="en-US" altLang="zh-CN" sz="2000" dirty="0">
              <a:latin typeface="Comic Sans MS" panose="030F0702030302020204" pitchFamily="66" charset="0"/>
            </a:endParaRPr>
          </a:p>
          <a:p>
            <a:pPr marL="342900" indent="-342900">
              <a:buFont typeface="Arial" panose="020B0604020202020204" pitchFamily="34" charset="0"/>
              <a:buChar char="•"/>
            </a:pPr>
            <a:endParaRPr lang="en-US" altLang="zh-CN" sz="2400" dirty="0" smtClean="0">
              <a:latin typeface="Comic Sans MS" panose="030F0702030302020204" pitchFamily="66" charset="0"/>
            </a:endParaRPr>
          </a:p>
          <a:p>
            <a:pPr algn="ctr"/>
            <a:endParaRPr lang="zh-CN" altLang="en-US" sz="2400" dirty="0">
              <a:solidFill>
                <a:srgbClr val="FF0000"/>
              </a:solidFill>
              <a:latin typeface="Comic Sans MS" panose="030F0702030302020204" pitchFamily="66" charset="0"/>
            </a:endParaRPr>
          </a:p>
        </p:txBody>
      </p:sp>
      <p:sp>
        <p:nvSpPr>
          <p:cNvPr id="16" name="矩形 15"/>
          <p:cNvSpPr/>
          <p:nvPr/>
        </p:nvSpPr>
        <p:spPr>
          <a:xfrm>
            <a:off x="6501825" y="3694925"/>
            <a:ext cx="4851975" cy="1569660"/>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solidFill>
                  <a:srgbClr val="FF0000"/>
                </a:solidFill>
                <a:latin typeface="Comic Sans MS" panose="030F0702030302020204" pitchFamily="66" charset="0"/>
              </a:rPr>
              <a:t>known gesture information</a:t>
            </a:r>
          </a:p>
          <a:p>
            <a:pPr marL="342900" indent="-342900">
              <a:buFont typeface="Arial" panose="020B0604020202020204" pitchFamily="34" charset="0"/>
              <a:buChar char="•"/>
            </a:pPr>
            <a:endParaRPr lang="en-US" altLang="zh-CN" sz="2400" dirty="0" smtClean="0">
              <a:solidFill>
                <a:srgbClr val="FF0000"/>
              </a:solidFill>
              <a:latin typeface="Comic Sans MS" panose="030F0702030302020204" pitchFamily="66" charset="0"/>
            </a:endParaRPr>
          </a:p>
          <a:p>
            <a:pPr marL="342900" indent="-342900">
              <a:buFont typeface="Arial" panose="020B0604020202020204" pitchFamily="34" charset="0"/>
              <a:buChar char="•"/>
            </a:pPr>
            <a:r>
              <a:rPr lang="en-US" altLang="zh-CN" sz="2400" dirty="0">
                <a:solidFill>
                  <a:srgbClr val="FF0000"/>
                </a:solidFill>
                <a:latin typeface="Comic Sans MS" panose="030F0702030302020204" pitchFamily="66" charset="0"/>
              </a:rPr>
              <a:t>c</a:t>
            </a:r>
            <a:r>
              <a:rPr lang="en-US" altLang="zh-CN" sz="2400" dirty="0" smtClean="0">
                <a:solidFill>
                  <a:srgbClr val="FF0000"/>
                </a:solidFill>
                <a:latin typeface="Comic Sans MS" panose="030F0702030302020204" pitchFamily="66" charset="0"/>
              </a:rPr>
              <a:t>umbersome for cross-domain scenarios</a:t>
            </a:r>
            <a:endParaRPr lang="zh-CN" altLang="en-US" sz="2400" dirty="0">
              <a:solidFill>
                <a:srgbClr val="FF0000"/>
              </a:solidFill>
              <a:latin typeface="Comic Sans MS" panose="030F0702030302020204" pitchFamily="66" charset="0"/>
            </a:endParaRPr>
          </a:p>
        </p:txBody>
      </p:sp>
      <p:grpSp>
        <p:nvGrpSpPr>
          <p:cNvPr id="6" name="组合 5"/>
          <p:cNvGrpSpPr/>
          <p:nvPr/>
        </p:nvGrpSpPr>
        <p:grpSpPr>
          <a:xfrm>
            <a:off x="6501825" y="1309730"/>
            <a:ext cx="3779340" cy="2140435"/>
            <a:chOff x="6501825" y="1309730"/>
            <a:chExt cx="3779340" cy="2140435"/>
          </a:xfrm>
        </p:grpSpPr>
        <p:sp>
          <p:nvSpPr>
            <p:cNvPr id="14" name="矩形 13"/>
            <p:cNvSpPr/>
            <p:nvPr/>
          </p:nvSpPr>
          <p:spPr>
            <a:xfrm>
              <a:off x="7112986" y="2126726"/>
              <a:ext cx="3168179" cy="1323439"/>
            </a:xfrm>
            <a:prstGeom prst="rect">
              <a:avLst/>
            </a:prstGeom>
          </p:spPr>
          <p:txBody>
            <a:bodyPr wrap="square">
              <a:spAutoFit/>
            </a:bodyPr>
            <a:lstStyle/>
            <a:p>
              <a:pPr algn="ctr"/>
              <a:r>
                <a:rPr lang="en-US" altLang="zh-CN" sz="2000" dirty="0" err="1" smtClean="0">
                  <a:latin typeface="Comic Sans MS" panose="030F0702030302020204" pitchFamily="66" charset="0"/>
                </a:rPr>
                <a:t>WiID</a:t>
              </a:r>
              <a:endParaRPr lang="en-US" altLang="zh-CN" sz="2000" dirty="0" smtClean="0">
                <a:latin typeface="Comic Sans MS" panose="030F0702030302020204" pitchFamily="66" charset="0"/>
              </a:endParaRPr>
            </a:p>
            <a:p>
              <a:pPr algn="ctr"/>
              <a:endParaRPr lang="en-US" altLang="zh-CN" sz="2000" dirty="0" smtClean="0">
                <a:latin typeface="Comic Sans MS" panose="030F0702030302020204" pitchFamily="66" charset="0"/>
              </a:endParaRPr>
            </a:p>
            <a:p>
              <a:pPr algn="ctr"/>
              <a:r>
                <a:rPr lang="en-US" altLang="zh-CN" sz="2000" dirty="0" smtClean="0">
                  <a:latin typeface="Comic Sans MS" panose="030F0702030302020204" pitchFamily="66" charset="0"/>
                </a:rPr>
                <a:t>ACM </a:t>
              </a:r>
              <a:r>
                <a:rPr lang="en-US" altLang="zh-CN" sz="2000" dirty="0">
                  <a:latin typeface="Comic Sans MS" panose="030F0702030302020204" pitchFamily="66" charset="0"/>
                </a:rPr>
                <a:t>IMWUT '18 </a:t>
              </a:r>
              <a:r>
                <a:rPr lang="en-US" altLang="zh-CN" sz="2000" dirty="0" smtClean="0">
                  <a:latin typeface="Comic Sans MS" panose="030F0702030302020204" pitchFamily="66" charset="0"/>
                </a:rPr>
                <a:t>&amp; </a:t>
              </a:r>
              <a:r>
                <a:rPr lang="en-US" altLang="zh-CN" sz="2000" dirty="0" err="1" smtClean="0">
                  <a:latin typeface="Comic Sans MS" panose="030F0702030302020204" pitchFamily="66" charset="0"/>
                </a:rPr>
                <a:t>UbiComp</a:t>
              </a:r>
              <a:r>
                <a:rPr lang="en-US" altLang="zh-CN" sz="2000" dirty="0" smtClean="0">
                  <a:latin typeface="Comic Sans MS" panose="030F0702030302020204" pitchFamily="66" charset="0"/>
                </a:rPr>
                <a:t> </a:t>
              </a:r>
              <a:r>
                <a:rPr lang="en-US" altLang="zh-CN" sz="2000" dirty="0" smtClean="0">
                  <a:latin typeface="Comic Sans MS" panose="030F0702030302020204" pitchFamily="66" charset="0"/>
                </a:rPr>
                <a:t>'18</a:t>
              </a:r>
              <a:endParaRPr lang="en-US" altLang="zh-CN" sz="2000" dirty="0" smtClean="0">
                <a:latin typeface="Comic Sans MS" panose="030F0702030302020204" pitchFamily="66" charset="0"/>
              </a:endParaRPr>
            </a:p>
          </p:txBody>
        </p:sp>
        <p:sp>
          <p:nvSpPr>
            <p:cNvPr id="5" name="矩形 4"/>
            <p:cNvSpPr/>
            <p:nvPr/>
          </p:nvSpPr>
          <p:spPr>
            <a:xfrm>
              <a:off x="6501825" y="1309730"/>
              <a:ext cx="2611612" cy="461665"/>
            </a:xfrm>
            <a:prstGeom prst="rect">
              <a:avLst/>
            </a:prstGeom>
          </p:spPr>
          <p:txBody>
            <a:bodyPr wrap="none">
              <a:spAutoFit/>
            </a:bodyPr>
            <a:lstStyle/>
            <a:p>
              <a:r>
                <a:rPr lang="en-US" altLang="zh-CN" sz="2400" dirty="0" smtClean="0">
                  <a:latin typeface="Comic Sans MS" panose="030F0702030302020204" pitchFamily="66" charset="0"/>
                </a:rPr>
                <a:t>Comparable work</a:t>
              </a:r>
              <a:endParaRPr lang="en-US" altLang="zh-CN" sz="2400" dirty="0">
                <a:latin typeface="Comic Sans MS" panose="030F0702030302020204" pitchFamily="66" charset="0"/>
              </a:endParaRPr>
            </a:p>
          </p:txBody>
        </p:sp>
      </p:grpSp>
    </p:spTree>
    <p:extLst>
      <p:ext uri="{BB962C8B-B14F-4D97-AF65-F5344CB8AC3E}">
        <p14:creationId xmlns:p14="http://schemas.microsoft.com/office/powerpoint/2010/main" val="83445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2800767"/>
          </a:xfrm>
          <a:prstGeom prst="rect">
            <a:avLst/>
          </a:prstGeom>
        </p:spPr>
        <p:txBody>
          <a:bodyPr wrap="square">
            <a:spAutoFit/>
          </a:bodyPr>
          <a:lstStyle/>
          <a:p>
            <a:r>
              <a:rPr lang="en-US" altLang="zh-CN" sz="3200" b="1" i="1" dirty="0" smtClean="0">
                <a:latin typeface="Comic Sans MS" panose="030F0702030302020204" pitchFamily="66" charset="0"/>
              </a:rPr>
              <a:t>Can we identify the performers while conveying the semantic meaning </a:t>
            </a:r>
            <a:r>
              <a:rPr lang="en-US" altLang="zh-CN" sz="3200" b="1" i="1" dirty="0" smtClean="0">
                <a:solidFill>
                  <a:srgbClr val="FF0000"/>
                </a:solidFill>
                <a:latin typeface="Comic Sans MS" panose="030F0702030302020204" pitchFamily="66" charset="0"/>
              </a:rPr>
              <a:t>simultaneously</a:t>
            </a:r>
            <a:r>
              <a:rPr lang="en-US" altLang="zh-CN" sz="3200" b="1" i="1" dirty="0" smtClean="0">
                <a:latin typeface="Comic Sans MS" panose="030F0702030302020204" pitchFamily="66" charset="0"/>
              </a:rPr>
              <a:t>?</a:t>
            </a:r>
          </a:p>
          <a:p>
            <a:endParaRPr lang="en-US" altLang="zh-CN" sz="32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a:t>
            </a:r>
            <a:r>
              <a:rPr lang="en-US" altLang="zh-CN" sz="2400" dirty="0" smtClean="0">
                <a:solidFill>
                  <a:srgbClr val="1F3A33"/>
                </a:solidFill>
                <a:latin typeface="Comic Sans MS" panose="030F0702030302020204" pitchFamily="66" charset="0"/>
              </a:rPr>
              <a:t>design: </a:t>
            </a:r>
            <a:r>
              <a:rPr lang="en-US" altLang="zh-CN" sz="2400" dirty="0" smtClean="0">
                <a:latin typeface="Comic Sans MS" panose="030F0702030302020204" pitchFamily="66" charset="0"/>
              </a:rPr>
              <a:t>Recognize gestures while identifying users </a:t>
            </a:r>
            <a:r>
              <a:rPr lang="en-US" altLang="zh-CN" sz="2400" i="1" dirty="0">
                <a:solidFill>
                  <a:srgbClr val="FF0000"/>
                </a:solidFill>
                <a:latin typeface="Comic Sans MS" panose="030F0702030302020204" pitchFamily="66" charset="0"/>
              </a:rPr>
              <a:t>simultaneously</a:t>
            </a:r>
            <a:r>
              <a:rPr lang="en-US" altLang="zh-CN" sz="2400" dirty="0" smtClean="0">
                <a:solidFill>
                  <a:srgbClr val="FF0000"/>
                </a:solidFill>
                <a:latin typeface="Comic Sans MS" panose="030F0702030302020204" pitchFamily="66" charset="0"/>
              </a:rPr>
              <a:t>.</a:t>
            </a:r>
            <a:endParaRPr lang="en-US" altLang="zh-CN" sz="2400" dirty="0">
              <a:solidFill>
                <a:srgbClr val="FF0000"/>
              </a:solidFill>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825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195306" y="3323332"/>
            <a:ext cx="9801388" cy="3168908"/>
            <a:chOff x="1195306" y="3323332"/>
            <a:chExt cx="9801388" cy="3168908"/>
          </a:xfrm>
        </p:grpSpPr>
        <p:pic>
          <p:nvPicPr>
            <p:cNvPr id="4" name="图片 3"/>
            <p:cNvPicPr>
              <a:picLocks noChangeAspect="1"/>
            </p:cNvPicPr>
            <p:nvPr/>
          </p:nvPicPr>
          <p:blipFill rotWithShape="1">
            <a:blip r:embed="rId3"/>
            <a:srcRect b="21257"/>
            <a:stretch/>
          </p:blipFill>
          <p:spPr>
            <a:xfrm>
              <a:off x="1195306" y="3323332"/>
              <a:ext cx="9801388" cy="3168908"/>
            </a:xfrm>
            <a:prstGeom prst="rect">
              <a:avLst/>
            </a:prstGeom>
          </p:spPr>
        </p:pic>
        <p:pic>
          <p:nvPicPr>
            <p:cNvPr id="3" name="图片 2"/>
            <p:cNvPicPr>
              <a:picLocks noChangeAspect="1"/>
            </p:cNvPicPr>
            <p:nvPr/>
          </p:nvPicPr>
          <p:blipFill>
            <a:blip r:embed="rId4"/>
            <a:stretch>
              <a:fillRect/>
            </a:stretch>
          </p:blipFill>
          <p:spPr>
            <a:xfrm>
              <a:off x="2231472" y="4767716"/>
              <a:ext cx="8095376" cy="1302277"/>
            </a:xfrm>
            <a:prstGeom prst="rect">
              <a:avLst/>
            </a:prstGeom>
          </p:spPr>
        </p:pic>
      </p:grpSp>
      <p:pic>
        <p:nvPicPr>
          <p:cNvPr id="10" name="图片 9"/>
          <p:cNvPicPr>
            <a:picLocks noChangeAspect="1"/>
          </p:cNvPicPr>
          <p:nvPr/>
        </p:nvPicPr>
        <p:blipFill>
          <a:blip r:embed="rId5"/>
          <a:stretch>
            <a:fillRect/>
          </a:stretch>
        </p:blipFill>
        <p:spPr>
          <a:xfrm>
            <a:off x="2231472" y="4725771"/>
            <a:ext cx="8187655" cy="1300025"/>
          </a:xfrm>
          <a:prstGeom prst="rect">
            <a:avLst/>
          </a:prstGeom>
        </p:spPr>
      </p:pic>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1914402" y="215154"/>
            <a:ext cx="8363196"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Preliminary and Observation</a:t>
            </a:r>
          </a:p>
        </p:txBody>
      </p:sp>
      <p:sp>
        <p:nvSpPr>
          <p:cNvPr id="2" name="矩形 1"/>
          <p:cNvSpPr/>
          <p:nvPr/>
        </p:nvSpPr>
        <p:spPr>
          <a:xfrm>
            <a:off x="771705" y="1122696"/>
            <a:ext cx="10720899" cy="3046988"/>
          </a:xfrm>
          <a:prstGeom prst="rect">
            <a:avLst/>
          </a:prstGeom>
        </p:spPr>
        <p:txBody>
          <a:bodyPr wrap="square">
            <a:spAutoFit/>
          </a:bodyPr>
          <a:lstStyle/>
          <a:p>
            <a:r>
              <a:rPr lang="en-US" altLang="zh-CN" sz="2400" b="1" i="1" dirty="0" smtClean="0">
                <a:latin typeface="Comic Sans MS" panose="030F0702030302020204" pitchFamily="66" charset="0"/>
              </a:rPr>
              <a:t>Theoretical support:</a:t>
            </a:r>
            <a:endParaRPr lang="en-US" altLang="zh-CN" sz="24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dirty="0">
                <a:latin typeface="Comic Sans MS" panose="030F0702030302020204" pitchFamily="66" charset="0"/>
              </a:rPr>
              <a:t>T</a:t>
            </a:r>
            <a:r>
              <a:rPr lang="en-US" altLang="zh-CN" sz="2400" dirty="0" smtClean="0">
                <a:latin typeface="Comic Sans MS" panose="030F0702030302020204" pitchFamily="66" charset="0"/>
              </a:rPr>
              <a:t>he </a:t>
            </a:r>
            <a:r>
              <a:rPr lang="en-US" altLang="zh-CN" sz="2400" dirty="0" smtClean="0">
                <a:latin typeface="Comic Sans MS" panose="030F0702030302020204" pitchFamily="66" charset="0"/>
              </a:rPr>
              <a:t>arm </a:t>
            </a:r>
            <a:r>
              <a:rPr lang="en-US" altLang="zh-CN" sz="2400" dirty="0">
                <a:latin typeface="Comic Sans MS" panose="030F0702030302020204" pitchFamily="66" charset="0"/>
              </a:rPr>
              <a:t>gestures </a:t>
            </a:r>
            <a:r>
              <a:rPr lang="en-US" altLang="zh-CN" sz="2400" dirty="0" smtClean="0">
                <a:latin typeface="Comic Sans MS" panose="030F0702030302020204" pitchFamily="66" charset="0"/>
              </a:rPr>
              <a:t>are </a:t>
            </a:r>
            <a:r>
              <a:rPr lang="en-US" altLang="zh-CN" sz="2400" dirty="0" smtClean="0">
                <a:solidFill>
                  <a:srgbClr val="FF0000"/>
                </a:solidFill>
                <a:latin typeface="Comic Sans MS" panose="030F0702030302020204" pitchFamily="66" charset="0"/>
              </a:rPr>
              <a:t>representative for </a:t>
            </a:r>
            <a:r>
              <a:rPr lang="en-US" altLang="zh-CN" sz="2400" dirty="0">
                <a:solidFill>
                  <a:srgbClr val="FF0000"/>
                </a:solidFill>
                <a:latin typeface="Comic Sans MS" panose="030F0702030302020204" pitchFamily="66" charset="0"/>
              </a:rPr>
              <a:t>user </a:t>
            </a:r>
            <a:r>
              <a:rPr lang="en-US" altLang="zh-CN" sz="2400" dirty="0" smtClean="0">
                <a:solidFill>
                  <a:srgbClr val="FF0000"/>
                </a:solidFill>
                <a:latin typeface="Comic Sans MS" panose="030F0702030302020204" pitchFamily="66" charset="0"/>
              </a:rPr>
              <a:t>identification</a:t>
            </a:r>
            <a:r>
              <a:rPr lang="en-US" altLang="zh-CN" sz="2400" dirty="0" smtClean="0">
                <a:latin typeface="Comic Sans MS" panose="030F0702030302020204" pitchFamily="66" charset="0"/>
              </a:rPr>
              <a:t>.			</a:t>
            </a:r>
            <a:r>
              <a:rPr lang="en-US" altLang="zh-CN" sz="2400" dirty="0">
                <a:latin typeface="Comic Sans MS" panose="030F0702030302020204" pitchFamily="66" charset="0"/>
              </a:rPr>
              <a:t>	</a:t>
            </a:r>
            <a:r>
              <a:rPr lang="en-US" altLang="zh-CN" sz="2400" dirty="0" smtClean="0">
                <a:latin typeface="Comic Sans MS" panose="030F0702030302020204" pitchFamily="66" charset="0"/>
              </a:rPr>
              <a:t>    	 </a:t>
            </a:r>
            <a:r>
              <a:rPr lang="en-US" altLang="zh-CN" sz="2400" dirty="0" smtClean="0">
                <a:latin typeface="Comic Sans MS" panose="030F0702030302020204" pitchFamily="66" charset="0"/>
              </a:rPr>
              <a:t>				--- </a:t>
            </a:r>
            <a:r>
              <a:rPr lang="en-US" altLang="zh-CN" sz="2400" b="1" dirty="0" err="1" smtClean="0">
                <a:latin typeface="Comic Sans MS" panose="030F0702030302020204" pitchFamily="66" charset="0"/>
              </a:rPr>
              <a:t>WiID</a:t>
            </a:r>
            <a:r>
              <a:rPr lang="en-US" altLang="zh-CN" sz="2400" dirty="0" smtClean="0">
                <a:latin typeface="Comic Sans MS" panose="030F0702030302020204" pitchFamily="66" charset="0"/>
              </a:rPr>
              <a:t>, </a:t>
            </a:r>
            <a:r>
              <a:rPr lang="en-US" altLang="zh-CN" sz="2400" dirty="0" err="1" smtClean="0">
                <a:latin typeface="Comic Sans MS" panose="030F0702030302020204" pitchFamily="66" charset="0"/>
              </a:rPr>
              <a:t>Ubicomp</a:t>
            </a:r>
            <a:r>
              <a:rPr lang="en-US" altLang="zh-CN" sz="2400" dirty="0" smtClean="0">
                <a:latin typeface="Comic Sans MS" panose="030F0702030302020204" pitchFamily="66" charset="0"/>
              </a:rPr>
              <a:t> 18’</a:t>
            </a:r>
          </a:p>
          <a:p>
            <a:pPr marL="742950" lvl="1" indent="-285750">
              <a:buFont typeface="Arial" panose="020B0604020202020204" pitchFamily="34" charset="0"/>
              <a:buChar char="•"/>
            </a:pPr>
            <a:r>
              <a:rPr lang="en-US" altLang="zh-CN" sz="2400" dirty="0" smtClean="0">
                <a:latin typeface="Comic Sans MS" panose="030F0702030302020204" pitchFamily="66" charset="0"/>
              </a:rPr>
              <a:t>A </a:t>
            </a:r>
            <a:r>
              <a:rPr lang="en-US" altLang="zh-CN" sz="2400" dirty="0" smtClean="0">
                <a:solidFill>
                  <a:srgbClr val="FF0000"/>
                </a:solidFill>
                <a:latin typeface="Comic Sans MS" panose="030F0702030302020204" pitchFamily="66" charset="0"/>
              </a:rPr>
              <a:t>domain-independent feature </a:t>
            </a:r>
            <a:r>
              <a:rPr lang="en-US" altLang="zh-CN" sz="2400" dirty="0" smtClean="0">
                <a:latin typeface="Comic Sans MS" panose="030F0702030302020204" pitchFamily="66" charset="0"/>
              </a:rPr>
              <a:t>for cross-domain </a:t>
            </a:r>
            <a:r>
              <a:rPr lang="en-US" altLang="zh-CN" sz="2400" dirty="0" smtClean="0">
                <a:latin typeface="Comic Sans MS" panose="030F0702030302020204" pitchFamily="66" charset="0"/>
              </a:rPr>
              <a:t>scenarios.</a:t>
            </a:r>
            <a:endParaRPr lang="en-US" altLang="zh-CN" sz="2400" dirty="0" smtClean="0">
              <a:latin typeface="Comic Sans MS" panose="030F0702030302020204" pitchFamily="66" charset="0"/>
            </a:endParaRPr>
          </a:p>
          <a:p>
            <a:pPr lvl="1"/>
            <a:r>
              <a:rPr lang="en-US" altLang="zh-CN" sz="2400" dirty="0">
                <a:latin typeface="Comic Sans MS" panose="030F0702030302020204" pitchFamily="66" charset="0"/>
              </a:rPr>
              <a:t>	</a:t>
            </a:r>
            <a:r>
              <a:rPr lang="en-US" altLang="zh-CN" sz="2400" dirty="0" smtClean="0">
                <a:latin typeface="Comic Sans MS" panose="030F0702030302020204" pitchFamily="66" charset="0"/>
              </a:rPr>
              <a:t>						</a:t>
            </a:r>
            <a:r>
              <a:rPr lang="en-US" altLang="zh-CN" sz="2400" dirty="0">
                <a:latin typeface="Comic Sans MS" panose="030F0702030302020204" pitchFamily="66" charset="0"/>
              </a:rPr>
              <a:t> </a:t>
            </a:r>
            <a:r>
              <a:rPr lang="en-US" altLang="zh-CN" sz="2400" dirty="0" smtClean="0">
                <a:latin typeface="Comic Sans MS" panose="030F0702030302020204" pitchFamily="66" charset="0"/>
              </a:rPr>
              <a:t>    --- </a:t>
            </a:r>
            <a:r>
              <a:rPr lang="en-US" altLang="zh-CN" sz="2400" b="1" dirty="0" smtClean="0">
                <a:latin typeface="Comic Sans MS" panose="030F0702030302020204" pitchFamily="66" charset="0"/>
              </a:rPr>
              <a:t>Widar3.0</a:t>
            </a:r>
            <a:r>
              <a:rPr lang="en-US" altLang="zh-CN" sz="2400" dirty="0" smtClean="0">
                <a:latin typeface="Comic Sans MS" panose="030F0702030302020204" pitchFamily="66" charset="0"/>
              </a:rPr>
              <a:t>, </a:t>
            </a:r>
            <a:r>
              <a:rPr lang="en-US" altLang="zh-CN" sz="2400" dirty="0" err="1" smtClean="0">
                <a:latin typeface="Comic Sans MS" panose="030F0702030302020204" pitchFamily="66" charset="0"/>
              </a:rPr>
              <a:t>Mobisys</a:t>
            </a:r>
            <a:r>
              <a:rPr lang="en-US" altLang="zh-CN" sz="2400" dirty="0" smtClean="0">
                <a:latin typeface="Comic Sans MS" panose="030F0702030302020204" pitchFamily="66" charset="0"/>
              </a:rPr>
              <a:t> 19’</a:t>
            </a:r>
          </a:p>
          <a:p>
            <a:r>
              <a:rPr lang="en-US" altLang="zh-CN" sz="2400" b="1" i="1" dirty="0">
                <a:latin typeface="Comic Sans MS" panose="030F0702030302020204" pitchFamily="66" charset="0"/>
              </a:rPr>
              <a:t>E</a:t>
            </a:r>
            <a:r>
              <a:rPr lang="en-US" altLang="zh-CN" sz="2400" b="1" i="1" dirty="0" smtClean="0">
                <a:latin typeface="Comic Sans MS" panose="030F0702030302020204" pitchFamily="66" charset="0"/>
              </a:rPr>
              <a:t>xperimental observations:</a:t>
            </a:r>
            <a:endParaRPr lang="en-US" altLang="zh-CN" sz="2400" i="1" dirty="0">
              <a:latin typeface="Comic Sans MS" panose="030F0702030302020204" pitchFamily="66" charset="0"/>
            </a:endParaRPr>
          </a:p>
          <a:p>
            <a:pPr marL="742950" lvl="1" indent="-285750">
              <a:buFont typeface="Arial" panose="020B0604020202020204" pitchFamily="34" charset="0"/>
              <a:buChar char="•"/>
            </a:pPr>
            <a:endParaRPr lang="en-US" altLang="zh-CN" sz="2400" dirty="0">
              <a:latin typeface="Comic Sans MS" panose="030F0702030302020204" pitchFamily="66" charset="0"/>
            </a:endParaRPr>
          </a:p>
          <a:p>
            <a:r>
              <a:rPr lang="en-US" altLang="zh-CN" sz="2400" i="1" dirty="0">
                <a:latin typeface="Comic Sans MS" panose="030F0702030302020204" pitchFamily="66" charset="0"/>
              </a:rPr>
              <a:t>							</a:t>
            </a:r>
            <a:endParaRPr lang="zh-CN" altLang="en-US" sz="24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圆角矩形 5"/>
          <p:cNvSpPr/>
          <p:nvPr/>
        </p:nvSpPr>
        <p:spPr>
          <a:xfrm>
            <a:off x="295991" y="3593929"/>
            <a:ext cx="1450145" cy="1298622"/>
          </a:xfrm>
          <a:prstGeom prst="roundRect">
            <a:avLst/>
          </a:prstGeom>
          <a:solidFill>
            <a:schemeClr val="bg1"/>
          </a:solidFill>
          <a:ln w="38100">
            <a:solidFill>
              <a:srgbClr val="1F3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Comic Sans MS" panose="030F0702030302020204" pitchFamily="66" charset="0"/>
                <a:ea typeface="宋体" panose="02010600030101010101" pitchFamily="2" charset="-122"/>
              </a:rPr>
              <a:t>Power-based paths: </a:t>
            </a:r>
            <a:endParaRPr lang="en-US" altLang="zh-CN" sz="1400" b="1" dirty="0" smtClean="0">
              <a:solidFill>
                <a:schemeClr val="tx1"/>
              </a:solidFill>
              <a:latin typeface="Comic Sans MS" panose="030F0702030302020204" pitchFamily="66" charset="0"/>
              <a:ea typeface="宋体" panose="02010600030101010101" pitchFamily="2" charset="-122"/>
            </a:endParaRPr>
          </a:p>
          <a:p>
            <a:pPr algn="ctr"/>
            <a:r>
              <a:rPr lang="en-US" altLang="zh-CN" sz="1400" b="1" dirty="0" smtClean="0">
                <a:solidFill>
                  <a:srgbClr val="FF0000"/>
                </a:solidFill>
                <a:latin typeface="Comic Sans MS" panose="030F0702030302020204" pitchFamily="66" charset="0"/>
              </a:rPr>
              <a:t>Dominant power &amp; power bound</a:t>
            </a:r>
            <a:endParaRPr lang="en-US" altLang="zh-CN" sz="1400" b="1" dirty="0">
              <a:solidFill>
                <a:srgbClr val="FF0000"/>
              </a:solidFill>
              <a:latin typeface="Comic Sans MS" panose="030F0702030302020204" pitchFamily="66" charset="0"/>
            </a:endParaRPr>
          </a:p>
        </p:txBody>
      </p:sp>
      <p:sp>
        <p:nvSpPr>
          <p:cNvPr id="7" name="圆角矩形 6"/>
          <p:cNvSpPr/>
          <p:nvPr/>
        </p:nvSpPr>
        <p:spPr>
          <a:xfrm>
            <a:off x="8525386" y="3023006"/>
            <a:ext cx="2649861" cy="532470"/>
          </a:xfrm>
          <a:prstGeom prst="roundRect">
            <a:avLst/>
          </a:prstGeom>
          <a:solidFill>
            <a:schemeClr val="bg1"/>
          </a:solidFill>
          <a:ln w="38100">
            <a:solidFill>
              <a:srgbClr val="1F3A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rgbClr val="FF0000"/>
                </a:solidFill>
                <a:latin typeface="Comic Sans MS" panose="030F0702030302020204" pitchFamily="66" charset="0"/>
                <a:ea typeface="宋体" panose="02010600030101010101" pitchFamily="2" charset="-122"/>
              </a:rPr>
              <a:t>Motion changes</a:t>
            </a:r>
            <a:r>
              <a:rPr lang="en-US" altLang="zh-CN" sz="1400" b="1" dirty="0" smtClean="0">
                <a:solidFill>
                  <a:schemeClr val="tx1"/>
                </a:solidFill>
                <a:latin typeface="Comic Sans MS" panose="030F0702030302020204" pitchFamily="66" charset="0"/>
                <a:ea typeface="宋体" panose="02010600030101010101" pitchFamily="2" charset="-122"/>
              </a:rPr>
              <a:t>, such as pause and restart abruptly</a:t>
            </a:r>
            <a:endParaRPr lang="en-US" altLang="zh-CN" sz="1400" b="1" dirty="0">
              <a:solidFill>
                <a:srgbClr val="FF0000"/>
              </a:solidFill>
              <a:latin typeface="Comic Sans MS" panose="030F0702030302020204" pitchFamily="66" charset="0"/>
            </a:endParaRPr>
          </a:p>
        </p:txBody>
      </p:sp>
      <p:sp>
        <p:nvSpPr>
          <p:cNvPr id="8"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20512066" flipH="1">
            <a:off x="8678785" y="3642903"/>
            <a:ext cx="690009" cy="209194"/>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
        <p:nvSpPr>
          <p:cNvPr id="9"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12439701" flipH="1">
            <a:off x="1908050" y="3914160"/>
            <a:ext cx="690009" cy="209194"/>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sp>
        <p:nvSpPr>
          <p:cNvPr id="11" name="矩形 10"/>
          <p:cNvSpPr/>
          <p:nvPr/>
        </p:nvSpPr>
        <p:spPr>
          <a:xfrm>
            <a:off x="9790735" y="4700604"/>
            <a:ext cx="2162772" cy="307777"/>
          </a:xfrm>
          <a:prstGeom prst="rect">
            <a:avLst/>
          </a:prstGeom>
        </p:spPr>
        <p:txBody>
          <a:bodyPr wrap="none">
            <a:spAutoFit/>
          </a:bodyPr>
          <a:lstStyle/>
          <a:p>
            <a:pPr algn="ctr"/>
            <a:r>
              <a:rPr lang="en-US" altLang="zh-CN" sz="1400" b="1" dirty="0" smtClean="0">
                <a:latin typeface="Comic Sans MS" panose="030F0702030302020204" pitchFamily="66" charset="0"/>
              </a:rPr>
              <a:t>Largest period &lt; 70ms</a:t>
            </a:r>
            <a:endParaRPr lang="en-US" altLang="zh-CN" sz="1400" b="1" dirty="0">
              <a:latin typeface="Comic Sans MS" panose="030F0702030302020204" pitchFamily="66" charset="0"/>
            </a:endParaRPr>
          </a:p>
        </p:txBody>
      </p:sp>
      <p:sp>
        <p:nvSpPr>
          <p:cNvPr id="17"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5400000" flipH="1">
            <a:off x="706387" y="5126993"/>
            <a:ext cx="495167" cy="150123"/>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grpSp>
        <p:nvGrpSpPr>
          <p:cNvPr id="25" name="组合 24"/>
          <p:cNvGrpSpPr/>
          <p:nvPr/>
        </p:nvGrpSpPr>
        <p:grpSpPr>
          <a:xfrm>
            <a:off x="1735562" y="5501370"/>
            <a:ext cx="2123375" cy="204412"/>
            <a:chOff x="1735562" y="5501370"/>
            <a:chExt cx="2123375" cy="204412"/>
          </a:xfrm>
        </p:grpSpPr>
        <p:cxnSp>
          <p:nvCxnSpPr>
            <p:cNvPr id="18" name="直接连接符 17">
              <a:extLst>
                <a:ext uri="{FF2B5EF4-FFF2-40B4-BE49-F238E27FC236}">
                  <a16:creationId xmlns:a16="http://schemas.microsoft.com/office/drawing/2014/main" id="{7D787750-6408-44D4-8DF2-9E6D9A845C24}"/>
                </a:ext>
              </a:extLst>
            </p:cNvPr>
            <p:cNvCxnSpPr>
              <a:cxnSpLocks/>
            </p:cNvCxnSpPr>
            <p:nvPr/>
          </p:nvCxnSpPr>
          <p:spPr>
            <a:xfrm>
              <a:off x="1807664" y="5603527"/>
              <a:ext cx="2051273" cy="5904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0" name="is-greater-than-mathematical-sign_43478"/>
            <p:cNvSpPr>
              <a:spLocks noChangeAspect="1"/>
            </p:cNvSpPr>
            <p:nvPr/>
          </p:nvSpPr>
          <p:spPr bwMode="auto">
            <a:xfrm rot="10800000">
              <a:off x="1735562" y="5501370"/>
              <a:ext cx="238376" cy="204412"/>
            </a:xfrm>
            <a:custGeom>
              <a:avLst/>
              <a:gdLst>
                <a:gd name="T0" fmla="*/ 22 w 1395"/>
                <a:gd name="T1" fmla="*/ 1141 h 1198"/>
                <a:gd name="T2" fmla="*/ 111 w 1395"/>
                <a:gd name="T3" fmla="*/ 1198 h 1198"/>
                <a:gd name="T4" fmla="*/ 151 w 1395"/>
                <a:gd name="T5" fmla="*/ 1189 h 1198"/>
                <a:gd name="T6" fmla="*/ 1336 w 1395"/>
                <a:gd name="T7" fmla="*/ 653 h 1198"/>
                <a:gd name="T8" fmla="*/ 1393 w 1395"/>
                <a:gd name="T9" fmla="*/ 562 h 1198"/>
                <a:gd name="T10" fmla="*/ 1331 w 1395"/>
                <a:gd name="T11" fmla="*/ 474 h 1198"/>
                <a:gd name="T12" fmla="*/ 145 w 1395"/>
                <a:gd name="T13" fmla="*/ 19 h 1198"/>
                <a:gd name="T14" fmla="*/ 20 w 1395"/>
                <a:gd name="T15" fmla="*/ 75 h 1198"/>
                <a:gd name="T16" fmla="*/ 76 w 1395"/>
                <a:gd name="T17" fmla="*/ 201 h 1198"/>
                <a:gd name="T18" fmla="*/ 1043 w 1395"/>
                <a:gd name="T19" fmla="*/ 572 h 1198"/>
                <a:gd name="T20" fmla="*/ 70 w 1395"/>
                <a:gd name="T21" fmla="*/ 1012 h 1198"/>
                <a:gd name="T22" fmla="*/ 22 w 1395"/>
                <a:gd name="T23" fmla="*/ 1141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5" h="1198">
                  <a:moveTo>
                    <a:pt x="22" y="1141"/>
                  </a:moveTo>
                  <a:cubicBezTo>
                    <a:pt x="38" y="1177"/>
                    <a:pt x="73" y="1198"/>
                    <a:pt x="111" y="1198"/>
                  </a:cubicBezTo>
                  <a:cubicBezTo>
                    <a:pt x="124" y="1198"/>
                    <a:pt x="138" y="1195"/>
                    <a:pt x="151" y="1189"/>
                  </a:cubicBezTo>
                  <a:lnTo>
                    <a:pt x="1336" y="653"/>
                  </a:lnTo>
                  <a:cubicBezTo>
                    <a:pt x="1372" y="637"/>
                    <a:pt x="1395" y="601"/>
                    <a:pt x="1393" y="562"/>
                  </a:cubicBezTo>
                  <a:cubicBezTo>
                    <a:pt x="1392" y="522"/>
                    <a:pt x="1368" y="488"/>
                    <a:pt x="1331" y="474"/>
                  </a:cubicBezTo>
                  <a:lnTo>
                    <a:pt x="145" y="19"/>
                  </a:lnTo>
                  <a:cubicBezTo>
                    <a:pt x="95" y="0"/>
                    <a:pt x="39" y="25"/>
                    <a:pt x="20" y="75"/>
                  </a:cubicBezTo>
                  <a:cubicBezTo>
                    <a:pt x="0" y="125"/>
                    <a:pt x="25" y="182"/>
                    <a:pt x="76" y="201"/>
                  </a:cubicBezTo>
                  <a:lnTo>
                    <a:pt x="1043" y="572"/>
                  </a:lnTo>
                  <a:lnTo>
                    <a:pt x="70" y="1012"/>
                  </a:lnTo>
                  <a:cubicBezTo>
                    <a:pt x="21" y="1034"/>
                    <a:pt x="0" y="1092"/>
                    <a:pt x="22" y="1141"/>
                  </a:cubicBezTo>
                  <a:close/>
                </a:path>
              </a:pathLst>
            </a:custGeom>
            <a:solidFill>
              <a:srgbClr val="FF0000"/>
            </a:solidFill>
            <a:ln>
              <a:noFill/>
              <a:prstDash val="dash"/>
            </a:ln>
          </p:spPr>
        </p:sp>
      </p:grpSp>
      <p:sp>
        <p:nvSpPr>
          <p:cNvPr id="21" name="矩形 20"/>
          <p:cNvSpPr/>
          <p:nvPr/>
        </p:nvSpPr>
        <p:spPr>
          <a:xfrm>
            <a:off x="4478301" y="5662569"/>
            <a:ext cx="2382383" cy="307777"/>
          </a:xfrm>
          <a:prstGeom prst="rect">
            <a:avLst/>
          </a:prstGeom>
        </p:spPr>
        <p:txBody>
          <a:bodyPr wrap="none">
            <a:spAutoFit/>
          </a:bodyPr>
          <a:lstStyle/>
          <a:p>
            <a:pPr algn="ctr"/>
            <a:r>
              <a:rPr lang="en-US" altLang="zh-CN" sz="1400" b="1" dirty="0" smtClean="0">
                <a:solidFill>
                  <a:srgbClr val="1F3A33"/>
                </a:solidFill>
                <a:latin typeface="Comic Sans MS" panose="030F0702030302020204" pitchFamily="66" charset="0"/>
              </a:rPr>
              <a:t>Cluster 1       2        3</a:t>
            </a:r>
            <a:endParaRPr lang="en-US" altLang="zh-CN" sz="1400" b="1" dirty="0">
              <a:solidFill>
                <a:srgbClr val="1F3A33"/>
              </a:solidFill>
              <a:latin typeface="Comic Sans MS" panose="030F0702030302020204" pitchFamily="66" charset="0"/>
            </a:endParaRPr>
          </a:p>
        </p:txBody>
      </p:sp>
      <p:sp>
        <p:nvSpPr>
          <p:cNvPr id="22" name="矩形 21"/>
          <p:cNvSpPr/>
          <p:nvPr/>
        </p:nvSpPr>
        <p:spPr>
          <a:xfrm>
            <a:off x="226525" y="5492982"/>
            <a:ext cx="1473480" cy="307777"/>
          </a:xfrm>
          <a:prstGeom prst="rect">
            <a:avLst/>
          </a:prstGeom>
        </p:spPr>
        <p:txBody>
          <a:bodyPr wrap="none">
            <a:spAutoFit/>
          </a:bodyPr>
          <a:lstStyle/>
          <a:p>
            <a:pPr algn="ctr"/>
            <a:r>
              <a:rPr lang="en-US" altLang="zh-CN" sz="1400" b="1" dirty="0">
                <a:latin typeface="Comic Sans MS" panose="030F0702030302020204" pitchFamily="66" charset="0"/>
              </a:rPr>
              <a:t>Temporal shift</a:t>
            </a:r>
            <a:endParaRPr lang="en-US" altLang="zh-CN" sz="1400" b="1" dirty="0">
              <a:latin typeface="Comic Sans MS" panose="030F0702030302020204" pitchFamily="66" charset="0"/>
            </a:endParaRPr>
          </a:p>
        </p:txBody>
      </p:sp>
      <p:sp>
        <p:nvSpPr>
          <p:cNvPr id="24" name="directional-left-arrow-symbol_56911">
            <a:extLst>
              <a:ext uri="{FF2B5EF4-FFF2-40B4-BE49-F238E27FC236}">
                <a16:creationId xmlns:a16="http://schemas.microsoft.com/office/drawing/2014/main" id="{E94F3CDB-E688-44D4-A9A5-BC980B177406}"/>
              </a:ext>
            </a:extLst>
          </p:cNvPr>
          <p:cNvSpPr>
            <a:spLocks noChangeAspect="1"/>
          </p:cNvSpPr>
          <p:nvPr/>
        </p:nvSpPr>
        <p:spPr bwMode="auto">
          <a:xfrm rot="5400000" flipH="1">
            <a:off x="10617224" y="4125082"/>
            <a:ext cx="495167" cy="150123"/>
          </a:xfrm>
          <a:custGeom>
            <a:avLst/>
            <a:gdLst>
              <a:gd name="T0" fmla="*/ 4220 w 4420"/>
              <a:gd name="T1" fmla="*/ 1020 h 2420"/>
              <a:gd name="T2" fmla="*/ 703 w 4420"/>
              <a:gd name="T3" fmla="*/ 1020 h 2420"/>
              <a:gd name="T4" fmla="*/ 1361 w 4420"/>
              <a:gd name="T5" fmla="*/ 361 h 2420"/>
              <a:gd name="T6" fmla="*/ 1361 w 4420"/>
              <a:gd name="T7" fmla="*/ 79 h 2420"/>
              <a:gd name="T8" fmla="*/ 1079 w 4420"/>
              <a:gd name="T9" fmla="*/ 79 h 2420"/>
              <a:gd name="T10" fmla="*/ 79 w 4420"/>
              <a:gd name="T11" fmla="*/ 1079 h 2420"/>
              <a:gd name="T12" fmla="*/ 79 w 4420"/>
              <a:gd name="T13" fmla="*/ 1361 h 2420"/>
              <a:gd name="T14" fmla="*/ 1079 w 4420"/>
              <a:gd name="T15" fmla="*/ 2361 h 2420"/>
              <a:gd name="T16" fmla="*/ 1220 w 4420"/>
              <a:gd name="T17" fmla="*/ 2420 h 2420"/>
              <a:gd name="T18" fmla="*/ 1361 w 4420"/>
              <a:gd name="T19" fmla="*/ 2361 h 2420"/>
              <a:gd name="T20" fmla="*/ 1361 w 4420"/>
              <a:gd name="T21" fmla="*/ 2079 h 2420"/>
              <a:gd name="T22" fmla="*/ 703 w 4420"/>
              <a:gd name="T23" fmla="*/ 1420 h 2420"/>
              <a:gd name="T24" fmla="*/ 4220 w 4420"/>
              <a:gd name="T25" fmla="*/ 1420 h 2420"/>
              <a:gd name="T26" fmla="*/ 4420 w 4420"/>
              <a:gd name="T27" fmla="*/ 1220 h 2420"/>
              <a:gd name="T28" fmla="*/ 4220 w 4420"/>
              <a:gd name="T29" fmla="*/ 1020 h 2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20" h="2420">
                <a:moveTo>
                  <a:pt x="4220" y="1020"/>
                </a:moveTo>
                <a:lnTo>
                  <a:pt x="703" y="1020"/>
                </a:lnTo>
                <a:lnTo>
                  <a:pt x="1361" y="361"/>
                </a:lnTo>
                <a:cubicBezTo>
                  <a:pt x="1440" y="283"/>
                  <a:pt x="1440" y="157"/>
                  <a:pt x="1361" y="79"/>
                </a:cubicBezTo>
                <a:cubicBezTo>
                  <a:pt x="1283" y="0"/>
                  <a:pt x="1157" y="0"/>
                  <a:pt x="1079" y="79"/>
                </a:cubicBezTo>
                <a:lnTo>
                  <a:pt x="79" y="1079"/>
                </a:lnTo>
                <a:cubicBezTo>
                  <a:pt x="0" y="1157"/>
                  <a:pt x="0" y="1283"/>
                  <a:pt x="79" y="1361"/>
                </a:cubicBezTo>
                <a:lnTo>
                  <a:pt x="1079" y="2361"/>
                </a:lnTo>
                <a:cubicBezTo>
                  <a:pt x="1118" y="2400"/>
                  <a:pt x="1169" y="2420"/>
                  <a:pt x="1220" y="2420"/>
                </a:cubicBezTo>
                <a:cubicBezTo>
                  <a:pt x="1271" y="2420"/>
                  <a:pt x="1322" y="2400"/>
                  <a:pt x="1361" y="2361"/>
                </a:cubicBezTo>
                <a:cubicBezTo>
                  <a:pt x="1440" y="2283"/>
                  <a:pt x="1440" y="2157"/>
                  <a:pt x="1361" y="2079"/>
                </a:cubicBezTo>
                <a:lnTo>
                  <a:pt x="703" y="1420"/>
                </a:lnTo>
                <a:lnTo>
                  <a:pt x="4220" y="1420"/>
                </a:lnTo>
                <a:cubicBezTo>
                  <a:pt x="4330" y="1420"/>
                  <a:pt x="4420" y="1330"/>
                  <a:pt x="4420" y="1220"/>
                </a:cubicBezTo>
                <a:cubicBezTo>
                  <a:pt x="4420" y="1110"/>
                  <a:pt x="4330" y="1020"/>
                  <a:pt x="4220" y="1020"/>
                </a:cubicBezTo>
                <a:close/>
              </a:path>
            </a:pathLst>
          </a:custGeom>
          <a:solidFill>
            <a:srgbClr val="FF0000"/>
          </a:solidFill>
          <a:ln w="28575">
            <a:solidFill>
              <a:srgbClr val="FF0000"/>
            </a:solidFill>
          </a:ln>
        </p:spPr>
        <p:txBody>
          <a:bodyPr/>
          <a:lstStyle/>
          <a:p>
            <a:endParaRPr lang="zh-CN" altLang="en-US">
              <a:solidFill>
                <a:srgbClr val="002060"/>
              </a:solidFill>
            </a:endParaRPr>
          </a:p>
        </p:txBody>
      </p:sp>
      <p:grpSp>
        <p:nvGrpSpPr>
          <p:cNvPr id="26" name="组合 25"/>
          <p:cNvGrpSpPr/>
          <p:nvPr/>
        </p:nvGrpSpPr>
        <p:grpSpPr>
          <a:xfrm rot="10534767">
            <a:off x="7601678" y="4818456"/>
            <a:ext cx="2123375" cy="204412"/>
            <a:chOff x="1735562" y="5501370"/>
            <a:chExt cx="2123375" cy="204412"/>
          </a:xfrm>
        </p:grpSpPr>
        <p:cxnSp>
          <p:nvCxnSpPr>
            <p:cNvPr id="27" name="直接连接符 26">
              <a:extLst>
                <a:ext uri="{FF2B5EF4-FFF2-40B4-BE49-F238E27FC236}">
                  <a16:creationId xmlns:a16="http://schemas.microsoft.com/office/drawing/2014/main" id="{7D787750-6408-44D4-8DF2-9E6D9A845C24}"/>
                </a:ext>
              </a:extLst>
            </p:cNvPr>
            <p:cNvCxnSpPr>
              <a:cxnSpLocks/>
            </p:cNvCxnSpPr>
            <p:nvPr/>
          </p:nvCxnSpPr>
          <p:spPr>
            <a:xfrm>
              <a:off x="1807664" y="5603527"/>
              <a:ext cx="2051273" cy="5904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8" name="is-greater-than-mathematical-sign_43478"/>
            <p:cNvSpPr>
              <a:spLocks noChangeAspect="1"/>
            </p:cNvSpPr>
            <p:nvPr/>
          </p:nvSpPr>
          <p:spPr bwMode="auto">
            <a:xfrm rot="10800000">
              <a:off x="1735562" y="5501370"/>
              <a:ext cx="238376" cy="204412"/>
            </a:xfrm>
            <a:custGeom>
              <a:avLst/>
              <a:gdLst>
                <a:gd name="T0" fmla="*/ 22 w 1395"/>
                <a:gd name="T1" fmla="*/ 1141 h 1198"/>
                <a:gd name="T2" fmla="*/ 111 w 1395"/>
                <a:gd name="T3" fmla="*/ 1198 h 1198"/>
                <a:gd name="T4" fmla="*/ 151 w 1395"/>
                <a:gd name="T5" fmla="*/ 1189 h 1198"/>
                <a:gd name="T6" fmla="*/ 1336 w 1395"/>
                <a:gd name="T7" fmla="*/ 653 h 1198"/>
                <a:gd name="T8" fmla="*/ 1393 w 1395"/>
                <a:gd name="T9" fmla="*/ 562 h 1198"/>
                <a:gd name="T10" fmla="*/ 1331 w 1395"/>
                <a:gd name="T11" fmla="*/ 474 h 1198"/>
                <a:gd name="T12" fmla="*/ 145 w 1395"/>
                <a:gd name="T13" fmla="*/ 19 h 1198"/>
                <a:gd name="T14" fmla="*/ 20 w 1395"/>
                <a:gd name="T15" fmla="*/ 75 h 1198"/>
                <a:gd name="T16" fmla="*/ 76 w 1395"/>
                <a:gd name="T17" fmla="*/ 201 h 1198"/>
                <a:gd name="T18" fmla="*/ 1043 w 1395"/>
                <a:gd name="T19" fmla="*/ 572 h 1198"/>
                <a:gd name="T20" fmla="*/ 70 w 1395"/>
                <a:gd name="T21" fmla="*/ 1012 h 1198"/>
                <a:gd name="T22" fmla="*/ 22 w 1395"/>
                <a:gd name="T23" fmla="*/ 1141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5" h="1198">
                  <a:moveTo>
                    <a:pt x="22" y="1141"/>
                  </a:moveTo>
                  <a:cubicBezTo>
                    <a:pt x="38" y="1177"/>
                    <a:pt x="73" y="1198"/>
                    <a:pt x="111" y="1198"/>
                  </a:cubicBezTo>
                  <a:cubicBezTo>
                    <a:pt x="124" y="1198"/>
                    <a:pt x="138" y="1195"/>
                    <a:pt x="151" y="1189"/>
                  </a:cubicBezTo>
                  <a:lnTo>
                    <a:pt x="1336" y="653"/>
                  </a:lnTo>
                  <a:cubicBezTo>
                    <a:pt x="1372" y="637"/>
                    <a:pt x="1395" y="601"/>
                    <a:pt x="1393" y="562"/>
                  </a:cubicBezTo>
                  <a:cubicBezTo>
                    <a:pt x="1392" y="522"/>
                    <a:pt x="1368" y="488"/>
                    <a:pt x="1331" y="474"/>
                  </a:cubicBezTo>
                  <a:lnTo>
                    <a:pt x="145" y="19"/>
                  </a:lnTo>
                  <a:cubicBezTo>
                    <a:pt x="95" y="0"/>
                    <a:pt x="39" y="25"/>
                    <a:pt x="20" y="75"/>
                  </a:cubicBezTo>
                  <a:cubicBezTo>
                    <a:pt x="0" y="125"/>
                    <a:pt x="25" y="182"/>
                    <a:pt x="76" y="201"/>
                  </a:cubicBezTo>
                  <a:lnTo>
                    <a:pt x="1043" y="572"/>
                  </a:lnTo>
                  <a:lnTo>
                    <a:pt x="70" y="1012"/>
                  </a:lnTo>
                  <a:cubicBezTo>
                    <a:pt x="21" y="1034"/>
                    <a:pt x="0" y="1092"/>
                    <a:pt x="22" y="1141"/>
                  </a:cubicBezTo>
                  <a:close/>
                </a:path>
              </a:pathLst>
            </a:custGeom>
            <a:solidFill>
              <a:srgbClr val="FF0000"/>
            </a:solidFill>
            <a:ln>
              <a:noFill/>
              <a:prstDash val="dash"/>
            </a:ln>
          </p:spPr>
        </p:sp>
      </p:grpSp>
    </p:spTree>
    <p:extLst>
      <p:ext uri="{BB962C8B-B14F-4D97-AF65-F5344CB8AC3E}">
        <p14:creationId xmlns:p14="http://schemas.microsoft.com/office/powerpoint/2010/main" val="391503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7" grpId="0" animBg="1"/>
      <p:bldP spid="21" grpId="0"/>
      <p:bldP spid="22"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1531665-A4D9-49AE-97F2-D00C2BF48E8E}"/>
              </a:ext>
            </a:extLst>
          </p:cNvPr>
          <p:cNvSpPr>
            <a:spLocks noGrp="1"/>
          </p:cNvSpPr>
          <p:nvPr>
            <p:ph type="ctrTitle"/>
          </p:nvPr>
        </p:nvSpPr>
        <p:spPr>
          <a:xfrm>
            <a:off x="2398046" y="215154"/>
            <a:ext cx="7395908" cy="796965"/>
          </a:xfrm>
        </p:spPr>
        <p:txBody>
          <a:bodyPr>
            <a:noAutofit/>
          </a:bodyPr>
          <a:lstStyle/>
          <a:p>
            <a:r>
              <a:rPr lang="en-US" sz="4400" dirty="0">
                <a:solidFill>
                  <a:srgbClr val="1F3A33"/>
                </a:solidFill>
                <a:latin typeface="Century Gothic" panose="020B0502020202020204" pitchFamily="34" charset="0"/>
                <a:cs typeface="Arial" panose="020B0604020202020204" pitchFamily="34" charset="0"/>
              </a:rPr>
              <a:t>WiHF: Problem Statement</a:t>
            </a:r>
          </a:p>
        </p:txBody>
      </p:sp>
      <p:sp>
        <p:nvSpPr>
          <p:cNvPr id="2" name="矩形 1"/>
          <p:cNvSpPr/>
          <p:nvPr/>
        </p:nvSpPr>
        <p:spPr>
          <a:xfrm>
            <a:off x="771705" y="1122696"/>
            <a:ext cx="10720899" cy="3908762"/>
          </a:xfrm>
          <a:prstGeom prst="rect">
            <a:avLst/>
          </a:prstGeom>
        </p:spPr>
        <p:txBody>
          <a:bodyPr wrap="square">
            <a:spAutoFit/>
          </a:bodyPr>
          <a:lstStyle/>
          <a:p>
            <a:r>
              <a:rPr lang="en-US" altLang="zh-CN" sz="3200" b="1" i="1" dirty="0" smtClean="0">
                <a:latin typeface="Comic Sans MS" panose="030F0702030302020204" pitchFamily="66" charset="0"/>
              </a:rPr>
              <a:t>Can we identify the performers while conveying the semantic meaning </a:t>
            </a:r>
            <a:r>
              <a:rPr lang="en-US" altLang="zh-CN" sz="3200" b="1" i="1" dirty="0" smtClean="0">
                <a:solidFill>
                  <a:srgbClr val="FF0000"/>
                </a:solidFill>
                <a:latin typeface="Comic Sans MS" panose="030F0702030302020204" pitchFamily="66" charset="0"/>
              </a:rPr>
              <a:t>simultaneously</a:t>
            </a:r>
            <a:r>
              <a:rPr lang="en-US" altLang="zh-CN" sz="3200" b="1" i="1" dirty="0" smtClean="0">
                <a:latin typeface="Comic Sans MS" panose="030F0702030302020204" pitchFamily="66" charset="0"/>
              </a:rPr>
              <a:t>?</a:t>
            </a:r>
          </a:p>
          <a:p>
            <a:endParaRPr lang="en-US" altLang="zh-CN" sz="3200" i="1" dirty="0" smtClean="0">
              <a:latin typeface="Comic Sans MS" panose="030F0702030302020204" pitchFamily="66" charset="0"/>
            </a:endParaRPr>
          </a:p>
          <a:p>
            <a:pPr marL="742950" lvl="1" indent="-285750">
              <a:buFont typeface="Arial" panose="020B0604020202020204" pitchFamily="34" charset="0"/>
              <a:buChar char="•"/>
            </a:pPr>
            <a:r>
              <a:rPr lang="en-US" altLang="zh-CN" sz="2400" dirty="0">
                <a:solidFill>
                  <a:srgbClr val="1F3A33"/>
                </a:solidFill>
                <a:latin typeface="Comic Sans MS" panose="030F0702030302020204" pitchFamily="66" charset="0"/>
              </a:rPr>
              <a:t>Feature </a:t>
            </a:r>
            <a:r>
              <a:rPr lang="en-US" altLang="zh-CN" sz="2400" dirty="0" smtClean="0">
                <a:solidFill>
                  <a:srgbClr val="1F3A33"/>
                </a:solidFill>
                <a:latin typeface="Comic Sans MS" panose="030F0702030302020204" pitchFamily="66" charset="0"/>
              </a:rPr>
              <a:t>design: </a:t>
            </a:r>
            <a:r>
              <a:rPr lang="en-US" altLang="zh-CN" sz="2400" dirty="0" smtClean="0">
                <a:latin typeface="Comic Sans MS" panose="030F0702030302020204" pitchFamily="66" charset="0"/>
              </a:rPr>
              <a:t>Recognize gestures while identifying users </a:t>
            </a:r>
            <a:r>
              <a:rPr lang="en-US" altLang="zh-CN" sz="2400" dirty="0" smtClean="0">
                <a:latin typeface="Comic Sans MS" panose="030F0702030302020204" pitchFamily="66" charset="0"/>
              </a:rPr>
              <a:t>simultaneously.</a:t>
            </a:r>
            <a:endParaRPr lang="en-US" altLang="zh-CN" sz="2400" dirty="0">
              <a:latin typeface="Comic Sans MS" panose="030F0702030302020204" pitchFamily="66" charset="0"/>
            </a:endParaRPr>
          </a:p>
          <a:p>
            <a:pPr marL="742950" lvl="1" indent="-285750">
              <a:buFont typeface="Arial" panose="020B0604020202020204" pitchFamily="34" charset="0"/>
              <a:buChar char="•"/>
            </a:pPr>
            <a:endParaRPr lang="en-US" altLang="zh-CN" sz="2400" dirty="0" smtClean="0">
              <a:solidFill>
                <a:srgbClr val="1F3A33"/>
              </a:solidFill>
              <a:latin typeface="Comic Sans MS" panose="030F0702030302020204" pitchFamily="66" charset="0"/>
            </a:endParaRPr>
          </a:p>
          <a:p>
            <a:pPr marL="742950" lvl="1" indent="-285750">
              <a:buFont typeface="Arial" panose="020B0604020202020204" pitchFamily="34" charset="0"/>
              <a:buChar char="•"/>
            </a:pPr>
            <a:r>
              <a:rPr lang="en-US" altLang="zh-CN" sz="2400" dirty="0" smtClean="0">
                <a:solidFill>
                  <a:srgbClr val="1F3A33"/>
                </a:solidFill>
                <a:latin typeface="Comic Sans MS" panose="030F0702030302020204" pitchFamily="66" charset="0"/>
              </a:rPr>
              <a:t>Cross-domain</a:t>
            </a:r>
            <a:r>
              <a:rPr lang="en-US" altLang="zh-CN" sz="2400" dirty="0" smtClean="0">
                <a:solidFill>
                  <a:srgbClr val="1F3A33"/>
                </a:solidFill>
                <a:latin typeface="Comic Sans MS" panose="030F0702030302020204" pitchFamily="66" charset="0"/>
              </a:rPr>
              <a:t>:</a:t>
            </a:r>
            <a:r>
              <a:rPr lang="en-US" altLang="zh-CN" sz="2400" dirty="0" smtClean="0">
                <a:solidFill>
                  <a:srgbClr val="FF0000"/>
                </a:solidFill>
                <a:latin typeface="Comic Sans MS" panose="030F0702030302020204" pitchFamily="66" charset="0"/>
              </a:rPr>
              <a:t> Unnecessary extra efforts </a:t>
            </a:r>
            <a:r>
              <a:rPr lang="en-US" altLang="zh-CN" sz="2400" dirty="0" smtClean="0">
                <a:latin typeface="Comic Sans MS" panose="030F0702030302020204" pitchFamily="66" charset="0"/>
              </a:rPr>
              <a:t>when gestures are performed in </a:t>
            </a:r>
            <a:r>
              <a:rPr lang="en-US" altLang="zh-CN" sz="2400" dirty="0" smtClean="0">
                <a:solidFill>
                  <a:srgbClr val="FF0000"/>
                </a:solidFill>
                <a:latin typeface="Comic Sans MS" panose="030F0702030302020204" pitchFamily="66" charset="0"/>
              </a:rPr>
              <a:t>new domains.</a:t>
            </a:r>
            <a:endParaRPr lang="en-US" altLang="zh-CN" sz="2400" dirty="0">
              <a:solidFill>
                <a:srgbClr val="FF0000"/>
              </a:solidFill>
              <a:latin typeface="Comic Sans MS" panose="030F0702030302020204" pitchFamily="66" charset="0"/>
            </a:endParaRPr>
          </a:p>
          <a:p>
            <a:r>
              <a:rPr lang="en-US" altLang="zh-CN" sz="3200" i="1" dirty="0">
                <a:latin typeface="Comic Sans MS" panose="030F0702030302020204" pitchFamily="66" charset="0"/>
              </a:rPr>
              <a:t>							</a:t>
            </a:r>
            <a:endParaRPr lang="zh-CN" altLang="en-US" sz="3200" b="1" dirty="0">
              <a:latin typeface="Comic Sans MS" panose="030F0702030302020204" pitchFamily="66" charset="0"/>
            </a:endParaRPr>
          </a:p>
        </p:txBody>
      </p:sp>
      <p:sp>
        <p:nvSpPr>
          <p:cNvPr id="16" name="灯片编号占位符 4"/>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054A891-34DD-4E6A-BCFA-39DEC2CB2DB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28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4" id="{F4E64B8C-1504-084D-8E1D-8C02D2DD622A}" vid="{1086960A-9F30-E841-A1FB-3548D8489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11732</TotalTime>
  <Words>2502</Words>
  <Application>Microsoft Office PowerPoint</Application>
  <PresentationFormat>宽屏</PresentationFormat>
  <Paragraphs>396</Paragraphs>
  <Slides>23</Slides>
  <Notes>23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等线</vt:lpstr>
      <vt:lpstr>ＭＳ Ｐゴシック</vt:lpstr>
      <vt:lpstr>宋体</vt:lpstr>
      <vt:lpstr>ZapfDingbats</vt:lpstr>
      <vt:lpstr>Arial</vt:lpstr>
      <vt:lpstr>Calibri</vt:lpstr>
      <vt:lpstr>Century Gothic</vt:lpstr>
      <vt:lpstr>Comic Sans MS</vt:lpstr>
      <vt:lpstr>Times New Roman</vt:lpstr>
      <vt:lpstr>Verdana</vt:lpstr>
      <vt:lpstr>Custom Design</vt:lpstr>
      <vt:lpstr>WiHF: Enable User Identified Gesture Recognition with WiFi</vt:lpstr>
      <vt:lpstr>Motivation: Gesture Recognition</vt:lpstr>
      <vt:lpstr>Motivation: User identification</vt:lpstr>
      <vt:lpstr>Hufu – Authorization of the Troop</vt:lpstr>
      <vt:lpstr>Motivation: Applications</vt:lpstr>
      <vt:lpstr>WiFi based User Identification</vt:lpstr>
      <vt:lpstr>WiHF: Problem Statement</vt:lpstr>
      <vt:lpstr>Preliminary and Observation</vt:lpstr>
      <vt:lpstr>WiHF: Problem Statement</vt:lpstr>
      <vt:lpstr>Preliminary and Observation</vt:lpstr>
      <vt:lpstr>WiHF: Problem Statement</vt:lpstr>
      <vt:lpstr>Pattern Extraction</vt:lpstr>
      <vt:lpstr>Pattern Extraction</vt:lpstr>
      <vt:lpstr>WiHF: Problem Statement</vt:lpstr>
      <vt:lpstr>Collaborative Dual-task</vt:lpstr>
      <vt:lpstr>WiHF: Pipeline</vt:lpstr>
      <vt:lpstr>Dataset</vt:lpstr>
      <vt:lpstr>Evaluation</vt:lpstr>
      <vt:lpstr>Evaluation</vt:lpstr>
      <vt:lpstr>Evaluation</vt:lpstr>
      <vt:lpstr>Evaluation</vt:lpstr>
      <vt:lpstr>Conclusions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RIM: RF-based Inertial Measurements</dc:title>
  <dc:creator>Chenshu Wu</dc:creator>
  <cp:lastModifiedBy>ChenningLi</cp:lastModifiedBy>
  <cp:revision>302</cp:revision>
  <dcterms:created xsi:type="dcterms:W3CDTF">2019-08-05T13:58:23Z</dcterms:created>
  <dcterms:modified xsi:type="dcterms:W3CDTF">2020-04-23T19:16:13Z</dcterms:modified>
</cp:coreProperties>
</file>