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5" r:id="rId3"/>
    <p:sldId id="262" r:id="rId4"/>
    <p:sldId id="263" r:id="rId5"/>
    <p:sldId id="268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36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92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5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332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26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1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248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350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76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977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33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C1F0-F2E0-4EC2-8ED9-7AB8805F4C19}" type="datetimeFigureOut">
              <a:rPr lang="es-ES" smtClean="0"/>
              <a:t>01/06/2023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8A9CC-9A8E-4EB8-9F1B-D1225EF7EF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09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915EF1B-FE4D-4A95-1D23-24DD477DA0E2}"/>
              </a:ext>
            </a:extLst>
          </p:cNvPr>
          <p:cNvSpPr txBox="1"/>
          <p:nvPr/>
        </p:nvSpPr>
        <p:spPr>
          <a:xfrm>
            <a:off x="0" y="1315609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spc="300" dirty="0">
                <a:solidFill>
                  <a:srgbClr val="00778B"/>
                </a:solidFill>
                <a:latin typeface="Grandview" panose="020B0502040204020203" pitchFamily="34" charset="0"/>
              </a:rPr>
              <a:t>MESA DE SACUDIDAS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90" y="2586997"/>
            <a:ext cx="6326623" cy="3994099"/>
          </a:xfrm>
          <a:prstGeom prst="rect">
            <a:avLst/>
          </a:prstGeom>
        </p:spPr>
      </p:pic>
      <p:sp>
        <p:nvSpPr>
          <p:cNvPr id="9" name="Subtítulo 2"/>
          <p:cNvSpPr>
            <a:spLocks noGrp="1"/>
          </p:cNvSpPr>
          <p:nvPr>
            <p:ph type="subTitle" idx="1"/>
          </p:nvPr>
        </p:nvSpPr>
        <p:spPr>
          <a:xfrm>
            <a:off x="2666999" y="1895582"/>
            <a:ext cx="6858000" cy="420666"/>
          </a:xfrm>
        </p:spPr>
        <p:txBody>
          <a:bodyPr>
            <a:noAutofit/>
          </a:bodyPr>
          <a:lstStyle/>
          <a:p>
            <a:r>
              <a:rPr lang="es-ES" sz="2800" dirty="0"/>
              <a:t>Del proyecto base hasta el infinito y más allá</a:t>
            </a:r>
          </a:p>
          <a:p>
            <a:endParaRPr lang="es-ES" sz="28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76" r="24144"/>
          <a:stretch/>
        </p:blipFill>
        <p:spPr>
          <a:xfrm>
            <a:off x="4951141" y="276968"/>
            <a:ext cx="2304587" cy="828000"/>
          </a:xfrm>
          <a:prstGeom prst="rect">
            <a:avLst/>
          </a:prstGeom>
        </p:spPr>
      </p:pic>
      <p:pic>
        <p:nvPicPr>
          <p:cNvPr id="11" name="Imagen 10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B291FC-1911-3896-A414-22D5C0787C3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21" y="301344"/>
            <a:ext cx="1375809" cy="758534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52840DA0-F4B7-217C-6180-FEFF97D7623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65" y="232095"/>
            <a:ext cx="981087" cy="90591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626" b="57276"/>
          <a:stretch/>
        </p:blipFill>
        <p:spPr>
          <a:xfrm>
            <a:off x="3174221" y="326236"/>
            <a:ext cx="1729269" cy="70396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8" r="2140" b="54198"/>
          <a:stretch/>
        </p:blipFill>
        <p:spPr>
          <a:xfrm>
            <a:off x="7459796" y="344044"/>
            <a:ext cx="1157268" cy="6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8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915EF1B-FE4D-4A95-1D23-24DD477DA0E2}"/>
              </a:ext>
            </a:extLst>
          </p:cNvPr>
          <p:cNvSpPr txBox="1"/>
          <p:nvPr/>
        </p:nvSpPr>
        <p:spPr>
          <a:xfrm>
            <a:off x="0" y="1315609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spc="300" dirty="0">
                <a:solidFill>
                  <a:srgbClr val="00778B"/>
                </a:solidFill>
                <a:latin typeface="Grandview" panose="020B0502040204020203" pitchFamily="34" charset="0"/>
              </a:rPr>
              <a:t>PROYECTO BASE</a:t>
            </a:r>
            <a:endParaRPr lang="es-ES" b="1" spc="300" dirty="0">
              <a:solidFill>
                <a:srgbClr val="00778B"/>
              </a:solidFill>
              <a:latin typeface="Grandview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276377" y="1895582"/>
            <a:ext cx="5639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s-ES" sz="2400" dirty="0"/>
              <a:t>Placa oscilante.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Base </a:t>
            </a:r>
            <a:r>
              <a:rPr lang="es-ES" sz="2400" dirty="0"/>
              <a:t>pesada, placa ligera.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Deslizamiento </a:t>
            </a:r>
            <a:r>
              <a:rPr lang="es-ES" sz="2400" dirty="0"/>
              <a:t>sobre dos barras paralelas.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Oscilación con mecanismo biela-manivela.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51" y="3825150"/>
            <a:ext cx="4197824" cy="245022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027" y="3825150"/>
            <a:ext cx="4461581" cy="23378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76" r="24144"/>
          <a:stretch/>
        </p:blipFill>
        <p:spPr>
          <a:xfrm>
            <a:off x="4951141" y="276968"/>
            <a:ext cx="2304587" cy="828000"/>
          </a:xfrm>
          <a:prstGeom prst="rect">
            <a:avLst/>
          </a:prstGeom>
        </p:spPr>
      </p:pic>
      <p:pic>
        <p:nvPicPr>
          <p:cNvPr id="17" name="Imagen 1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B291FC-1911-3896-A414-22D5C0787C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21" y="301344"/>
            <a:ext cx="1375809" cy="758534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52840DA0-F4B7-217C-6180-FEFF97D762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65" y="232095"/>
            <a:ext cx="981087" cy="90591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626" b="57276"/>
          <a:stretch/>
        </p:blipFill>
        <p:spPr>
          <a:xfrm>
            <a:off x="3174221" y="326236"/>
            <a:ext cx="1729269" cy="70396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48" r="2140" b="54198"/>
          <a:stretch/>
        </p:blipFill>
        <p:spPr>
          <a:xfrm>
            <a:off x="7459796" y="344044"/>
            <a:ext cx="1157268" cy="6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915EF1B-FE4D-4A95-1D23-24DD477DA0E2}"/>
              </a:ext>
            </a:extLst>
          </p:cNvPr>
          <p:cNvSpPr txBox="1"/>
          <p:nvPr/>
        </p:nvSpPr>
        <p:spPr>
          <a:xfrm>
            <a:off x="0" y="1315609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spc="300" dirty="0">
                <a:solidFill>
                  <a:srgbClr val="00778B"/>
                </a:solidFill>
                <a:latin typeface="Grandview" panose="020B0502040204020203" pitchFamily="34" charset="0"/>
              </a:rPr>
              <a:t>MEJORAS EN EL MECANISMO BASE</a:t>
            </a:r>
            <a:endParaRPr lang="es-ES" b="1" spc="300" dirty="0">
              <a:solidFill>
                <a:srgbClr val="00778B"/>
              </a:solidFill>
              <a:latin typeface="Grandview" panose="020B0502040204020203" pitchFamily="34" charset="0"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2655141" y="1822344"/>
            <a:ext cx="6881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s-ES" sz="2400" dirty="0"/>
              <a:t>Rodamientos </a:t>
            </a:r>
            <a:r>
              <a:rPr lang="es-ES" sz="2400" dirty="0"/>
              <a:t>lineales y chasis impreso.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Motor eléctrico moviendo el sistema biela manivela.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Transmisión con correas o engranajes.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Electrónica de control de motores con </a:t>
            </a:r>
            <a:r>
              <a:rPr lang="es-ES" sz="2400" dirty="0" err="1"/>
              <a:t>Arduino</a:t>
            </a:r>
            <a:r>
              <a:rPr lang="es-ES" sz="2400" dirty="0"/>
              <a:t>/</a:t>
            </a:r>
            <a:r>
              <a:rPr lang="es-ES" sz="2400" dirty="0" err="1"/>
              <a:t>micro:bit</a:t>
            </a:r>
            <a:r>
              <a:rPr lang="es-ES" sz="2400" dirty="0"/>
              <a:t>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Motor paso a paso (impresora 3D).</a:t>
            </a:r>
          </a:p>
          <a:p>
            <a:pPr marL="214313" indent="-214313">
              <a:buFontTx/>
              <a:buChar char="-"/>
            </a:pPr>
            <a:endParaRPr lang="es-ES" sz="1600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082" y="4236756"/>
            <a:ext cx="3629195" cy="240978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16" y="4228222"/>
            <a:ext cx="3632018" cy="241831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76" r="24144"/>
          <a:stretch/>
        </p:blipFill>
        <p:spPr>
          <a:xfrm>
            <a:off x="4951141" y="276968"/>
            <a:ext cx="2304587" cy="828000"/>
          </a:xfrm>
          <a:prstGeom prst="rect">
            <a:avLst/>
          </a:prstGeom>
        </p:spPr>
      </p:pic>
      <p:pic>
        <p:nvPicPr>
          <p:cNvPr id="24" name="Imagen 23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B291FC-1911-3896-A414-22D5C0787C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21" y="301344"/>
            <a:ext cx="1375809" cy="758534"/>
          </a:xfrm>
          <a:prstGeom prst="rect">
            <a:avLst/>
          </a:prstGeom>
        </p:spPr>
      </p:pic>
      <p:pic>
        <p:nvPicPr>
          <p:cNvPr id="25" name="Imagen 24" descr="Logotipo&#10;&#10;Descripción generada automáticamente">
            <a:extLst>
              <a:ext uri="{FF2B5EF4-FFF2-40B4-BE49-F238E27FC236}">
                <a16:creationId xmlns:a16="http://schemas.microsoft.com/office/drawing/2014/main" id="{52840DA0-F4B7-217C-6180-FEFF97D762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65" y="232095"/>
            <a:ext cx="981087" cy="905918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626" b="57276"/>
          <a:stretch/>
        </p:blipFill>
        <p:spPr>
          <a:xfrm>
            <a:off x="3174221" y="326236"/>
            <a:ext cx="1729269" cy="703965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48" r="2140" b="54198"/>
          <a:stretch/>
        </p:blipFill>
        <p:spPr>
          <a:xfrm>
            <a:off x="7459796" y="344044"/>
            <a:ext cx="1157268" cy="6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76" r="24144"/>
          <a:stretch/>
        </p:blipFill>
        <p:spPr>
          <a:xfrm>
            <a:off x="4951141" y="276968"/>
            <a:ext cx="2304587" cy="828000"/>
          </a:xfrm>
          <a:prstGeom prst="rect">
            <a:avLst/>
          </a:prstGeom>
        </p:spPr>
      </p:pic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B291FC-1911-3896-A414-22D5C0787C3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21" y="301344"/>
            <a:ext cx="1375809" cy="758534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52840DA0-F4B7-217C-6180-FEFF97D7623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65" y="232095"/>
            <a:ext cx="981087" cy="90591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915EF1B-FE4D-4A95-1D23-24DD477DA0E2}"/>
              </a:ext>
            </a:extLst>
          </p:cNvPr>
          <p:cNvSpPr txBox="1"/>
          <p:nvPr/>
        </p:nvSpPr>
        <p:spPr>
          <a:xfrm>
            <a:off x="7433" y="1245826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spc="300" dirty="0">
                <a:solidFill>
                  <a:srgbClr val="00778B"/>
                </a:solidFill>
                <a:latin typeface="Grandview" panose="020B0502040204020203" pitchFamily="34" charset="0"/>
              </a:rPr>
              <a:t>MEDIDA DE PARAMETROS</a:t>
            </a:r>
            <a:endParaRPr lang="es-ES" b="1" spc="300" dirty="0">
              <a:solidFill>
                <a:srgbClr val="00778B"/>
              </a:solidFill>
              <a:latin typeface="Grandview" panose="020B0502040204020203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3513731" y="1746571"/>
            <a:ext cx="51645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s-ES" sz="2400" dirty="0"/>
              <a:t>Desplazamiento </a:t>
            </a:r>
            <a:r>
              <a:rPr lang="es-ES" sz="2400" dirty="0"/>
              <a:t>con cámaras y dianas.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Velocidad de giro de la manivela.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Acelerómetro </a:t>
            </a:r>
            <a:r>
              <a:rPr lang="es-ES" sz="2400" dirty="0"/>
              <a:t>integrado en </a:t>
            </a:r>
            <a:r>
              <a:rPr lang="es-ES" sz="2400" dirty="0" err="1"/>
              <a:t>micro:bit</a:t>
            </a:r>
            <a:r>
              <a:rPr lang="es-ES" sz="2400" dirty="0"/>
              <a:t>.</a:t>
            </a:r>
          </a:p>
          <a:p>
            <a:pPr marL="214313" indent="-214313">
              <a:buFontTx/>
              <a:buChar char="-"/>
            </a:pPr>
            <a:endParaRPr lang="es-ES" sz="1600" dirty="0"/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199" y="3174626"/>
            <a:ext cx="773367" cy="73486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314" y="4458623"/>
            <a:ext cx="3419139" cy="1386263"/>
          </a:xfrm>
          <a:prstGeom prst="rect">
            <a:avLst/>
          </a:prstGeom>
        </p:spPr>
      </p:pic>
      <p:pic>
        <p:nvPicPr>
          <p:cNvPr id="20" name="Imagen 19" descr="Recorte de pantalla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4445"/>
          <a:stretch/>
        </p:blipFill>
        <p:spPr>
          <a:xfrm>
            <a:off x="6101456" y="2948152"/>
            <a:ext cx="3692337" cy="1647496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6553160" y="4678787"/>
            <a:ext cx="32406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from</a:t>
            </a:r>
            <a:r>
              <a:rPr lang="es-ES" sz="2000" dirty="0"/>
              <a:t> </a:t>
            </a:r>
            <a:r>
              <a:rPr lang="es-ES" sz="2000" dirty="0" err="1"/>
              <a:t>microbit</a:t>
            </a:r>
            <a:r>
              <a:rPr lang="es-ES" sz="2000" dirty="0"/>
              <a:t> </a:t>
            </a:r>
            <a:r>
              <a:rPr lang="es-ES" sz="2000" dirty="0" err="1"/>
              <a:t>import</a:t>
            </a:r>
            <a:r>
              <a:rPr lang="es-ES" sz="2000" dirty="0"/>
              <a:t> *</a:t>
            </a:r>
          </a:p>
          <a:p>
            <a:endParaRPr lang="es-ES" sz="2000" dirty="0"/>
          </a:p>
          <a:p>
            <a:r>
              <a:rPr lang="es-ES" sz="2000" dirty="0" err="1"/>
              <a:t>while</a:t>
            </a:r>
            <a:r>
              <a:rPr lang="es-ES" sz="2000" dirty="0"/>
              <a:t> True:</a:t>
            </a:r>
          </a:p>
          <a:p>
            <a:r>
              <a:rPr lang="es-ES" sz="2000" dirty="0"/>
              <a:t>    x = </a:t>
            </a:r>
            <a:r>
              <a:rPr lang="es-ES" sz="2000" dirty="0" err="1"/>
              <a:t>accelerometer.get_x</a:t>
            </a:r>
            <a:r>
              <a:rPr lang="es-ES" sz="2000" dirty="0"/>
              <a:t>()</a:t>
            </a:r>
          </a:p>
          <a:p>
            <a:r>
              <a:rPr lang="es-ES" sz="2000" dirty="0"/>
              <a:t>    </a:t>
            </a:r>
            <a:r>
              <a:rPr lang="es-ES" sz="2000" dirty="0" err="1"/>
              <a:t>print</a:t>
            </a:r>
            <a:r>
              <a:rPr lang="es-ES" sz="2000" dirty="0"/>
              <a:t>(x)</a:t>
            </a:r>
          </a:p>
          <a:p>
            <a:r>
              <a:rPr lang="es-ES" sz="2000" dirty="0"/>
              <a:t>    </a:t>
            </a:r>
            <a:r>
              <a:rPr lang="es-ES" sz="2000" dirty="0" err="1"/>
              <a:t>sleep</a:t>
            </a:r>
            <a:r>
              <a:rPr lang="es-ES" sz="2000" dirty="0"/>
              <a:t>(50)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26" b="57276"/>
          <a:stretch/>
        </p:blipFill>
        <p:spPr>
          <a:xfrm>
            <a:off x="3174221" y="326236"/>
            <a:ext cx="1729269" cy="70396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48" r="2140" b="54198"/>
          <a:stretch/>
        </p:blipFill>
        <p:spPr>
          <a:xfrm>
            <a:off x="7459796" y="344044"/>
            <a:ext cx="1157268" cy="6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9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915EF1B-FE4D-4A95-1D23-24DD477DA0E2}"/>
              </a:ext>
            </a:extLst>
          </p:cNvPr>
          <p:cNvSpPr txBox="1"/>
          <p:nvPr/>
        </p:nvSpPr>
        <p:spPr>
          <a:xfrm>
            <a:off x="0" y="1315609"/>
            <a:ext cx="1219200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b="1" spc="300" dirty="0">
                <a:solidFill>
                  <a:srgbClr val="00778B"/>
                </a:solidFill>
                <a:latin typeface="Grandview" panose="020B0502040204020203" pitchFamily="34" charset="0"/>
              </a:rPr>
              <a:t>MODELOS FISICOS A ESCALA</a:t>
            </a:r>
            <a:endParaRPr lang="es-ES" b="1" spc="300" dirty="0">
              <a:solidFill>
                <a:srgbClr val="00778B"/>
              </a:solidFill>
              <a:latin typeface="Grandview" panose="020B0502040204020203" pitchFamily="34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300729" y="1895582"/>
            <a:ext cx="5590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s-ES" sz="2400" dirty="0"/>
              <a:t>Plantas </a:t>
            </a:r>
            <a:r>
              <a:rPr lang="es-ES" sz="2400" dirty="0"/>
              <a:t>(cortadora láser), pilares, uniones.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Posición de las masas.</a:t>
            </a:r>
          </a:p>
          <a:p>
            <a:pPr marL="214313" indent="-214313">
              <a:buFontTx/>
              <a:buChar char="-"/>
            </a:pPr>
            <a:r>
              <a:rPr lang="es-ES" sz="2400" dirty="0"/>
              <a:t>Elementos </a:t>
            </a:r>
            <a:r>
              <a:rPr lang="es-ES" sz="2400" dirty="0" err="1"/>
              <a:t>rigidizadoras</a:t>
            </a:r>
            <a:r>
              <a:rPr lang="es-ES" sz="2400" dirty="0"/>
              <a:t>.</a:t>
            </a:r>
          </a:p>
          <a:p>
            <a:pPr marL="214313" indent="-214313">
              <a:buFontTx/>
              <a:buChar char="-"/>
            </a:pPr>
            <a:r>
              <a:rPr lang="es-ES" sz="2400" b="1" dirty="0"/>
              <a:t>Cualquier</a:t>
            </a:r>
            <a:r>
              <a:rPr lang="es-ES" sz="2400" dirty="0"/>
              <a:t> otro sistema mecánico.</a:t>
            </a:r>
          </a:p>
          <a:p>
            <a:pPr marL="214313" indent="-214313">
              <a:buFontTx/>
              <a:buChar char="-"/>
            </a:pPr>
            <a:endParaRPr lang="es-ES" sz="16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14" y="3711465"/>
            <a:ext cx="4144487" cy="2424363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948" y="3009193"/>
            <a:ext cx="2067747" cy="312663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76" r="24144"/>
          <a:stretch/>
        </p:blipFill>
        <p:spPr>
          <a:xfrm>
            <a:off x="4951141" y="276968"/>
            <a:ext cx="2304587" cy="828000"/>
          </a:xfrm>
          <a:prstGeom prst="rect">
            <a:avLst/>
          </a:prstGeom>
        </p:spPr>
      </p:pic>
      <p:pic>
        <p:nvPicPr>
          <p:cNvPr id="17" name="Imagen 16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BB291FC-1911-3896-A414-22D5C0787C3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021" y="301344"/>
            <a:ext cx="1375809" cy="758534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52840DA0-F4B7-217C-6180-FEFF97D7623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065" y="232095"/>
            <a:ext cx="981087" cy="90591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626" b="57276"/>
          <a:stretch/>
        </p:blipFill>
        <p:spPr>
          <a:xfrm>
            <a:off x="3174221" y="326236"/>
            <a:ext cx="1729269" cy="703965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CC06D19-D08B-487E-5DC8-829329F5D2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948" r="2140" b="54198"/>
          <a:stretch/>
        </p:blipFill>
        <p:spPr>
          <a:xfrm>
            <a:off x="7459796" y="344044"/>
            <a:ext cx="1157268" cy="6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38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140</Words>
  <Application>Microsoft Office PowerPoint</Application>
  <PresentationFormat>Panorámica</PresentationFormat>
  <Paragraphs>28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Grandview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José Conles Barrera</dc:creator>
  <cp:lastModifiedBy>Usuario</cp:lastModifiedBy>
  <cp:revision>8</cp:revision>
  <cp:lastPrinted>2023-06-01T07:41:17Z</cp:lastPrinted>
  <dcterms:created xsi:type="dcterms:W3CDTF">2023-05-31T13:17:24Z</dcterms:created>
  <dcterms:modified xsi:type="dcterms:W3CDTF">2023-06-01T07:42:32Z</dcterms:modified>
</cp:coreProperties>
</file>