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embeddedFontLst>
    <p:embeddedFont>
      <p:font typeface="Poppins"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Gill Sans"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1t7oX2H0CVrS3w73zW9Y9EmEb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009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CC5A4-8260-4BB3-96DD-34CD10831122}">
  <a:tblStyle styleId="{782CC5A4-8260-4BB3-96DD-34CD108311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75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4041371"/>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950967" y="1190400"/>
            <a:ext cx="6038400" cy="3945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6400"/>
              <a:buFont typeface="Poppins"/>
              <a:buNone/>
            </a:pPr>
            <a:r>
              <a:rPr lang="en-US" sz="6400" b="1">
                <a:solidFill>
                  <a:schemeClr val="lt1"/>
                </a:solidFill>
                <a:latin typeface="Poppins"/>
                <a:ea typeface="Poppins"/>
                <a:cs typeface="Poppins"/>
                <a:sym typeface="Poppins"/>
              </a:rPr>
              <a:t>Speech Recognition with </a:t>
            </a:r>
            <a:r>
              <a:rPr lang="en-US" sz="6400" b="1">
                <a:solidFill>
                  <a:srgbClr val="191919"/>
                </a:solidFill>
                <a:latin typeface="Poppins"/>
                <a:ea typeface="Poppins"/>
                <a:cs typeface="Poppins"/>
                <a:sym typeface="Poppins"/>
              </a:rPr>
              <a:t/>
            </a:r>
            <a:br>
              <a:rPr lang="en-US" sz="6400" b="1">
                <a:solidFill>
                  <a:srgbClr val="191919"/>
                </a:solidFill>
                <a:latin typeface="Poppins"/>
                <a:ea typeface="Poppins"/>
                <a:cs typeface="Poppins"/>
                <a:sym typeface="Poppins"/>
              </a:rPr>
            </a:br>
            <a:r>
              <a:rPr lang="en-US" sz="6400" b="1">
                <a:solidFill>
                  <a:srgbClr val="009788"/>
                </a:solidFill>
                <a:latin typeface="Poppins"/>
                <a:ea typeface="Poppins"/>
                <a:cs typeface="Poppins"/>
                <a:sym typeface="Poppins"/>
              </a:rPr>
              <a:t>Fast-Whisper </a:t>
            </a:r>
            <a:endParaRPr sz="6400" b="1">
              <a:solidFill>
                <a:srgbClr val="009788"/>
              </a:solidFill>
              <a:latin typeface="Poppins"/>
              <a:ea typeface="Poppins"/>
              <a:cs typeface="Poppins"/>
              <a:sym typeface="Poppins"/>
            </a:endParaRPr>
          </a:p>
        </p:txBody>
      </p:sp>
      <p:sp>
        <p:nvSpPr>
          <p:cNvPr id="90" name="Google Shape;90;p1"/>
          <p:cNvSpPr txBox="1">
            <a:spLocks noGrp="1"/>
          </p:cNvSpPr>
          <p:nvPr>
            <p:ph type="subTitle" idx="1"/>
          </p:nvPr>
        </p:nvSpPr>
        <p:spPr>
          <a:xfrm>
            <a:off x="950967" y="5136000"/>
            <a:ext cx="6038400" cy="71235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1000"/>
              </a:spcBef>
              <a:spcAft>
                <a:spcPts val="0"/>
              </a:spcAft>
              <a:buClr>
                <a:srgbClr val="009788"/>
              </a:buClr>
              <a:buSzPts val="2400"/>
              <a:buNone/>
            </a:pPr>
            <a:r>
              <a:rPr lang="en-US" b="1">
                <a:solidFill>
                  <a:srgbClr val="009788"/>
                </a:solidFill>
              </a:rPr>
              <a:t>Félix Suárez</a:t>
            </a:r>
            <a:endParaRPr b="1">
              <a:solidFill>
                <a:srgbClr val="0097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0"/>
          <p:cNvSpPr txBox="1">
            <a:spLocks noGrp="1"/>
          </p:cNvSpPr>
          <p:nvPr>
            <p:ph type="ctrTitle"/>
          </p:nvPr>
        </p:nvSpPr>
        <p:spPr>
          <a:xfrm>
            <a:off x="608400" y="92550"/>
            <a:ext cx="109752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Docker for the FastAPI Endpoint</a:t>
            </a:r>
            <a:endParaRPr sz="4400" b="1">
              <a:solidFill>
                <a:srgbClr val="009788"/>
              </a:solidFill>
              <a:latin typeface="Poppins"/>
              <a:ea typeface="Poppins"/>
              <a:cs typeface="Poppins"/>
              <a:sym typeface="Poppins"/>
            </a:endParaRPr>
          </a:p>
        </p:txBody>
      </p:sp>
      <p:sp>
        <p:nvSpPr>
          <p:cNvPr id="180" name="Google Shape;180;p10"/>
          <p:cNvSpPr txBox="1"/>
          <p:nvPr/>
        </p:nvSpPr>
        <p:spPr>
          <a:xfrm>
            <a:off x="2520098" y="2329058"/>
            <a:ext cx="7151803"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Build the Docker image named </a:t>
            </a:r>
            <a:r>
              <a:rPr lang="en-US" sz="2000" b="1" i="0" u="none" strike="noStrike" cap="none" dirty="0" err="1">
                <a:solidFill>
                  <a:srgbClr val="009788"/>
                </a:solidFill>
                <a:latin typeface="Poppins"/>
                <a:ea typeface="Poppins"/>
                <a:cs typeface="Poppins"/>
                <a:sym typeface="Poppins"/>
              </a:rPr>
              <a:t>Dockerfile</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sp>
        <p:nvSpPr>
          <p:cNvPr id="181" name="Google Shape;181;p10"/>
          <p:cNvSpPr txBox="1"/>
          <p:nvPr/>
        </p:nvSpPr>
        <p:spPr>
          <a:xfrm>
            <a:off x="2557461" y="3945219"/>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Run </a:t>
            </a:r>
            <a:r>
              <a:rPr lang="en-US" sz="2000" b="0" i="0" u="none" strike="noStrike" cap="none" dirty="0">
                <a:solidFill>
                  <a:srgbClr val="191919"/>
                </a:solidFill>
                <a:latin typeface="Poppins"/>
                <a:ea typeface="Poppins"/>
                <a:cs typeface="Poppins"/>
                <a:sym typeface="Poppins"/>
              </a:rPr>
              <a:t>the Docker Container:</a:t>
            </a:r>
            <a:endParaRPr sz="2000" b="0" i="0" u="none" strike="noStrike" cap="none" dirty="0">
              <a:solidFill>
                <a:srgbClr val="191919"/>
              </a:solidFill>
              <a:latin typeface="Poppins"/>
              <a:ea typeface="Poppins"/>
              <a:cs typeface="Poppins"/>
              <a:sym typeface="Poppins"/>
            </a:endParaRPr>
          </a:p>
        </p:txBody>
      </p:sp>
      <p:graphicFrame>
        <p:nvGraphicFramePr>
          <p:cNvPr id="182" name="Google Shape;182;p10"/>
          <p:cNvGraphicFramePr/>
          <p:nvPr/>
        </p:nvGraphicFramePr>
        <p:xfrm>
          <a:off x="2653407" y="4752140"/>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docker run -p 80:8000 dockerfile_endpoint</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graphicFrame>
        <p:nvGraphicFramePr>
          <p:cNvPr id="183" name="Google Shape;183;p10"/>
          <p:cNvGraphicFramePr/>
          <p:nvPr/>
        </p:nvGraphicFramePr>
        <p:xfrm>
          <a:off x="2653407" y="3135979"/>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docker build -t dockerfile_endpoint .</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1"/>
          <p:cNvSpPr txBox="1">
            <a:spLocks noGrp="1"/>
          </p:cNvSpPr>
          <p:nvPr>
            <p:ph type="ctrTitle"/>
          </p:nvPr>
        </p:nvSpPr>
        <p:spPr>
          <a:xfrm>
            <a:off x="616800" y="92550"/>
            <a:ext cx="109584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Docker for the FastAPI Endpoint</a:t>
            </a:r>
            <a:endParaRPr sz="4400" b="1">
              <a:solidFill>
                <a:srgbClr val="009788"/>
              </a:solidFill>
              <a:latin typeface="Poppins"/>
              <a:ea typeface="Poppins"/>
              <a:cs typeface="Poppins"/>
              <a:sym typeface="Poppins"/>
            </a:endParaRPr>
          </a:p>
        </p:txBody>
      </p:sp>
      <p:sp>
        <p:nvSpPr>
          <p:cNvPr id="190" name="Google Shape;190;p11"/>
          <p:cNvSpPr txBox="1"/>
          <p:nvPr/>
        </p:nvSpPr>
        <p:spPr>
          <a:xfrm>
            <a:off x="2557462" y="1439595"/>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Example</a:t>
            </a:r>
            <a:r>
              <a:rPr lang="en-US" sz="2000" b="1" i="0" u="none" strike="noStrike" cap="none">
                <a:solidFill>
                  <a:srgbClr val="009788"/>
                </a:solidFill>
                <a:latin typeface="Poppins"/>
                <a:ea typeface="Poppins"/>
                <a:cs typeface="Poppins"/>
                <a:sym typeface="Poppins"/>
              </a:rPr>
              <a:t> Results</a:t>
            </a:r>
            <a:r>
              <a:rPr lang="en-US" sz="2000" b="0" i="0" u="none" strike="noStrike" cap="none">
                <a:solidFill>
                  <a:srgbClr val="191919"/>
                </a:solidFill>
                <a:latin typeface="Poppins"/>
                <a:ea typeface="Poppins"/>
                <a:cs typeface="Poppins"/>
                <a:sym typeface="Poppins"/>
              </a:rPr>
              <a:t>: Access the </a:t>
            </a:r>
            <a:r>
              <a:rPr lang="en-US" sz="2000" b="1" i="0" u="none" strike="noStrike" cap="none">
                <a:solidFill>
                  <a:srgbClr val="009788"/>
                </a:solidFill>
                <a:latin typeface="Poppins"/>
                <a:ea typeface="Poppins"/>
                <a:cs typeface="Poppins"/>
                <a:sym typeface="Poppins"/>
              </a:rPr>
              <a:t>endpoint</a:t>
            </a:r>
            <a:r>
              <a:rPr lang="en-US" sz="2000" b="0" i="0" u="none" strike="noStrike" cap="none">
                <a:solidFill>
                  <a:srgbClr val="191919"/>
                </a:solidFill>
                <a:latin typeface="Poppins"/>
                <a:ea typeface="Poppins"/>
                <a:cs typeface="Poppins"/>
                <a:sym typeface="Poppins"/>
              </a:rPr>
              <a:t> via</a:t>
            </a:r>
            <a:endParaRPr sz="2000" b="0" i="0" u="none" strike="noStrike" cap="none">
              <a:solidFill>
                <a:srgbClr val="191919"/>
              </a:solidFill>
              <a:latin typeface="Poppins"/>
              <a:ea typeface="Poppins"/>
              <a:cs typeface="Poppins"/>
              <a:sym typeface="Poppins"/>
            </a:endParaRPr>
          </a:p>
        </p:txBody>
      </p:sp>
      <p:graphicFrame>
        <p:nvGraphicFramePr>
          <p:cNvPr id="191" name="Google Shape;191;p11"/>
          <p:cNvGraphicFramePr/>
          <p:nvPr/>
        </p:nvGraphicFramePr>
        <p:xfrm>
          <a:off x="2806444" y="2221965"/>
          <a:ext cx="6579100" cy="579130"/>
        </p:xfrm>
        <a:graphic>
          <a:graphicData uri="http://schemas.openxmlformats.org/drawingml/2006/table">
            <a:tbl>
              <a:tblPr firstRow="1" bandRow="1">
                <a:noFill/>
                <a:tableStyleId>{782CC5A4-8260-4BB3-96DD-34CD10831122}</a:tableStyleId>
              </a:tblPr>
              <a:tblGrid>
                <a:gridCol w="6579100">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http://localhost/docs#/default/transcribe_audio_transcribe_audio__post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pic>
        <p:nvPicPr>
          <p:cNvPr id="192" name="Google Shape;192;p11"/>
          <p:cNvPicPr preferRelativeResize="0"/>
          <p:nvPr/>
        </p:nvPicPr>
        <p:blipFill rotWithShape="1">
          <a:blip r:embed="rId3">
            <a:alphaModFix/>
          </a:blip>
          <a:srcRect l="2992"/>
          <a:stretch/>
        </p:blipFill>
        <p:spPr>
          <a:xfrm>
            <a:off x="3794448" y="3011765"/>
            <a:ext cx="4603102" cy="336665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p12"/>
          <p:cNvSpPr txBox="1">
            <a:spLocks noGrp="1"/>
          </p:cNvSpPr>
          <p:nvPr>
            <p:ph type="ctrTitle"/>
          </p:nvPr>
        </p:nvSpPr>
        <p:spPr>
          <a:xfrm>
            <a:off x="1032900" y="92550"/>
            <a:ext cx="101262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Audio File Testing on GCP Instance</a:t>
            </a:r>
            <a:endParaRPr sz="4400" b="1">
              <a:solidFill>
                <a:srgbClr val="009788"/>
              </a:solidFill>
              <a:latin typeface="Poppins"/>
              <a:ea typeface="Poppins"/>
              <a:cs typeface="Poppins"/>
              <a:sym typeface="Poppins"/>
            </a:endParaRPr>
          </a:p>
        </p:txBody>
      </p:sp>
      <p:sp>
        <p:nvSpPr>
          <p:cNvPr id="199" name="Google Shape;199;p12"/>
          <p:cNvSpPr txBox="1"/>
          <p:nvPr/>
        </p:nvSpPr>
        <p:spPr>
          <a:xfrm>
            <a:off x="2557462" y="3010701"/>
            <a:ext cx="7077076" cy="178425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Through an </a:t>
            </a:r>
            <a:r>
              <a:rPr lang="en-US" sz="2000" b="1" i="0" u="none" strike="noStrike" cap="none" dirty="0">
                <a:solidFill>
                  <a:srgbClr val="009788"/>
                </a:solidFill>
                <a:latin typeface="Poppins"/>
                <a:ea typeface="Poppins"/>
                <a:cs typeface="Poppins"/>
                <a:sym typeface="Poppins"/>
              </a:rPr>
              <a:t>experimental</a:t>
            </a:r>
            <a:r>
              <a:rPr lang="en-US" sz="2000" b="0" i="0" u="none" strike="noStrike" cap="none" dirty="0">
                <a:solidFill>
                  <a:srgbClr val="191919"/>
                </a:solidFill>
                <a:latin typeface="Poppins"/>
                <a:ea typeface="Poppins"/>
                <a:cs typeface="Poppins"/>
                <a:sym typeface="Poppins"/>
              </a:rPr>
              <a:t> run on a Google Cloud Platform (GCP) instance equipped with </a:t>
            </a:r>
            <a:r>
              <a:rPr lang="en-US" sz="2000" b="1" i="0" u="none" strike="noStrike" cap="none" dirty="0" smtClean="0">
                <a:solidFill>
                  <a:srgbClr val="009788"/>
                </a:solidFill>
                <a:latin typeface="Poppins"/>
                <a:ea typeface="Poppins"/>
                <a:cs typeface="Poppins"/>
                <a:sym typeface="Poppins"/>
              </a:rPr>
              <a:t>4 CPU </a:t>
            </a:r>
            <a:r>
              <a:rPr lang="en-US" sz="2000" b="1" i="0" u="none" strike="noStrike" cap="none" dirty="0">
                <a:solidFill>
                  <a:srgbClr val="009788"/>
                </a:solidFill>
                <a:latin typeface="Poppins"/>
                <a:ea typeface="Poppins"/>
                <a:cs typeface="Poppins"/>
                <a:sym typeface="Poppins"/>
              </a:rPr>
              <a:t>cores and 4GB RAM</a:t>
            </a:r>
            <a:r>
              <a:rPr lang="en-US" sz="2000" b="0" i="0" u="none" strike="noStrike" cap="none" dirty="0">
                <a:solidFill>
                  <a:srgbClr val="191919"/>
                </a:solidFill>
                <a:latin typeface="Poppins"/>
                <a:ea typeface="Poppins"/>
                <a:cs typeface="Poppins"/>
                <a:sym typeface="Poppins"/>
              </a:rPr>
              <a:t>, </a:t>
            </a:r>
            <a:r>
              <a:rPr lang="en-US" sz="2000" b="1" i="0" u="none" strike="noStrike" cap="none" dirty="0" smtClean="0">
                <a:solidFill>
                  <a:srgbClr val="009788"/>
                </a:solidFill>
                <a:latin typeface="Poppins"/>
                <a:ea typeface="Poppins"/>
                <a:cs typeface="Poppins"/>
                <a:sym typeface="Poppins"/>
              </a:rPr>
              <a:t>four </a:t>
            </a:r>
            <a:r>
              <a:rPr lang="en-US" sz="2000" b="1" i="0" u="none" strike="noStrike" cap="none" dirty="0">
                <a:solidFill>
                  <a:srgbClr val="009788"/>
                </a:solidFill>
                <a:latin typeface="Poppins"/>
                <a:ea typeface="Poppins"/>
                <a:cs typeface="Poppins"/>
                <a:sym typeface="Poppins"/>
              </a:rPr>
              <a:t>audio files </a:t>
            </a:r>
            <a:r>
              <a:rPr lang="en-US" sz="2000" b="0" i="0" u="none" strike="noStrike" cap="none" dirty="0">
                <a:solidFill>
                  <a:srgbClr val="191919"/>
                </a:solidFill>
                <a:latin typeface="Poppins"/>
                <a:ea typeface="Poppins"/>
                <a:cs typeface="Poppins"/>
                <a:sym typeface="Poppins"/>
              </a:rPr>
              <a:t>were tested to assess processing times. The resulting data offers insights into the transcription times for each audio file.</a:t>
            </a:r>
            <a:endParaRPr sz="2000" b="0"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13"/>
          <p:cNvSpPr txBox="1">
            <a:spLocks noGrp="1"/>
          </p:cNvSpPr>
          <p:nvPr>
            <p:ph type="ctrTitle"/>
          </p:nvPr>
        </p:nvSpPr>
        <p:spPr>
          <a:xfrm>
            <a:off x="1040100" y="92550"/>
            <a:ext cx="101118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dirty="0">
                <a:solidFill>
                  <a:schemeClr val="lt1"/>
                </a:solidFill>
                <a:latin typeface="Poppins"/>
                <a:ea typeface="Poppins"/>
                <a:cs typeface="Poppins"/>
                <a:sym typeface="Poppins"/>
              </a:rPr>
              <a:t>Audio File Testing on GCP Instance</a:t>
            </a:r>
            <a:endParaRPr sz="4400" b="1" dirty="0">
              <a:solidFill>
                <a:srgbClr val="009788"/>
              </a:solidFill>
              <a:latin typeface="Poppins"/>
              <a:ea typeface="Poppins"/>
              <a:cs typeface="Poppins"/>
              <a:sym typeface="Poppins"/>
            </a:endParaRPr>
          </a:p>
        </p:txBody>
      </p:sp>
      <p:sp>
        <p:nvSpPr>
          <p:cNvPr id="6" name="Google Shape;306;p38"/>
          <p:cNvSpPr txBox="1"/>
          <p:nvPr/>
        </p:nvSpPr>
        <p:spPr>
          <a:xfrm>
            <a:off x="2557462" y="1712488"/>
            <a:ext cx="7077076" cy="480646"/>
          </a:xfrm>
          <a:prstGeom prst="rect">
            <a:avLst/>
          </a:prstGeom>
          <a:noFill/>
          <a:ln>
            <a:noFill/>
          </a:ln>
        </p:spPr>
        <p:txBody>
          <a:bodyPr spcFirstLastPara="1" wrap="square" lIns="91425" tIns="91425" rIns="91425" bIns="91425" anchor="t" anchorCtr="0">
            <a:noAutofit/>
          </a:bodyPr>
          <a:lstStyle/>
          <a:p>
            <a:pPr lvl="0" algn="ctr"/>
            <a:r>
              <a:rPr lang="en-US" sz="2000" b="1" dirty="0">
                <a:solidFill>
                  <a:srgbClr val="009788"/>
                </a:solidFill>
                <a:latin typeface="Poppins"/>
                <a:ea typeface="Poppins"/>
                <a:cs typeface="Poppins"/>
                <a:sym typeface="Poppins"/>
              </a:rPr>
              <a:t>Results</a:t>
            </a:r>
            <a:r>
              <a:rPr lang="en-US" sz="2000" dirty="0">
                <a:solidFill>
                  <a:srgbClr val="191919"/>
                </a:solidFill>
                <a:latin typeface="Poppins"/>
                <a:ea typeface="Poppins"/>
                <a:cs typeface="Poppins"/>
                <a:sym typeface="Poppins"/>
              </a:rPr>
              <a:t> of processing </a:t>
            </a:r>
            <a:r>
              <a:rPr lang="en-US" sz="2000" dirty="0" smtClean="0">
                <a:solidFill>
                  <a:srgbClr val="191919"/>
                </a:solidFill>
                <a:latin typeface="Poppins"/>
                <a:ea typeface="Poppins"/>
                <a:cs typeface="Poppins"/>
                <a:sym typeface="Poppins"/>
              </a:rPr>
              <a:t>times for </a:t>
            </a:r>
            <a:r>
              <a:rPr lang="en-US" sz="2000" b="1" dirty="0" smtClean="0">
                <a:solidFill>
                  <a:srgbClr val="009788"/>
                </a:solidFill>
                <a:latin typeface="Poppins"/>
                <a:ea typeface="Poppins"/>
                <a:cs typeface="Poppins"/>
                <a:sym typeface="Poppins"/>
              </a:rPr>
              <a:t>four audio files</a:t>
            </a:r>
            <a:r>
              <a:rPr lang="en-US" sz="2000" dirty="0" smtClean="0">
                <a:solidFill>
                  <a:srgbClr val="191919"/>
                </a:solidFill>
                <a:latin typeface="Poppins"/>
                <a:ea typeface="Poppins"/>
                <a:cs typeface="Poppins"/>
                <a:sym typeface="Poppins"/>
              </a:rPr>
              <a:t>: </a:t>
            </a:r>
            <a:endParaRPr sz="2000" dirty="0">
              <a:solidFill>
                <a:srgbClr val="191919"/>
              </a:solidFill>
              <a:latin typeface="Poppins"/>
              <a:ea typeface="Poppins"/>
              <a:cs typeface="Poppins"/>
              <a:sym typeface="Poppins"/>
            </a:endParaRPr>
          </a:p>
        </p:txBody>
      </p:sp>
      <p:graphicFrame>
        <p:nvGraphicFramePr>
          <p:cNvPr id="7" name="Tabla 6"/>
          <p:cNvGraphicFramePr>
            <a:graphicFrameLocks noGrp="1"/>
          </p:cNvGraphicFramePr>
          <p:nvPr>
            <p:extLst>
              <p:ext uri="{D42A27DB-BD31-4B8C-83A1-F6EECF244321}">
                <p14:modId xmlns:p14="http://schemas.microsoft.com/office/powerpoint/2010/main" val="3870433436"/>
              </p:ext>
            </p:extLst>
          </p:nvPr>
        </p:nvGraphicFramePr>
        <p:xfrm>
          <a:off x="2333631" y="2524800"/>
          <a:ext cx="7524739" cy="3019629"/>
        </p:xfrm>
        <a:graphic>
          <a:graphicData uri="http://schemas.openxmlformats.org/drawingml/2006/table">
            <a:tbl>
              <a:tblPr firstRow="1" bandRow="1">
                <a:tableStyleId>{3B4B98B0-60AC-42C2-AFA5-B58CD77FA1E5}</a:tableStyleId>
              </a:tblPr>
              <a:tblGrid>
                <a:gridCol w="1752190">
                  <a:extLst>
                    <a:ext uri="{9D8B030D-6E8A-4147-A177-3AD203B41FA5}">
                      <a16:colId xmlns:a16="http://schemas.microsoft.com/office/drawing/2014/main" val="1898139199"/>
                    </a:ext>
                  </a:extLst>
                </a:gridCol>
                <a:gridCol w="1924183">
                  <a:extLst>
                    <a:ext uri="{9D8B030D-6E8A-4147-A177-3AD203B41FA5}">
                      <a16:colId xmlns:a16="http://schemas.microsoft.com/office/drawing/2014/main" val="2556567210"/>
                    </a:ext>
                  </a:extLst>
                </a:gridCol>
                <a:gridCol w="1924183">
                  <a:extLst>
                    <a:ext uri="{9D8B030D-6E8A-4147-A177-3AD203B41FA5}">
                      <a16:colId xmlns:a16="http://schemas.microsoft.com/office/drawing/2014/main" val="497571776"/>
                    </a:ext>
                  </a:extLst>
                </a:gridCol>
                <a:gridCol w="1924183">
                  <a:extLst>
                    <a:ext uri="{9D8B030D-6E8A-4147-A177-3AD203B41FA5}">
                      <a16:colId xmlns:a16="http://schemas.microsoft.com/office/drawing/2014/main" val="381763362"/>
                    </a:ext>
                  </a:extLst>
                </a:gridCol>
              </a:tblGrid>
              <a:tr h="322391">
                <a:tc>
                  <a:txBody>
                    <a:bodyPr/>
                    <a:lstStyle/>
                    <a:p>
                      <a:pPr algn="ctr"/>
                      <a:r>
                        <a:rPr lang="en-US" sz="1600" dirty="0" smtClean="0">
                          <a:solidFill>
                            <a:schemeClr val="bg1"/>
                          </a:solidFill>
                          <a:latin typeface="Poppins" panose="020B0604020202020204" charset="0"/>
                          <a:cs typeface="Poppins" panose="020B0604020202020204" charset="0"/>
                        </a:rPr>
                        <a:t>Audio File</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n-US" sz="1600" dirty="0" smtClean="0">
                          <a:solidFill>
                            <a:schemeClr val="bg1"/>
                          </a:solidFill>
                          <a:latin typeface="Poppins" panose="020B0604020202020204" charset="0"/>
                          <a:cs typeface="Poppins" panose="020B0604020202020204" charset="0"/>
                        </a:rPr>
                        <a:t>Hours</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n-US" sz="1600" dirty="0" smtClean="0">
                          <a:solidFill>
                            <a:schemeClr val="bg1"/>
                          </a:solidFill>
                          <a:latin typeface="Poppins" panose="020B0604020202020204" charset="0"/>
                          <a:cs typeface="Poppins" panose="020B0604020202020204" charset="0"/>
                        </a:rPr>
                        <a:t>Minutes</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n-US" sz="1600" dirty="0" smtClean="0">
                          <a:solidFill>
                            <a:schemeClr val="bg1"/>
                          </a:solidFill>
                          <a:latin typeface="Poppins" panose="020B0604020202020204" charset="0"/>
                          <a:cs typeface="Poppins" panose="020B0604020202020204" charset="0"/>
                        </a:rPr>
                        <a:t>Seconds</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extLst>
                  <a:ext uri="{0D108BD9-81ED-4DB2-BD59-A6C34878D82A}">
                    <a16:rowId xmlns:a16="http://schemas.microsoft.com/office/drawing/2014/main" val="2779512257"/>
                  </a:ext>
                </a:extLst>
              </a:tr>
              <a:tr h="580454">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smtClean="0">
                          <a:latin typeface="Poppins" panose="020B0604020202020204" charset="0"/>
                          <a:cs typeface="Poppins" panose="020B0604020202020204" charset="0"/>
                        </a:rPr>
                        <a:t>gb0.wav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s-CO" sz="1600" dirty="0" smtClean="0">
                          <a:latin typeface="Poppins" panose="020B0604020202020204" charset="0"/>
                          <a:cs typeface="Poppins" panose="020B0604020202020204" charset="0"/>
                        </a:rPr>
                        <a:t>1</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s-CO" sz="1600" dirty="0" smtClean="0">
                          <a:latin typeface="Poppins" panose="020B0604020202020204" charset="0"/>
                          <a:cs typeface="Poppins" panose="020B0604020202020204" charset="0"/>
                        </a:rPr>
                        <a:t>18</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3687511"/>
                  </a:ext>
                </a:extLst>
              </a:tr>
              <a:tr h="580454">
                <a:tc>
                  <a:txBody>
                    <a:bodyPr/>
                    <a:lstStyle/>
                    <a:p>
                      <a:pPr algn="ctr">
                        <a:lnSpc>
                          <a:spcPct val="150000"/>
                        </a:lnSpc>
                      </a:pPr>
                      <a:r>
                        <a:rPr lang="en-US" sz="1600" dirty="0" smtClean="0">
                          <a:latin typeface="Poppins" panose="020B0604020202020204" charset="0"/>
                          <a:cs typeface="Poppins" panose="020B0604020202020204" charset="0"/>
                        </a:rPr>
                        <a:t>gb1.wav</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1</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37</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2001816"/>
                  </a:ext>
                </a:extLst>
              </a:tr>
              <a:tr h="580454">
                <a:tc>
                  <a:txBody>
                    <a:bodyPr/>
                    <a:lstStyle/>
                    <a:p>
                      <a:pPr algn="ctr">
                        <a:lnSpc>
                          <a:spcPct val="150000"/>
                        </a:lnSpc>
                      </a:pPr>
                      <a:r>
                        <a:rPr lang="en-US" sz="1600" dirty="0" smtClean="0">
                          <a:latin typeface="Poppins" panose="020B0604020202020204" charset="0"/>
                          <a:cs typeface="Poppins" panose="020B0604020202020204" charset="0"/>
                        </a:rPr>
                        <a:t>hp0.wav</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1</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59</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1901226"/>
                  </a:ext>
                </a:extLst>
              </a:tr>
              <a:tr h="580454">
                <a:tc>
                  <a:txBody>
                    <a:bodyPr/>
                    <a:lstStyle/>
                    <a:p>
                      <a:pPr algn="ctr">
                        <a:lnSpc>
                          <a:spcPct val="150000"/>
                        </a:lnSpc>
                      </a:pPr>
                      <a:r>
                        <a:rPr lang="en-US" sz="1600" b="0" i="0" kern="1200" dirty="0" smtClean="0">
                          <a:solidFill>
                            <a:schemeClr val="tx1"/>
                          </a:solidFill>
                          <a:effectLst/>
                          <a:latin typeface="Poppins" panose="020B0604020202020204" charset="0"/>
                          <a:ea typeface="+mn-ea"/>
                          <a:cs typeface="Poppins" panose="020B0604020202020204" charset="0"/>
                        </a:rPr>
                        <a:t>mm0.wav</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31</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8214691"/>
                  </a:ext>
                </a:extLst>
              </a:tr>
              <a:tr h="362533">
                <a:tc>
                  <a:txBody>
                    <a:bodyPr/>
                    <a:lstStyle/>
                    <a:p>
                      <a:pPr algn="ctr"/>
                      <a:r>
                        <a:rPr lang="en-US" sz="1600" b="1" dirty="0" smtClean="0">
                          <a:solidFill>
                            <a:schemeClr val="bg1"/>
                          </a:solidFill>
                          <a:latin typeface="Poppins" panose="020B0604020202020204" charset="0"/>
                          <a:cs typeface="Poppins" panose="020B0604020202020204" charset="0"/>
                        </a:rPr>
                        <a:t>Total</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s-CO" sz="1600" b="1" dirty="0" smtClean="0">
                          <a:solidFill>
                            <a:schemeClr val="bg1"/>
                          </a:solidFill>
                          <a:latin typeface="Poppins" panose="020B0604020202020204" charset="0"/>
                          <a:cs typeface="Poppins" panose="020B0604020202020204" charset="0"/>
                        </a:rPr>
                        <a:t>0</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s-CO" sz="1600" b="1" dirty="0" smtClean="0">
                          <a:solidFill>
                            <a:schemeClr val="bg1"/>
                          </a:solidFill>
                          <a:latin typeface="Poppins" panose="020B0604020202020204" charset="0"/>
                          <a:cs typeface="Poppins" panose="020B0604020202020204" charset="0"/>
                        </a:rPr>
                        <a:t>5</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s-CO" sz="1600" b="1" dirty="0" smtClean="0">
                          <a:solidFill>
                            <a:schemeClr val="bg1"/>
                          </a:solidFill>
                          <a:latin typeface="Poppins" panose="020B0604020202020204" charset="0"/>
                          <a:cs typeface="Poppins" panose="020B0604020202020204" charset="0"/>
                        </a:rPr>
                        <a:t>25</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extLst>
                  <a:ext uri="{0D108BD9-81ED-4DB2-BD59-A6C34878D82A}">
                    <a16:rowId xmlns:a16="http://schemas.microsoft.com/office/drawing/2014/main" val="1733721591"/>
                  </a:ext>
                </a:extLst>
              </a:tr>
            </a:tbl>
          </a:graphicData>
        </a:graphic>
      </p:graphicFrame>
      <p:sp>
        <p:nvSpPr>
          <p:cNvPr id="8" name="Elipse 7"/>
          <p:cNvSpPr/>
          <p:nvPr/>
        </p:nvSpPr>
        <p:spPr>
          <a:xfrm>
            <a:off x="1523526" y="2895761"/>
            <a:ext cx="561975" cy="552450"/>
          </a:xfrm>
          <a:prstGeom prst="ellipse">
            <a:avLst/>
          </a:prstGeom>
          <a:solidFill>
            <a:srgbClr val="009788"/>
          </a:solidFill>
          <a:ln>
            <a:solidFill>
              <a:srgbClr val="00978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sz="2000" dirty="0">
                <a:latin typeface="Gill Sans MT (Títulos)"/>
              </a:rPr>
              <a:t>1</a:t>
            </a:r>
            <a:endParaRPr lang="en-US" sz="2000" dirty="0">
              <a:latin typeface="Gill Sans MT (Títulos)"/>
            </a:endParaRPr>
          </a:p>
        </p:txBody>
      </p:sp>
      <p:sp>
        <p:nvSpPr>
          <p:cNvPr id="9" name="Google Shape;221;p15"/>
          <p:cNvSpPr txBox="1"/>
          <p:nvPr/>
        </p:nvSpPr>
        <p:spPr>
          <a:xfrm>
            <a:off x="3402808" y="5876095"/>
            <a:ext cx="5386387" cy="465860"/>
          </a:xfrm>
          <a:prstGeom prst="rect">
            <a:avLst/>
          </a:prstGeom>
          <a:noFill/>
          <a:ln>
            <a:noFill/>
          </a:ln>
        </p:spPr>
        <p:txBody>
          <a:bodyPr spcFirstLastPara="1" wrap="square" lIns="91425" tIns="91425" rIns="91425" bIns="91425" anchor="t" anchorCtr="0">
            <a:noAutofit/>
          </a:bodyPr>
          <a:lstStyle/>
          <a:p>
            <a:pPr lvl="0" algn="ctr"/>
            <a:r>
              <a:rPr lang="en-US" b="1" dirty="0" smtClean="0">
                <a:solidFill>
                  <a:srgbClr val="009788"/>
                </a:solidFill>
                <a:latin typeface="Poppins"/>
                <a:ea typeface="Poppins"/>
                <a:cs typeface="Poppins"/>
                <a:sym typeface="Poppins"/>
              </a:rPr>
              <a:t>Note: </a:t>
            </a:r>
            <a:r>
              <a:rPr lang="en-US" dirty="0" smtClean="0">
                <a:solidFill>
                  <a:srgbClr val="191919"/>
                </a:solidFill>
                <a:latin typeface="Poppins"/>
                <a:ea typeface="Poppins"/>
                <a:cs typeface="Poppins"/>
                <a:sym typeface="Poppins"/>
              </a:rPr>
              <a:t>4 CPU cores processor and 4GB RAM</a:t>
            </a:r>
            <a:endParaRPr lang="en-US"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4"/>
          <p:cNvSpPr txBox="1">
            <a:spLocks noGrp="1"/>
          </p:cNvSpPr>
          <p:nvPr>
            <p:ph type="ctrTitle"/>
          </p:nvPr>
        </p:nvSpPr>
        <p:spPr>
          <a:xfrm>
            <a:off x="816900" y="92550"/>
            <a:ext cx="10558200" cy="881700"/>
          </a:xfrm>
          <a:prstGeom prst="rect">
            <a:avLst/>
          </a:prstGeom>
          <a:noFill/>
          <a:ln>
            <a:noFill/>
          </a:ln>
        </p:spPr>
        <p:txBody>
          <a:bodyPr spcFirstLastPara="1" wrap="square" lIns="121900" tIns="121900" rIns="121900" bIns="121900" anchor="b" anchorCtr="0">
            <a:noAutofit/>
          </a:bodyPr>
          <a:lstStyle/>
          <a:p>
            <a:pPr lvl="0" algn="l">
              <a:buClr>
                <a:schemeClr val="lt1"/>
              </a:buClr>
              <a:buSzPts val="4400"/>
            </a:pPr>
            <a:r>
              <a:rPr lang="en-US" sz="4400" b="1" dirty="0">
                <a:solidFill>
                  <a:schemeClr val="lt1"/>
                </a:solidFill>
                <a:latin typeface="Poppins"/>
                <a:ea typeface="Poppins"/>
                <a:cs typeface="Poppins"/>
                <a:sym typeface="Poppins"/>
              </a:rPr>
              <a:t> Audio File Testing on GCP Instance</a:t>
            </a:r>
            <a:endParaRPr sz="4400" b="1" dirty="0">
              <a:solidFill>
                <a:srgbClr val="009788"/>
              </a:solidFill>
              <a:latin typeface="Poppins"/>
              <a:ea typeface="Poppins"/>
              <a:cs typeface="Poppins"/>
              <a:sym typeface="Poppins"/>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694" y="2409093"/>
            <a:ext cx="4530612" cy="3770525"/>
          </a:xfrm>
          <a:prstGeom prst="rect">
            <a:avLst/>
          </a:prstGeom>
          <a:ln>
            <a:noFill/>
          </a:ln>
          <a:effectLst>
            <a:outerShdw blurRad="292100" dist="139700" dir="2700000" algn="tl" rotWithShape="0">
              <a:srgbClr val="333333">
                <a:alpha val="65000"/>
              </a:srgbClr>
            </a:outerShdw>
          </a:effectLst>
        </p:spPr>
      </p:pic>
      <p:sp>
        <p:nvSpPr>
          <p:cNvPr id="8" name="Google Shape;306;p38"/>
          <p:cNvSpPr txBox="1"/>
          <p:nvPr/>
        </p:nvSpPr>
        <p:spPr>
          <a:xfrm>
            <a:off x="2557462" y="1448718"/>
            <a:ext cx="7077076" cy="480646"/>
          </a:xfrm>
          <a:prstGeom prst="rect">
            <a:avLst/>
          </a:prstGeom>
          <a:noFill/>
          <a:ln>
            <a:noFill/>
          </a:ln>
        </p:spPr>
        <p:txBody>
          <a:bodyPr spcFirstLastPara="1" wrap="square" lIns="91425" tIns="91425" rIns="91425" bIns="91425" anchor="t" anchorCtr="0">
            <a:noAutofit/>
          </a:bodyPr>
          <a:lstStyle/>
          <a:p>
            <a:pPr lvl="0" algn="ctr"/>
            <a:r>
              <a:rPr lang="en-US" sz="2000" b="1" dirty="0">
                <a:solidFill>
                  <a:srgbClr val="009788"/>
                </a:solidFill>
                <a:latin typeface="Poppins"/>
                <a:ea typeface="Poppins"/>
                <a:cs typeface="Poppins"/>
                <a:sym typeface="Poppins"/>
              </a:rPr>
              <a:t>Results</a:t>
            </a:r>
            <a:r>
              <a:rPr lang="en-US" sz="2000" dirty="0">
                <a:solidFill>
                  <a:srgbClr val="191919"/>
                </a:solidFill>
                <a:latin typeface="Poppins"/>
                <a:ea typeface="Poppins"/>
                <a:cs typeface="Poppins"/>
                <a:sym typeface="Poppins"/>
              </a:rPr>
              <a:t> of processing </a:t>
            </a:r>
            <a:r>
              <a:rPr lang="en-US" sz="2000" dirty="0" smtClean="0">
                <a:solidFill>
                  <a:srgbClr val="191919"/>
                </a:solidFill>
                <a:latin typeface="Poppins"/>
                <a:ea typeface="Poppins"/>
                <a:cs typeface="Poppins"/>
                <a:sym typeface="Poppins"/>
              </a:rPr>
              <a:t>times for </a:t>
            </a:r>
            <a:r>
              <a:rPr lang="en-US" sz="2000" b="1" dirty="0" smtClean="0">
                <a:solidFill>
                  <a:srgbClr val="009788"/>
                </a:solidFill>
                <a:latin typeface="Poppins"/>
                <a:ea typeface="Poppins"/>
                <a:cs typeface="Poppins"/>
                <a:sym typeface="Poppins"/>
              </a:rPr>
              <a:t>four audio files</a:t>
            </a:r>
            <a:r>
              <a:rPr lang="en-US" sz="2000" dirty="0" smtClean="0">
                <a:solidFill>
                  <a:srgbClr val="191919"/>
                </a:solidFill>
                <a:latin typeface="Poppins"/>
                <a:ea typeface="Poppins"/>
                <a:cs typeface="Poppins"/>
                <a:sym typeface="Poppins"/>
              </a:rPr>
              <a:t>: </a:t>
            </a:r>
            <a:endParaRPr sz="2000" dirty="0">
              <a:solidFill>
                <a:srgbClr val="191919"/>
              </a:solidFill>
              <a:latin typeface="Poppins"/>
              <a:ea typeface="Poppins"/>
              <a:cs typeface="Poppins"/>
              <a:sym typeface="Poppins"/>
            </a:endParaRPr>
          </a:p>
        </p:txBody>
      </p:sp>
    </p:spTree>
    <p:extLst>
      <p:ext uri="{BB962C8B-B14F-4D97-AF65-F5344CB8AC3E}">
        <p14:creationId xmlns:p14="http://schemas.microsoft.com/office/powerpoint/2010/main" val="35718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4"/>
          <p:cNvSpPr txBox="1">
            <a:spLocks noGrp="1"/>
          </p:cNvSpPr>
          <p:nvPr>
            <p:ph type="ctrTitle"/>
          </p:nvPr>
        </p:nvSpPr>
        <p:spPr>
          <a:xfrm>
            <a:off x="816900" y="92550"/>
            <a:ext cx="105582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 Audio File Testing on Local Machine</a:t>
            </a:r>
            <a:endParaRPr sz="4400" b="1">
              <a:solidFill>
                <a:srgbClr val="009788"/>
              </a:solidFill>
              <a:latin typeface="Poppins"/>
              <a:ea typeface="Poppins"/>
              <a:cs typeface="Poppins"/>
              <a:sym typeface="Poppins"/>
            </a:endParaRPr>
          </a:p>
        </p:txBody>
      </p:sp>
      <p:sp>
        <p:nvSpPr>
          <p:cNvPr id="214" name="Google Shape;214;p14"/>
          <p:cNvSpPr txBox="1"/>
          <p:nvPr/>
        </p:nvSpPr>
        <p:spPr>
          <a:xfrm>
            <a:off x="2557461" y="3085514"/>
            <a:ext cx="7077076" cy="178425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Through an </a:t>
            </a:r>
            <a:r>
              <a:rPr lang="en-US" sz="2000" b="1" i="0" u="none" strike="noStrike" cap="none" dirty="0">
                <a:solidFill>
                  <a:srgbClr val="009788"/>
                </a:solidFill>
                <a:latin typeface="Poppins"/>
                <a:ea typeface="Poppins"/>
                <a:cs typeface="Poppins"/>
                <a:sym typeface="Poppins"/>
              </a:rPr>
              <a:t>experimental</a:t>
            </a:r>
            <a:r>
              <a:rPr lang="en-US" sz="2000" b="0" i="0" u="none" strike="noStrike" cap="none" dirty="0">
                <a:solidFill>
                  <a:srgbClr val="191919"/>
                </a:solidFill>
                <a:latin typeface="Poppins"/>
                <a:ea typeface="Poppins"/>
                <a:cs typeface="Poppins"/>
                <a:sym typeface="Poppins"/>
              </a:rPr>
              <a:t> run on a local machine equipped with </a:t>
            </a:r>
            <a:r>
              <a:rPr lang="en-US" sz="2000" b="1" i="0" u="none" strike="noStrike" cap="none" dirty="0" smtClean="0">
                <a:solidFill>
                  <a:srgbClr val="009788"/>
                </a:solidFill>
                <a:latin typeface="Poppins"/>
                <a:ea typeface="Poppins"/>
                <a:cs typeface="Poppins"/>
                <a:sym typeface="Poppins"/>
              </a:rPr>
              <a:t>6 CPU </a:t>
            </a:r>
            <a:r>
              <a:rPr lang="en-US" sz="2000" b="1" i="0" u="none" strike="noStrike" cap="none" dirty="0">
                <a:solidFill>
                  <a:srgbClr val="009788"/>
                </a:solidFill>
                <a:latin typeface="Poppins"/>
                <a:ea typeface="Poppins"/>
                <a:cs typeface="Poppins"/>
                <a:sym typeface="Poppins"/>
              </a:rPr>
              <a:t>cores and 16GB RAM</a:t>
            </a:r>
            <a:r>
              <a:rPr lang="en-US" sz="2000" b="0" i="0" u="none" strike="noStrike" cap="none" dirty="0">
                <a:solidFill>
                  <a:srgbClr val="191919"/>
                </a:solidFill>
                <a:latin typeface="Poppins"/>
                <a:ea typeface="Poppins"/>
                <a:cs typeface="Poppins"/>
                <a:sym typeface="Poppins"/>
              </a:rPr>
              <a:t>, </a:t>
            </a:r>
            <a:r>
              <a:rPr lang="en-US" sz="2000" b="1" i="0" u="none" strike="noStrike" cap="none" dirty="0">
                <a:solidFill>
                  <a:srgbClr val="009788"/>
                </a:solidFill>
                <a:latin typeface="Poppins"/>
                <a:ea typeface="Poppins"/>
                <a:cs typeface="Poppins"/>
                <a:sym typeface="Poppins"/>
              </a:rPr>
              <a:t>four audio files </a:t>
            </a:r>
            <a:r>
              <a:rPr lang="en-US" sz="2000" b="0" i="0" u="none" strike="noStrike" cap="none" dirty="0">
                <a:solidFill>
                  <a:srgbClr val="191919"/>
                </a:solidFill>
                <a:latin typeface="Poppins"/>
                <a:ea typeface="Poppins"/>
                <a:cs typeface="Poppins"/>
                <a:sym typeface="Poppins"/>
              </a:rPr>
              <a:t>were tested to assess processing times. The resulting data offers insights into the transcription times for each audio file.</a:t>
            </a:r>
            <a:endParaRPr sz="2000" b="0"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15"/>
          <p:cNvSpPr txBox="1">
            <a:spLocks noGrp="1"/>
          </p:cNvSpPr>
          <p:nvPr>
            <p:ph type="ctrTitle"/>
          </p:nvPr>
        </p:nvSpPr>
        <p:spPr>
          <a:xfrm>
            <a:off x="759587" y="92550"/>
            <a:ext cx="106728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Audio File Testing on Local Machine</a:t>
            </a:r>
            <a:endParaRPr sz="4400" b="1">
              <a:solidFill>
                <a:srgbClr val="009788"/>
              </a:solidFill>
              <a:latin typeface="Poppins"/>
              <a:ea typeface="Poppins"/>
              <a:cs typeface="Poppins"/>
              <a:sym typeface="Poppins"/>
            </a:endParaRPr>
          </a:p>
        </p:txBody>
      </p:sp>
      <p:sp>
        <p:nvSpPr>
          <p:cNvPr id="221" name="Google Shape;221;p15"/>
          <p:cNvSpPr txBox="1"/>
          <p:nvPr/>
        </p:nvSpPr>
        <p:spPr>
          <a:xfrm>
            <a:off x="2557449" y="1712488"/>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1" i="0" u="none" strike="noStrike" cap="none" dirty="0">
                <a:solidFill>
                  <a:srgbClr val="009788"/>
                </a:solidFill>
                <a:latin typeface="Poppins"/>
                <a:ea typeface="Poppins"/>
                <a:cs typeface="Poppins"/>
                <a:sym typeface="Poppins"/>
              </a:rPr>
              <a:t>Results</a:t>
            </a:r>
            <a:r>
              <a:rPr lang="en-US" sz="2000" b="0" i="0" u="none" strike="noStrike" cap="none" dirty="0">
                <a:solidFill>
                  <a:srgbClr val="191919"/>
                </a:solidFill>
                <a:latin typeface="Poppins"/>
                <a:ea typeface="Poppins"/>
                <a:cs typeface="Poppins"/>
                <a:sym typeface="Poppins"/>
              </a:rPr>
              <a:t> of processing times for </a:t>
            </a:r>
            <a:r>
              <a:rPr lang="en-US" sz="2000" b="1" i="0" u="none" strike="noStrike" cap="none" dirty="0">
                <a:solidFill>
                  <a:srgbClr val="009788"/>
                </a:solidFill>
                <a:latin typeface="Poppins"/>
                <a:ea typeface="Poppins"/>
                <a:cs typeface="Poppins"/>
                <a:sym typeface="Poppins"/>
              </a:rPr>
              <a:t>four audio files</a:t>
            </a:r>
            <a:r>
              <a:rPr lang="en-US" sz="2000" b="0" i="0" u="none" strike="noStrike" cap="none" dirty="0">
                <a:solidFill>
                  <a:srgbClr val="191919"/>
                </a:solidFill>
                <a:latin typeface="Poppins"/>
                <a:ea typeface="Poppins"/>
                <a:cs typeface="Poppins"/>
                <a:sym typeface="Poppins"/>
              </a:rPr>
              <a:t>: </a:t>
            </a:r>
            <a:endParaRPr sz="2000" b="0" i="0" u="none" strike="noStrike" cap="none" dirty="0">
              <a:solidFill>
                <a:srgbClr val="191919"/>
              </a:solidFill>
              <a:latin typeface="Poppins"/>
              <a:ea typeface="Poppins"/>
              <a:cs typeface="Poppins"/>
              <a:sym typeface="Poppins"/>
            </a:endParaRPr>
          </a:p>
        </p:txBody>
      </p:sp>
      <p:graphicFrame>
        <p:nvGraphicFramePr>
          <p:cNvPr id="222" name="Google Shape;222;p15"/>
          <p:cNvGraphicFramePr/>
          <p:nvPr>
            <p:extLst>
              <p:ext uri="{D42A27DB-BD31-4B8C-83A1-F6EECF244321}">
                <p14:modId xmlns:p14="http://schemas.microsoft.com/office/powerpoint/2010/main" val="624809077"/>
              </p:ext>
            </p:extLst>
          </p:nvPr>
        </p:nvGraphicFramePr>
        <p:xfrm>
          <a:off x="2333618" y="2524800"/>
          <a:ext cx="7524725" cy="3019615"/>
        </p:xfrm>
        <a:graphic>
          <a:graphicData uri="http://schemas.openxmlformats.org/drawingml/2006/table">
            <a:tbl>
              <a:tblPr firstRow="1" bandRow="1">
                <a:noFill/>
                <a:tableStyleId>{782CC5A4-8260-4BB3-96DD-34CD10831122}</a:tableStyleId>
              </a:tblPr>
              <a:tblGrid>
                <a:gridCol w="1752200">
                  <a:extLst>
                    <a:ext uri="{9D8B030D-6E8A-4147-A177-3AD203B41FA5}">
                      <a16:colId xmlns:a16="http://schemas.microsoft.com/office/drawing/2014/main" val="20000"/>
                    </a:ext>
                  </a:extLst>
                </a:gridCol>
                <a:gridCol w="1924175">
                  <a:extLst>
                    <a:ext uri="{9D8B030D-6E8A-4147-A177-3AD203B41FA5}">
                      <a16:colId xmlns:a16="http://schemas.microsoft.com/office/drawing/2014/main" val="20001"/>
                    </a:ext>
                  </a:extLst>
                </a:gridCol>
                <a:gridCol w="1924175">
                  <a:extLst>
                    <a:ext uri="{9D8B030D-6E8A-4147-A177-3AD203B41FA5}">
                      <a16:colId xmlns:a16="http://schemas.microsoft.com/office/drawing/2014/main" val="20002"/>
                    </a:ext>
                  </a:extLst>
                </a:gridCol>
                <a:gridCol w="1924175">
                  <a:extLst>
                    <a:ext uri="{9D8B030D-6E8A-4147-A177-3AD203B41FA5}">
                      <a16:colId xmlns:a16="http://schemas.microsoft.com/office/drawing/2014/main" val="20003"/>
                    </a:ext>
                  </a:extLst>
                </a:gridCol>
              </a:tblGrid>
              <a:tr h="322400">
                <a:tc>
                  <a:txBody>
                    <a:bodyPr/>
                    <a:lstStyle/>
                    <a:p>
                      <a:pPr marL="0" marR="0" lvl="0" indent="0" algn="ctr" rtl="0">
                        <a:spcBef>
                          <a:spcPts val="0"/>
                        </a:spcBef>
                        <a:spcAft>
                          <a:spcPts val="0"/>
                        </a:spcAft>
                        <a:buNone/>
                      </a:pPr>
                      <a:r>
                        <a:rPr lang="en-US" sz="1600" b="1">
                          <a:solidFill>
                            <a:schemeClr val="lt1"/>
                          </a:solidFill>
                          <a:latin typeface="Poppins" panose="020B0604020202020204" charset="0"/>
                          <a:cs typeface="Poppins" panose="020B0604020202020204" charset="0"/>
                        </a:rPr>
                        <a:t>Audio File</a:t>
                      </a:r>
                      <a:endParaRPr sz="1600" b="1">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a:solidFill>
                            <a:schemeClr val="lt1"/>
                          </a:solidFill>
                          <a:latin typeface="Poppins" panose="020B0604020202020204" charset="0"/>
                          <a:cs typeface="Poppins" panose="020B0604020202020204" charset="0"/>
                        </a:rPr>
                        <a:t>Hours</a:t>
                      </a:r>
                      <a:endParaRPr sz="1600" b="1">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a:solidFill>
                            <a:schemeClr val="lt1"/>
                          </a:solidFill>
                          <a:latin typeface="Poppins" panose="020B0604020202020204" charset="0"/>
                          <a:cs typeface="Poppins" panose="020B0604020202020204" charset="0"/>
                        </a:rPr>
                        <a:t>Minutes</a:t>
                      </a:r>
                      <a:endParaRPr sz="1600" b="1">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Seconds</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extLst>
                  <a:ext uri="{0D108BD9-81ED-4DB2-BD59-A6C34878D82A}">
                    <a16:rowId xmlns:a16="http://schemas.microsoft.com/office/drawing/2014/main" val="10000"/>
                  </a:ext>
                </a:extLst>
              </a:tr>
              <a:tr h="580450">
                <a:tc>
                  <a:txBody>
                    <a:bodyPr/>
                    <a:lstStyle/>
                    <a:p>
                      <a:pPr marL="0" marR="0" lvl="0" indent="0" algn="ctr" rtl="0">
                        <a:lnSpc>
                          <a:spcPct val="150000"/>
                        </a:lnSpc>
                        <a:spcBef>
                          <a:spcPts val="0"/>
                        </a:spcBef>
                        <a:spcAft>
                          <a:spcPts val="0"/>
                        </a:spcAft>
                        <a:buClr>
                          <a:schemeClr val="dk1"/>
                        </a:buClr>
                        <a:buSzPts val="1800"/>
                        <a:buFont typeface="Calibri"/>
                        <a:buNone/>
                      </a:pPr>
                      <a:r>
                        <a:rPr lang="en-US" sz="1600" dirty="0">
                          <a:latin typeface="Poppins" panose="020B0604020202020204" charset="0"/>
                          <a:cs typeface="Poppins" panose="020B0604020202020204" charset="0"/>
                        </a:rPr>
                        <a:t>gb0.wav</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smtClean="0">
                          <a:latin typeface="Poppins" panose="020B0604020202020204" charset="0"/>
                          <a:cs typeface="Poppins" panose="020B0604020202020204" charset="0"/>
                        </a:rPr>
                        <a:t>0</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smtClean="0">
                          <a:latin typeface="Poppins" panose="020B0604020202020204" charset="0"/>
                          <a:cs typeface="Poppins" panose="020B0604020202020204" charset="0"/>
                        </a:rPr>
                        <a:t>27</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80450">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gb1.wav</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smtClean="0">
                          <a:latin typeface="Poppins" panose="020B0604020202020204" charset="0"/>
                          <a:cs typeface="Poppins" panose="020B0604020202020204" charset="0"/>
                        </a:rPr>
                        <a:t>0</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smtClean="0">
                          <a:latin typeface="Poppins" panose="020B0604020202020204" charset="0"/>
                          <a:cs typeface="Poppins" panose="020B0604020202020204" charset="0"/>
                        </a:rPr>
                        <a:t>30</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80450">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hp0.wav</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a:latin typeface="Poppins" panose="020B0604020202020204" charset="0"/>
                          <a:cs typeface="Poppins" panose="020B0604020202020204" charset="0"/>
                        </a:rPr>
                        <a:t>0</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smtClean="0">
                          <a:latin typeface="Poppins" panose="020B0604020202020204" charset="0"/>
                          <a:cs typeface="Poppins" panose="020B0604020202020204" charset="0"/>
                        </a:rPr>
                        <a:t>0</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41</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0450">
                <a:tc>
                  <a:txBody>
                    <a:bodyPr/>
                    <a:lstStyle/>
                    <a:p>
                      <a:pPr marL="0" marR="0" lvl="0" indent="0" algn="ctr" rtl="0">
                        <a:lnSpc>
                          <a:spcPct val="150000"/>
                        </a:lnSpc>
                        <a:spcBef>
                          <a:spcPts val="0"/>
                        </a:spcBef>
                        <a:spcAft>
                          <a:spcPts val="0"/>
                        </a:spcAft>
                        <a:buNone/>
                      </a:pPr>
                      <a:r>
                        <a:rPr lang="en-US" sz="1600" b="0" i="0" dirty="0">
                          <a:solidFill>
                            <a:schemeClr val="dk1"/>
                          </a:solidFill>
                          <a:latin typeface="Poppins" panose="020B0604020202020204" charset="0"/>
                          <a:ea typeface="Calibri"/>
                          <a:cs typeface="Poppins" panose="020B0604020202020204" charset="0"/>
                          <a:sym typeface="Calibri"/>
                        </a:rPr>
                        <a:t>mm0.wav</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smtClean="0">
                          <a:latin typeface="Poppins" panose="020B0604020202020204" charset="0"/>
                          <a:cs typeface="Poppins" panose="020B0604020202020204" charset="0"/>
                        </a:rPr>
                        <a:t>9</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2525">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Total</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0</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smtClean="0">
                          <a:solidFill>
                            <a:schemeClr val="lt1"/>
                          </a:solidFill>
                          <a:latin typeface="Poppins" panose="020B0604020202020204" charset="0"/>
                          <a:cs typeface="Poppins" panose="020B0604020202020204" charset="0"/>
                        </a:rPr>
                        <a:t>1</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smtClean="0">
                          <a:solidFill>
                            <a:schemeClr val="lt1"/>
                          </a:solidFill>
                          <a:latin typeface="Poppins" panose="020B0604020202020204" charset="0"/>
                          <a:cs typeface="Poppins" panose="020B0604020202020204" charset="0"/>
                        </a:rPr>
                        <a:t>54</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extLst>
                  <a:ext uri="{0D108BD9-81ED-4DB2-BD59-A6C34878D82A}">
                    <a16:rowId xmlns:a16="http://schemas.microsoft.com/office/drawing/2014/main" val="10005"/>
                  </a:ext>
                </a:extLst>
              </a:tr>
            </a:tbl>
          </a:graphicData>
        </a:graphic>
      </p:graphicFrame>
      <p:sp>
        <p:nvSpPr>
          <p:cNvPr id="6" name="Google Shape;221;p15"/>
          <p:cNvSpPr txBox="1"/>
          <p:nvPr/>
        </p:nvSpPr>
        <p:spPr>
          <a:xfrm>
            <a:off x="3402795" y="5876081"/>
            <a:ext cx="5386387" cy="465860"/>
          </a:xfrm>
          <a:prstGeom prst="rect">
            <a:avLst/>
          </a:prstGeom>
          <a:noFill/>
          <a:ln>
            <a:noFill/>
          </a:ln>
        </p:spPr>
        <p:txBody>
          <a:bodyPr spcFirstLastPara="1" wrap="square" lIns="91425" tIns="91425" rIns="91425" bIns="91425" anchor="t" anchorCtr="0">
            <a:noAutofit/>
          </a:bodyPr>
          <a:lstStyle/>
          <a:p>
            <a:pPr lvl="0" algn="ctr"/>
            <a:r>
              <a:rPr lang="en-US" b="1" dirty="0" smtClean="0">
                <a:solidFill>
                  <a:srgbClr val="009788"/>
                </a:solidFill>
                <a:latin typeface="Poppins"/>
                <a:ea typeface="Poppins"/>
                <a:cs typeface="Poppins"/>
                <a:sym typeface="Poppins"/>
              </a:rPr>
              <a:t>Note: </a:t>
            </a:r>
            <a:r>
              <a:rPr lang="en-US" dirty="0" smtClean="0">
                <a:solidFill>
                  <a:srgbClr val="191919"/>
                </a:solidFill>
                <a:latin typeface="Poppins"/>
                <a:ea typeface="Poppins"/>
                <a:cs typeface="Poppins"/>
                <a:sym typeface="Poppins"/>
              </a:rPr>
              <a:t>6 CPU cores processor and 16GB RAM</a:t>
            </a:r>
            <a:endParaRPr lang="en-US"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p16"/>
          <p:cNvSpPr txBox="1">
            <a:spLocks noGrp="1"/>
          </p:cNvSpPr>
          <p:nvPr>
            <p:ph type="ctrTitle"/>
          </p:nvPr>
        </p:nvSpPr>
        <p:spPr>
          <a:xfrm>
            <a:off x="4326300" y="92550"/>
            <a:ext cx="35394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 Conclusion</a:t>
            </a:r>
            <a:endParaRPr sz="4400" b="1">
              <a:solidFill>
                <a:srgbClr val="009788"/>
              </a:solidFill>
              <a:latin typeface="Poppins"/>
              <a:ea typeface="Poppins"/>
              <a:cs typeface="Poppins"/>
              <a:sym typeface="Poppins"/>
            </a:endParaRPr>
          </a:p>
        </p:txBody>
      </p:sp>
      <p:sp>
        <p:nvSpPr>
          <p:cNvPr id="229" name="Google Shape;229;p16"/>
          <p:cNvSpPr txBox="1"/>
          <p:nvPr/>
        </p:nvSpPr>
        <p:spPr>
          <a:xfrm>
            <a:off x="2557462" y="2361400"/>
            <a:ext cx="7077076" cy="3248092"/>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In conclusion, </a:t>
            </a:r>
            <a:r>
              <a:rPr lang="en-US" sz="2000" b="1" i="0" u="none" strike="noStrike" cap="none" dirty="0">
                <a:solidFill>
                  <a:srgbClr val="009788"/>
                </a:solidFill>
                <a:latin typeface="Poppins"/>
                <a:ea typeface="Poppins"/>
                <a:cs typeface="Poppins"/>
                <a:sym typeface="Poppins"/>
              </a:rPr>
              <a:t>Whisper Transcription</a:t>
            </a:r>
            <a:r>
              <a:rPr lang="en-US" sz="2000" b="0" i="0" u="none" strike="noStrike" cap="none" dirty="0">
                <a:solidFill>
                  <a:srgbClr val="191919"/>
                </a:solidFill>
                <a:latin typeface="Poppins"/>
                <a:ea typeface="Poppins"/>
                <a:cs typeface="Poppins"/>
                <a:sym typeface="Poppins"/>
              </a:rPr>
              <a:t> using faster-whisper, a reimplementation of </a:t>
            </a:r>
            <a:r>
              <a:rPr lang="en-US" sz="2000" b="0" i="0" u="none" strike="noStrike" cap="none" dirty="0" err="1">
                <a:solidFill>
                  <a:srgbClr val="191919"/>
                </a:solidFill>
                <a:latin typeface="Poppins"/>
                <a:ea typeface="Poppins"/>
                <a:cs typeface="Poppins"/>
                <a:sym typeface="Poppins"/>
              </a:rPr>
              <a:t>OpenAI's</a:t>
            </a:r>
            <a:r>
              <a:rPr lang="en-US" sz="2000" b="0" i="0" u="none" strike="noStrike" cap="none" dirty="0">
                <a:solidFill>
                  <a:srgbClr val="191919"/>
                </a:solidFill>
                <a:latin typeface="Poppins"/>
                <a:ea typeface="Poppins"/>
                <a:cs typeface="Poppins"/>
                <a:sym typeface="Poppins"/>
              </a:rPr>
              <a:t> Whisper model offers provides users with the ability to transcribe audio files. Whether utilized directly through the provided Python script or deployed via Docker containers, results can  be achieved with high output text accuracy. Furthermore, experimental runs conducted on both a Google Cloud Platform instance and  a local machine provide valuable insights into processing times.</a:t>
            </a:r>
            <a:endParaRPr dirty="0"/>
          </a:p>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
            </a:r>
            <a:br>
              <a:rPr lang="en-US" sz="2000" b="0" i="0" u="none" strike="noStrike" cap="none" dirty="0">
                <a:solidFill>
                  <a:srgbClr val="191919"/>
                </a:solidFill>
                <a:latin typeface="Poppins"/>
                <a:ea typeface="Poppins"/>
                <a:cs typeface="Poppins"/>
                <a:sym typeface="Poppins"/>
              </a:rPr>
            </a:br>
            <a:endParaRPr sz="2000" b="0" i="0" u="none" strike="noStrike" cap="none" dirty="0">
              <a:solidFill>
                <a:srgbClr val="191919"/>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2"/>
          <p:cNvSpPr txBox="1">
            <a:spLocks noGrp="1"/>
          </p:cNvSpPr>
          <p:nvPr>
            <p:ph type="ctrTitle"/>
          </p:nvPr>
        </p:nvSpPr>
        <p:spPr>
          <a:xfrm>
            <a:off x="4329099" y="92575"/>
            <a:ext cx="38256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Introduction</a:t>
            </a:r>
            <a:endParaRPr sz="4400" b="1">
              <a:solidFill>
                <a:srgbClr val="009788"/>
              </a:solidFill>
              <a:latin typeface="Poppins"/>
              <a:ea typeface="Poppins"/>
              <a:cs typeface="Poppins"/>
              <a:sym typeface="Poppins"/>
            </a:endParaRPr>
          </a:p>
        </p:txBody>
      </p:sp>
      <p:sp>
        <p:nvSpPr>
          <p:cNvPr id="97" name="Google Shape;97;p2"/>
          <p:cNvSpPr txBox="1"/>
          <p:nvPr/>
        </p:nvSpPr>
        <p:spPr>
          <a:xfrm>
            <a:off x="2557461" y="3135390"/>
            <a:ext cx="7077076" cy="178425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Explore Whisper Transcription, a Python script utilizing </a:t>
            </a:r>
            <a:r>
              <a:rPr lang="en-US" sz="2000" b="1" i="0" u="none" strike="noStrike" cap="none">
                <a:solidFill>
                  <a:srgbClr val="009788"/>
                </a:solidFill>
                <a:latin typeface="Poppins"/>
                <a:ea typeface="Poppins"/>
                <a:cs typeface="Poppins"/>
                <a:sym typeface="Poppins"/>
              </a:rPr>
              <a:t>faster-whisper</a:t>
            </a:r>
            <a:r>
              <a:rPr lang="en-US" sz="2000" b="0" i="0" u="none" strike="noStrike" cap="none">
                <a:solidFill>
                  <a:srgbClr val="191919"/>
                </a:solidFill>
                <a:latin typeface="Poppins"/>
                <a:ea typeface="Poppins"/>
                <a:cs typeface="Poppins"/>
                <a:sym typeface="Poppins"/>
              </a:rPr>
              <a:t>, a reimplementation of OpenAI's Whisper model using CTranslate2. This tool enables users to transcribe audio files into text directly or via Docker containers.</a:t>
            </a:r>
            <a:endParaRPr sz="2000" b="0" i="0" u="none" strike="noStrike" cap="none">
              <a:solidFill>
                <a:srgbClr val="191919"/>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ctrTitle"/>
          </p:nvPr>
        </p:nvSpPr>
        <p:spPr>
          <a:xfrm>
            <a:off x="4198150" y="92575"/>
            <a:ext cx="41112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Prerequisites</a:t>
            </a:r>
            <a:endParaRPr sz="4400" b="1">
              <a:solidFill>
                <a:srgbClr val="009788"/>
              </a:solidFill>
              <a:latin typeface="Poppins"/>
              <a:ea typeface="Poppins"/>
              <a:cs typeface="Poppins"/>
              <a:sym typeface="Poppins"/>
            </a:endParaRPr>
          </a:p>
        </p:txBody>
      </p:sp>
      <p:grpSp>
        <p:nvGrpSpPr>
          <p:cNvPr id="104" name="Google Shape;104;p3"/>
          <p:cNvGrpSpPr/>
          <p:nvPr/>
        </p:nvGrpSpPr>
        <p:grpSpPr>
          <a:xfrm>
            <a:off x="2557441" y="2584232"/>
            <a:ext cx="7077097" cy="1689537"/>
            <a:chOff x="2557441" y="2536875"/>
            <a:chExt cx="7077097" cy="1689537"/>
          </a:xfrm>
        </p:grpSpPr>
        <p:sp>
          <p:nvSpPr>
            <p:cNvPr id="105" name="Google Shape;105;p3"/>
            <p:cNvSpPr txBox="1"/>
            <p:nvPr/>
          </p:nvSpPr>
          <p:spPr>
            <a:xfrm>
              <a:off x="2557462" y="2536875"/>
              <a:ext cx="7077076" cy="154935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
              </a:r>
              <a:br>
                <a:rPr lang="en-US" sz="2000" b="0" i="0" u="none" strike="noStrike" cap="none">
                  <a:solidFill>
                    <a:srgbClr val="191919"/>
                  </a:solidFill>
                  <a:latin typeface="Poppins"/>
                  <a:ea typeface="Poppins"/>
                  <a:cs typeface="Poppins"/>
                  <a:sym typeface="Poppins"/>
                </a:rPr>
              </a:br>
              <a:r>
                <a:rPr lang="en-US" sz="2000" b="1" i="0" u="none" strike="noStrike" cap="none">
                  <a:solidFill>
                    <a:srgbClr val="009788"/>
                  </a:solidFill>
                  <a:latin typeface="Poppins"/>
                  <a:ea typeface="Poppins"/>
                  <a:cs typeface="Poppins"/>
                  <a:sym typeface="Poppins"/>
                </a:rPr>
                <a:t>Python</a:t>
              </a:r>
              <a:r>
                <a:rPr lang="en-US" sz="2000" b="0" i="0" u="none" strike="noStrike" cap="none">
                  <a:solidFill>
                    <a:srgbClr val="191919"/>
                  </a:solidFill>
                  <a:latin typeface="Poppins"/>
                  <a:ea typeface="Poppins"/>
                  <a:cs typeface="Poppins"/>
                  <a:sym typeface="Poppins"/>
                </a:rPr>
                <a:t> 3.8 or higher required.</a:t>
              </a:r>
              <a:br>
                <a:rPr lang="en-US" sz="2000" b="0" i="0" u="none" strike="noStrike" cap="none">
                  <a:solidFill>
                    <a:srgbClr val="191919"/>
                  </a:solidFill>
                  <a:latin typeface="Poppins"/>
                  <a:ea typeface="Poppins"/>
                  <a:cs typeface="Poppins"/>
                  <a:sym typeface="Poppins"/>
                </a:rPr>
              </a:br>
              <a:endParaRPr sz="2000" b="0" i="0" u="none" strike="noStrike" cap="none">
                <a:solidFill>
                  <a:srgbClr val="191919"/>
                </a:solidFill>
                <a:latin typeface="Poppins"/>
                <a:ea typeface="Poppins"/>
                <a:cs typeface="Poppins"/>
                <a:sym typeface="Poppins"/>
              </a:endParaRPr>
            </a:p>
            <a:p>
              <a:pPr marL="0" marR="0" lvl="0" indent="0" algn="ctr" rtl="0">
                <a:spcBef>
                  <a:spcPts val="0"/>
                </a:spcBef>
                <a:spcAft>
                  <a:spcPts val="0"/>
                </a:spcAft>
                <a:buNone/>
              </a:pPr>
              <a:r>
                <a:rPr lang="en-US" sz="2000" b="1" i="0" u="none" strike="noStrike" cap="none">
                  <a:solidFill>
                    <a:srgbClr val="009788"/>
                  </a:solidFill>
                  <a:latin typeface="Poppins"/>
                  <a:ea typeface="Poppins"/>
                  <a:cs typeface="Poppins"/>
                  <a:sym typeface="Poppins"/>
                </a:rPr>
                <a:t>Docker</a:t>
              </a:r>
              <a:r>
                <a:rPr lang="en-US" sz="2000" b="0" i="0" u="none" strike="noStrike" cap="none">
                  <a:solidFill>
                    <a:srgbClr val="191919"/>
                  </a:solidFill>
                  <a:latin typeface="Poppins"/>
                  <a:ea typeface="Poppins"/>
                  <a:cs typeface="Poppins"/>
                  <a:sym typeface="Poppins"/>
                </a:rPr>
                <a:t> (optional for containerization).</a:t>
              </a:r>
              <a:endParaRPr sz="2000" b="0" i="0" u="none" strike="noStrike" cap="none">
                <a:solidFill>
                  <a:srgbClr val="191919"/>
                </a:solidFill>
                <a:latin typeface="Poppins"/>
                <a:ea typeface="Poppins"/>
                <a:cs typeface="Poppins"/>
                <a:sym typeface="Poppins"/>
              </a:endParaRPr>
            </a:p>
          </p:txBody>
        </p:sp>
        <p:pic>
          <p:nvPicPr>
            <p:cNvPr id="106" name="Google Shape;106;p3" descr="File:Python-logo-notext.svg - Wikipedia"/>
            <p:cNvPicPr preferRelativeResize="0"/>
            <p:nvPr/>
          </p:nvPicPr>
          <p:blipFill rotWithShape="1">
            <a:blip r:embed="rId3">
              <a:alphaModFix/>
            </a:blip>
            <a:srcRect/>
            <a:stretch/>
          </p:blipFill>
          <p:spPr>
            <a:xfrm>
              <a:off x="3594618" y="2844952"/>
              <a:ext cx="483053" cy="529316"/>
            </a:xfrm>
            <a:prstGeom prst="rect">
              <a:avLst/>
            </a:prstGeom>
            <a:noFill/>
            <a:ln>
              <a:noFill/>
            </a:ln>
          </p:spPr>
        </p:pic>
        <p:pic>
          <p:nvPicPr>
            <p:cNvPr id="107" name="Google Shape;107;p3" descr="Free Download Docker Moby Logo Vector Logo, Vector Free,, 40% OFF"/>
            <p:cNvPicPr preferRelativeResize="0"/>
            <p:nvPr/>
          </p:nvPicPr>
          <p:blipFill rotWithShape="1">
            <a:blip r:embed="rId4">
              <a:alphaModFix/>
            </a:blip>
            <a:srcRect/>
            <a:stretch/>
          </p:blipFill>
          <p:spPr>
            <a:xfrm>
              <a:off x="2557441" y="3138278"/>
              <a:ext cx="1088134" cy="1088134"/>
            </a:xfrm>
            <a:prstGeom prst="rect">
              <a:avLst/>
            </a:prstGeom>
            <a:noFill/>
            <a:ln>
              <a:noFill/>
            </a:ln>
          </p:spPr>
        </p:pic>
      </p:grpSp>
      <p:sp>
        <p:nvSpPr>
          <p:cNvPr id="108" name="Google Shape;108;p3"/>
          <p:cNvSpPr txBox="1">
            <a:spLocks noGrp="1"/>
          </p:cNvSpPr>
          <p:nvPr>
            <p:ph type="subTitle" idx="1"/>
          </p:nvPr>
        </p:nvSpPr>
        <p:spPr>
          <a:xfrm>
            <a:off x="1018659" y="5955710"/>
            <a:ext cx="2814787" cy="3163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400"/>
              <a:buNone/>
            </a:pPr>
            <a:r>
              <a:rPr lang="en-US" sz="1400">
                <a:latin typeface="Gill Sans"/>
                <a:ea typeface="Gill Sans"/>
                <a:cs typeface="Gill Sans"/>
                <a:sym typeface="Gill Sans"/>
              </a:rPr>
              <a:t>https://www.python.org/downloads/</a:t>
            </a:r>
            <a:endParaRPr sz="2200">
              <a:solidFill>
                <a:schemeClr val="lt1"/>
              </a:solidFill>
            </a:endParaRPr>
          </a:p>
        </p:txBody>
      </p:sp>
      <p:sp>
        <p:nvSpPr>
          <p:cNvPr id="109" name="Google Shape;109;p3"/>
          <p:cNvSpPr txBox="1"/>
          <p:nvPr/>
        </p:nvSpPr>
        <p:spPr>
          <a:xfrm>
            <a:off x="1018659" y="6272011"/>
            <a:ext cx="4268236" cy="31630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ct val="100000"/>
              <a:buFont typeface="Arial"/>
              <a:buNone/>
            </a:pPr>
            <a:r>
              <a:rPr lang="en-US" sz="1400" b="0" i="0" u="none" strike="noStrike" cap="none">
                <a:solidFill>
                  <a:schemeClr val="dk1"/>
                </a:solidFill>
                <a:latin typeface="Gill Sans"/>
                <a:ea typeface="Gill Sans"/>
                <a:cs typeface="Gill Sans"/>
                <a:sym typeface="Gill Sans"/>
              </a:rPr>
              <a:t>https://docs.docker.com/desktop/install/windows-install/</a:t>
            </a:r>
            <a:endParaRPr sz="22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4"/>
          <p:cNvSpPr txBox="1">
            <a:spLocks noGrp="1"/>
          </p:cNvSpPr>
          <p:nvPr>
            <p:ph type="ctrTitle"/>
          </p:nvPr>
        </p:nvSpPr>
        <p:spPr>
          <a:xfrm>
            <a:off x="3263100" y="92575"/>
            <a:ext cx="58707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Python Script</a:t>
            </a:r>
            <a:endParaRPr sz="4400" b="1">
              <a:solidFill>
                <a:srgbClr val="009788"/>
              </a:solidFill>
              <a:latin typeface="Poppins"/>
              <a:ea typeface="Poppins"/>
              <a:cs typeface="Poppins"/>
              <a:sym typeface="Poppins"/>
            </a:endParaRPr>
          </a:p>
        </p:txBody>
      </p:sp>
      <p:sp>
        <p:nvSpPr>
          <p:cNvPr id="116" name="Google Shape;116;p4"/>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Set up a </a:t>
            </a:r>
            <a:r>
              <a:rPr lang="en-US" sz="2000" b="1" i="0" u="none" strike="noStrike" cap="none" dirty="0">
                <a:solidFill>
                  <a:srgbClr val="009788"/>
                </a:solidFill>
                <a:latin typeface="Poppins"/>
                <a:ea typeface="Poppins"/>
                <a:cs typeface="Poppins"/>
                <a:sym typeface="Poppins"/>
              </a:rPr>
              <a:t>virtual environment</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17" name="Google Shape;117;p4"/>
          <p:cNvGraphicFramePr/>
          <p:nvPr>
            <p:extLst>
              <p:ext uri="{D42A27DB-BD31-4B8C-83A1-F6EECF244321}">
                <p14:modId xmlns:p14="http://schemas.microsoft.com/office/powerpoint/2010/main" val="2458644807"/>
              </p:ext>
            </p:extLst>
          </p:nvPr>
        </p:nvGraphicFramePr>
        <p:xfrm>
          <a:off x="2653407" y="2322471"/>
          <a:ext cx="6885175" cy="772400"/>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772400">
                <a:tc>
                  <a:txBody>
                    <a:bodyPr/>
                    <a:lstStyle/>
                    <a:p>
                      <a:pPr marL="0" marR="0" lvl="0" indent="0" algn="l" rtl="0">
                        <a:spcBef>
                          <a:spcPts val="0"/>
                        </a:spcBef>
                        <a:spcAft>
                          <a:spcPts val="0"/>
                        </a:spcAft>
                        <a:buNone/>
                      </a:pPr>
                      <a:r>
                        <a:rPr lang="en-US" sz="1600" b="0" u="none" strike="noStrike" cap="none" dirty="0">
                          <a:latin typeface="Poppins"/>
                          <a:ea typeface="Poppins"/>
                          <a:cs typeface="Poppins"/>
                          <a:sym typeface="Poppins"/>
                        </a:rPr>
                        <a:t>python -m </a:t>
                      </a:r>
                      <a:r>
                        <a:rPr lang="en-US" sz="1600" b="0" u="none" strike="noStrike" cap="none" dirty="0" err="1">
                          <a:latin typeface="Poppins"/>
                          <a:ea typeface="Poppins"/>
                          <a:cs typeface="Poppins"/>
                          <a:sym typeface="Poppins"/>
                        </a:rPr>
                        <a:t>venv</a:t>
                      </a:r>
                      <a:r>
                        <a:rPr lang="en-US" sz="1600" b="0" u="none" strike="noStrike" cap="none" dirty="0">
                          <a:latin typeface="Poppins"/>
                          <a:ea typeface="Poppins"/>
                          <a:cs typeface="Poppins"/>
                          <a:sym typeface="Poppins"/>
                        </a:rPr>
                        <a:t> </a:t>
                      </a:r>
                      <a:r>
                        <a:rPr lang="en-US" sz="1600" b="0" u="none" strike="noStrike" cap="none" dirty="0" err="1">
                          <a:latin typeface="Poppins"/>
                          <a:ea typeface="Poppins"/>
                          <a:cs typeface="Poppins"/>
                          <a:sym typeface="Poppins"/>
                        </a:rPr>
                        <a:t>venv</a:t>
                      </a:r>
                      <a:endParaRPr sz="1600" b="0" dirty="0">
                        <a:latin typeface="Poppins"/>
                        <a:ea typeface="Poppins"/>
                        <a:cs typeface="Poppins"/>
                        <a:sym typeface="Poppins"/>
                      </a:endParaRPr>
                    </a:p>
                    <a:p>
                      <a:pPr marL="0" marR="0" lvl="0" indent="0" algn="l" rtl="0">
                        <a:spcBef>
                          <a:spcPts val="0"/>
                        </a:spcBef>
                        <a:spcAft>
                          <a:spcPts val="0"/>
                        </a:spcAft>
                        <a:buNone/>
                      </a:pPr>
                      <a:r>
                        <a:rPr lang="en-US" sz="1600" b="0" dirty="0">
                          <a:latin typeface="Poppins"/>
                          <a:ea typeface="Poppins"/>
                          <a:cs typeface="Poppins"/>
                          <a:sym typeface="Poppins"/>
                        </a:rPr>
                        <a:t>source </a:t>
                      </a:r>
                      <a:r>
                        <a:rPr lang="en-US" sz="1600" b="0" dirty="0" err="1" smtClean="0">
                          <a:latin typeface="Poppins"/>
                          <a:ea typeface="Poppins"/>
                          <a:cs typeface="Poppins"/>
                          <a:sym typeface="Poppins"/>
                        </a:rPr>
                        <a:t>venv</a:t>
                      </a:r>
                      <a:r>
                        <a:rPr lang="en-US" sz="1600" b="0" dirty="0" smtClean="0">
                          <a:latin typeface="Poppins"/>
                          <a:ea typeface="Poppins"/>
                          <a:cs typeface="Poppins"/>
                          <a:sym typeface="Poppins"/>
                        </a:rPr>
                        <a:t>/Scripts/activate</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18" name="Google Shape;118;p4"/>
          <p:cNvSpPr txBox="1"/>
          <p:nvPr/>
        </p:nvSpPr>
        <p:spPr>
          <a:xfrm>
            <a:off x="2557462" y="3364101"/>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Install</a:t>
            </a:r>
            <a:r>
              <a:rPr lang="en-US" sz="2000" b="0" i="0" u="none" strike="noStrike" cap="none" dirty="0">
                <a:solidFill>
                  <a:srgbClr val="191919"/>
                </a:solidFill>
                <a:latin typeface="Poppins"/>
                <a:ea typeface="Poppins"/>
                <a:cs typeface="Poppins"/>
                <a:sym typeface="Poppins"/>
              </a:rPr>
              <a:t> the necessary Python dependencies:</a:t>
            </a:r>
            <a:endParaRPr sz="2000" b="0" i="0" u="none" strike="noStrike" cap="none" dirty="0">
              <a:solidFill>
                <a:srgbClr val="191919"/>
              </a:solidFill>
              <a:latin typeface="Poppins"/>
              <a:ea typeface="Poppins"/>
              <a:cs typeface="Poppins"/>
              <a:sym typeface="Poppins"/>
            </a:endParaRPr>
          </a:p>
        </p:txBody>
      </p:sp>
      <p:graphicFrame>
        <p:nvGraphicFramePr>
          <p:cNvPr id="119" name="Google Shape;119;p4"/>
          <p:cNvGraphicFramePr/>
          <p:nvPr/>
        </p:nvGraphicFramePr>
        <p:xfrm>
          <a:off x="2653407" y="4113973"/>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pip install faster-whisper</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20" name="Google Shape;120;p4"/>
          <p:cNvSpPr txBox="1"/>
          <p:nvPr/>
        </p:nvSpPr>
        <p:spPr>
          <a:xfrm>
            <a:off x="2557462" y="4866164"/>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3. </a:t>
            </a:r>
            <a:r>
              <a:rPr lang="en-US" sz="2000" b="1" i="0" u="none" strike="noStrike" cap="none" dirty="0">
                <a:solidFill>
                  <a:srgbClr val="009788"/>
                </a:solidFill>
                <a:latin typeface="Poppins"/>
                <a:ea typeface="Poppins"/>
                <a:cs typeface="Poppins"/>
                <a:sym typeface="Poppins"/>
              </a:rPr>
              <a:t>Run </a:t>
            </a:r>
            <a:r>
              <a:rPr lang="en-US" sz="2000" b="0" i="0" u="none" strike="noStrike" cap="none" dirty="0">
                <a:solidFill>
                  <a:srgbClr val="191919"/>
                </a:solidFill>
                <a:latin typeface="Poppins"/>
                <a:ea typeface="Poppins"/>
                <a:cs typeface="Poppins"/>
                <a:sym typeface="Poppins"/>
              </a:rPr>
              <a:t>the Python script</a:t>
            </a:r>
            <a:r>
              <a:rPr lang="en-US" sz="2000" b="1" i="0" u="none" strike="noStrike" cap="none" dirty="0">
                <a:solidFill>
                  <a:srgbClr val="009788"/>
                </a:solidFill>
                <a:latin typeface="Poppins"/>
                <a:ea typeface="Poppins"/>
                <a:cs typeface="Poppins"/>
                <a:sym typeface="Poppins"/>
              </a:rPr>
              <a:t> transcribe_audio.py</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21" name="Google Shape;121;p4"/>
          <p:cNvGraphicFramePr/>
          <p:nvPr/>
        </p:nvGraphicFramePr>
        <p:xfrm>
          <a:off x="2653407" y="5616036"/>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python transcribe_audio.py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5"/>
          <p:cNvSpPr txBox="1">
            <a:spLocks noGrp="1"/>
          </p:cNvSpPr>
          <p:nvPr>
            <p:ph type="ctrTitle"/>
          </p:nvPr>
        </p:nvSpPr>
        <p:spPr>
          <a:xfrm>
            <a:off x="3263100" y="92575"/>
            <a:ext cx="60195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Python Script</a:t>
            </a:r>
            <a:endParaRPr sz="4400" b="1">
              <a:solidFill>
                <a:srgbClr val="009788"/>
              </a:solidFill>
              <a:latin typeface="Poppins"/>
              <a:ea typeface="Poppins"/>
              <a:cs typeface="Poppins"/>
              <a:sym typeface="Poppins"/>
            </a:endParaRPr>
          </a:p>
        </p:txBody>
      </p:sp>
      <p:sp>
        <p:nvSpPr>
          <p:cNvPr id="128" name="Google Shape;128;p5"/>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Example</a:t>
            </a:r>
            <a:r>
              <a:rPr lang="en-US" sz="2000" b="1" i="0" u="none" strike="noStrike" cap="none">
                <a:solidFill>
                  <a:srgbClr val="009788"/>
                </a:solidFill>
                <a:latin typeface="Poppins"/>
                <a:ea typeface="Poppins"/>
                <a:cs typeface="Poppins"/>
                <a:sym typeface="Poppins"/>
              </a:rPr>
              <a:t> Results</a:t>
            </a:r>
            <a:r>
              <a:rPr lang="en-US" sz="2000" b="0" i="0" u="none" strike="noStrike" cap="none">
                <a:solidFill>
                  <a:srgbClr val="191919"/>
                </a:solidFill>
                <a:latin typeface="Poppins"/>
                <a:ea typeface="Poppins"/>
                <a:cs typeface="Poppins"/>
                <a:sym typeface="Poppins"/>
              </a:rPr>
              <a:t>:</a:t>
            </a:r>
            <a:endParaRPr sz="2000" b="0" i="0" u="none" strike="noStrike" cap="none">
              <a:solidFill>
                <a:srgbClr val="191919"/>
              </a:solidFill>
              <a:latin typeface="Poppins"/>
              <a:ea typeface="Poppins"/>
              <a:cs typeface="Poppins"/>
              <a:sym typeface="Poppins"/>
            </a:endParaRPr>
          </a:p>
        </p:txBody>
      </p:sp>
      <p:pic>
        <p:nvPicPr>
          <p:cNvPr id="129" name="Google Shape;129;p5"/>
          <p:cNvPicPr preferRelativeResize="0"/>
          <p:nvPr/>
        </p:nvPicPr>
        <p:blipFill rotWithShape="1">
          <a:blip r:embed="rId3">
            <a:alphaModFix/>
          </a:blip>
          <a:srcRect/>
          <a:stretch/>
        </p:blipFill>
        <p:spPr>
          <a:xfrm>
            <a:off x="2639881" y="2246873"/>
            <a:ext cx="6912238" cy="3879571"/>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6"/>
          <p:cNvSpPr txBox="1">
            <a:spLocks noGrp="1"/>
          </p:cNvSpPr>
          <p:nvPr>
            <p:ph type="ctrTitle"/>
          </p:nvPr>
        </p:nvSpPr>
        <p:spPr>
          <a:xfrm>
            <a:off x="4136450" y="92575"/>
            <a:ext cx="41670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dirty="0">
                <a:solidFill>
                  <a:schemeClr val="lt1"/>
                </a:solidFill>
                <a:latin typeface="Poppins"/>
                <a:ea typeface="Poppins"/>
                <a:cs typeface="Poppins"/>
                <a:sym typeface="Poppins"/>
              </a:rPr>
              <a:t>Using Docker</a:t>
            </a:r>
            <a:endParaRPr sz="4400" b="1" dirty="0">
              <a:solidFill>
                <a:srgbClr val="009788"/>
              </a:solidFill>
              <a:latin typeface="Poppins"/>
              <a:ea typeface="Poppins"/>
              <a:cs typeface="Poppins"/>
              <a:sym typeface="Poppins"/>
            </a:endParaRPr>
          </a:p>
        </p:txBody>
      </p:sp>
      <p:sp>
        <p:nvSpPr>
          <p:cNvPr id="136" name="Google Shape;136;p6"/>
          <p:cNvSpPr txBox="1"/>
          <p:nvPr/>
        </p:nvSpPr>
        <p:spPr>
          <a:xfrm>
            <a:off x="2520098" y="1464534"/>
            <a:ext cx="7151803"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Build the Docker image inside the </a:t>
            </a:r>
            <a:r>
              <a:rPr lang="en-US" sz="2000" b="1" i="0" u="none" strike="noStrike" cap="none" dirty="0" err="1">
                <a:solidFill>
                  <a:srgbClr val="009788"/>
                </a:solidFill>
                <a:latin typeface="Poppins"/>
                <a:ea typeface="Poppins"/>
                <a:cs typeface="Poppins"/>
                <a:sym typeface="Poppins"/>
              </a:rPr>
              <a:t>dockerfile_script</a:t>
            </a:r>
            <a:r>
              <a:rPr lang="en-US" sz="2000" b="0" i="0" u="none" strike="noStrike" cap="none" dirty="0">
                <a:solidFill>
                  <a:srgbClr val="191919"/>
                </a:solidFill>
                <a:latin typeface="Poppins"/>
                <a:ea typeface="Poppins"/>
                <a:cs typeface="Poppins"/>
                <a:sym typeface="Poppins"/>
              </a:rPr>
              <a:t> folder:</a:t>
            </a:r>
            <a:endParaRPr sz="2000" b="0" i="0" u="none" strike="noStrike" cap="none" dirty="0">
              <a:solidFill>
                <a:srgbClr val="191919"/>
              </a:solidFill>
              <a:latin typeface="Poppins"/>
              <a:ea typeface="Poppins"/>
              <a:cs typeface="Poppins"/>
              <a:sym typeface="Poppins"/>
            </a:endParaRPr>
          </a:p>
        </p:txBody>
      </p:sp>
      <p:sp>
        <p:nvSpPr>
          <p:cNvPr id="137" name="Google Shape;137;p6"/>
          <p:cNvSpPr txBox="1"/>
          <p:nvPr/>
        </p:nvSpPr>
        <p:spPr>
          <a:xfrm>
            <a:off x="2557462" y="3091323"/>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Execute </a:t>
            </a:r>
            <a:r>
              <a:rPr lang="en-US" sz="2000" b="0" i="0" u="none" strike="noStrike" cap="none" dirty="0">
                <a:solidFill>
                  <a:srgbClr val="191919"/>
                </a:solidFill>
                <a:latin typeface="Poppins"/>
                <a:ea typeface="Poppins"/>
                <a:cs typeface="Poppins"/>
                <a:sym typeface="Poppins"/>
              </a:rPr>
              <a:t>the python container from outside it:</a:t>
            </a:r>
            <a:endParaRPr sz="2000" b="0" i="0" u="none" strike="noStrike" cap="none" dirty="0">
              <a:solidFill>
                <a:srgbClr val="191919"/>
              </a:solidFill>
              <a:latin typeface="Poppins"/>
              <a:ea typeface="Poppins"/>
              <a:cs typeface="Poppins"/>
              <a:sym typeface="Poppins"/>
            </a:endParaRPr>
          </a:p>
        </p:txBody>
      </p:sp>
      <p:graphicFrame>
        <p:nvGraphicFramePr>
          <p:cNvPr id="138" name="Google Shape;138;p6"/>
          <p:cNvGraphicFramePr/>
          <p:nvPr/>
        </p:nvGraphicFramePr>
        <p:xfrm>
          <a:off x="2653406" y="3903558"/>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dirty="0" err="1">
                          <a:latin typeface="Poppins"/>
                          <a:ea typeface="Poppins"/>
                          <a:cs typeface="Poppins"/>
                          <a:sym typeface="Poppins"/>
                        </a:rPr>
                        <a:t>docker</a:t>
                      </a:r>
                      <a:r>
                        <a:rPr lang="en-US" sz="1600" b="0" dirty="0">
                          <a:latin typeface="Poppins"/>
                          <a:ea typeface="Poppins"/>
                          <a:cs typeface="Poppins"/>
                          <a:sym typeface="Poppins"/>
                        </a:rPr>
                        <a:t> run </a:t>
                      </a:r>
                      <a:r>
                        <a:rPr lang="en-US" sz="1600" b="0" dirty="0" err="1">
                          <a:latin typeface="Poppins"/>
                          <a:ea typeface="Poppins"/>
                          <a:cs typeface="Poppins"/>
                          <a:sym typeface="Poppins"/>
                        </a:rPr>
                        <a:t>whisper_transcription_container</a:t>
                      </a:r>
                      <a:endParaRPr sz="1600" b="1" dirty="0">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39" name="Google Shape;139;p6"/>
          <p:cNvSpPr txBox="1"/>
          <p:nvPr/>
        </p:nvSpPr>
        <p:spPr>
          <a:xfrm>
            <a:off x="2538780" y="4718112"/>
            <a:ext cx="7114440" cy="701443"/>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3. </a:t>
            </a:r>
            <a:r>
              <a:rPr lang="en-US" sz="1800" b="1" i="0" u="none" strike="noStrike" cap="none" dirty="0">
                <a:solidFill>
                  <a:srgbClr val="009788"/>
                </a:solidFill>
                <a:latin typeface="Poppins"/>
                <a:ea typeface="Poppins"/>
                <a:cs typeface="Poppins"/>
                <a:sym typeface="Poppins"/>
              </a:rPr>
              <a:t>Or</a:t>
            </a:r>
            <a:r>
              <a:rPr lang="en-US" sz="1800" b="0" i="0" u="none" strike="noStrike" cap="none" dirty="0">
                <a:solidFill>
                  <a:srgbClr val="191919"/>
                </a:solidFill>
                <a:latin typeface="Poppins"/>
                <a:ea typeface="Poppins"/>
                <a:cs typeface="Poppins"/>
                <a:sym typeface="Poppins"/>
              </a:rPr>
              <a:t> Get into the </a:t>
            </a:r>
            <a:r>
              <a:rPr lang="en-US" sz="1800" b="0" i="0" u="none" strike="noStrike" cap="none" dirty="0" err="1">
                <a:solidFill>
                  <a:srgbClr val="191919"/>
                </a:solidFill>
                <a:latin typeface="Poppins"/>
                <a:ea typeface="Poppins"/>
                <a:cs typeface="Poppins"/>
                <a:sym typeface="Poppins"/>
              </a:rPr>
              <a:t>docker</a:t>
            </a:r>
            <a:r>
              <a:rPr lang="en-US" sz="1800" b="0" i="0" u="none" strike="noStrike" cap="none" dirty="0">
                <a:solidFill>
                  <a:srgbClr val="191919"/>
                </a:solidFill>
                <a:latin typeface="Poppins"/>
                <a:ea typeface="Poppins"/>
                <a:cs typeface="Poppins"/>
                <a:sym typeface="Poppins"/>
              </a:rPr>
              <a:t> container and </a:t>
            </a:r>
            <a:r>
              <a:rPr lang="en-US" sz="1800" b="1" i="0" u="none" strike="noStrike" cap="none" dirty="0">
                <a:solidFill>
                  <a:srgbClr val="009788"/>
                </a:solidFill>
                <a:latin typeface="Poppins"/>
                <a:ea typeface="Poppins"/>
                <a:cs typeface="Poppins"/>
                <a:sym typeface="Poppins"/>
              </a:rPr>
              <a:t>execute</a:t>
            </a:r>
            <a:r>
              <a:rPr lang="en-US" sz="1800" b="0" i="0" u="none" strike="noStrike" cap="none" dirty="0">
                <a:solidFill>
                  <a:srgbClr val="191919"/>
                </a:solidFill>
                <a:latin typeface="Poppins"/>
                <a:ea typeface="Poppins"/>
                <a:cs typeface="Poppins"/>
                <a:sym typeface="Poppins"/>
              </a:rPr>
              <a:t> the python script inside the container</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40" name="Google Shape;140;p6"/>
          <p:cNvGraphicFramePr/>
          <p:nvPr/>
        </p:nvGraphicFramePr>
        <p:xfrm>
          <a:off x="2653406" y="5751146"/>
          <a:ext cx="6885175" cy="704200"/>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704200">
                <a:tc>
                  <a:txBody>
                    <a:bodyPr/>
                    <a:lstStyle/>
                    <a:p>
                      <a:pPr marL="0" marR="0" lvl="0" indent="0" algn="l" rtl="0">
                        <a:spcBef>
                          <a:spcPts val="0"/>
                        </a:spcBef>
                        <a:spcAft>
                          <a:spcPts val="0"/>
                        </a:spcAft>
                        <a:buNone/>
                      </a:pPr>
                      <a:r>
                        <a:rPr lang="en-US" sz="1600" b="0" dirty="0" err="1">
                          <a:latin typeface="Poppins"/>
                          <a:ea typeface="Poppins"/>
                          <a:cs typeface="Poppins"/>
                          <a:sym typeface="Poppins"/>
                        </a:rPr>
                        <a:t>docker</a:t>
                      </a:r>
                      <a:r>
                        <a:rPr lang="en-US" sz="1600" b="0" dirty="0">
                          <a:latin typeface="Poppins"/>
                          <a:ea typeface="Poppins"/>
                          <a:cs typeface="Poppins"/>
                          <a:sym typeface="Poppins"/>
                        </a:rPr>
                        <a:t> run -it --</a:t>
                      </a:r>
                      <a:r>
                        <a:rPr lang="en-US" sz="1600" b="0" dirty="0" err="1">
                          <a:latin typeface="Poppins"/>
                          <a:ea typeface="Poppins"/>
                          <a:cs typeface="Poppins"/>
                          <a:sym typeface="Poppins"/>
                        </a:rPr>
                        <a:t>rm</a:t>
                      </a:r>
                      <a:r>
                        <a:rPr lang="en-US" sz="1600" b="0" dirty="0">
                          <a:latin typeface="Poppins"/>
                          <a:ea typeface="Poppins"/>
                          <a:cs typeface="Poppins"/>
                          <a:sym typeface="Poppins"/>
                        </a:rPr>
                        <a:t> </a:t>
                      </a:r>
                      <a:r>
                        <a:rPr lang="en-US" sz="1600" b="0" dirty="0" err="1">
                          <a:latin typeface="Poppins"/>
                          <a:ea typeface="Poppins"/>
                          <a:cs typeface="Poppins"/>
                          <a:sym typeface="Poppins"/>
                        </a:rPr>
                        <a:t>whisper_transcription_container</a:t>
                      </a:r>
                      <a:r>
                        <a:rPr lang="en-US" sz="1600" b="0" dirty="0">
                          <a:latin typeface="Poppins"/>
                          <a:ea typeface="Poppins"/>
                          <a:cs typeface="Poppins"/>
                          <a:sym typeface="Poppins"/>
                        </a:rPr>
                        <a:t> bash</a:t>
                      </a:r>
                      <a:br>
                        <a:rPr lang="en-US" sz="1600" b="0" dirty="0">
                          <a:latin typeface="Poppins"/>
                          <a:ea typeface="Poppins"/>
                          <a:cs typeface="Poppins"/>
                          <a:sym typeface="Poppins"/>
                        </a:rPr>
                      </a:br>
                      <a:r>
                        <a:rPr lang="en-US" sz="1600" b="0" dirty="0">
                          <a:latin typeface="Poppins"/>
                          <a:ea typeface="Poppins"/>
                          <a:cs typeface="Poppins"/>
                          <a:sym typeface="Poppins"/>
                        </a:rPr>
                        <a:t>python transcribe_audio.py</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graphicFrame>
        <p:nvGraphicFramePr>
          <p:cNvPr id="141" name="Google Shape;141;p6"/>
          <p:cNvGraphicFramePr/>
          <p:nvPr/>
        </p:nvGraphicFramePr>
        <p:xfrm>
          <a:off x="2653406" y="2276769"/>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dirty="0" err="1">
                          <a:latin typeface="Poppins"/>
                          <a:ea typeface="Poppins"/>
                          <a:cs typeface="Poppins"/>
                          <a:sym typeface="Poppins"/>
                        </a:rPr>
                        <a:t>docker</a:t>
                      </a:r>
                      <a:r>
                        <a:rPr lang="en-US" sz="1600" b="0" dirty="0">
                          <a:latin typeface="Poppins"/>
                          <a:ea typeface="Poppins"/>
                          <a:cs typeface="Poppins"/>
                          <a:sym typeface="Poppins"/>
                        </a:rPr>
                        <a:t> build -t </a:t>
                      </a:r>
                      <a:r>
                        <a:rPr lang="en-US" sz="1600" b="0" dirty="0" err="1">
                          <a:latin typeface="Poppins"/>
                          <a:ea typeface="Poppins"/>
                          <a:cs typeface="Poppins"/>
                          <a:sym typeface="Poppins"/>
                        </a:rPr>
                        <a:t>whisper_transcription_container</a:t>
                      </a:r>
                      <a:r>
                        <a:rPr lang="en-US" sz="1600" b="0" dirty="0">
                          <a:latin typeface="Poppins"/>
                          <a:ea typeface="Poppins"/>
                          <a:cs typeface="Poppins"/>
                          <a:sym typeface="Poppins"/>
                        </a:rPr>
                        <a:t> .</a:t>
                      </a:r>
                      <a:endParaRPr sz="1600" b="1" dirty="0">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7"/>
          <p:cNvSpPr txBox="1">
            <a:spLocks noGrp="1"/>
          </p:cNvSpPr>
          <p:nvPr>
            <p:ph type="ctrTitle"/>
          </p:nvPr>
        </p:nvSpPr>
        <p:spPr>
          <a:xfrm>
            <a:off x="4167554" y="92564"/>
            <a:ext cx="4114799" cy="881672"/>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dirty="0">
                <a:solidFill>
                  <a:schemeClr val="lt1"/>
                </a:solidFill>
                <a:latin typeface="Poppins"/>
                <a:ea typeface="Poppins"/>
                <a:cs typeface="Poppins"/>
                <a:sym typeface="Poppins"/>
              </a:rPr>
              <a:t>Using Docker</a:t>
            </a:r>
            <a:endParaRPr sz="4400" b="1" dirty="0">
              <a:solidFill>
                <a:srgbClr val="009788"/>
              </a:solidFill>
              <a:latin typeface="Poppins"/>
              <a:ea typeface="Poppins"/>
              <a:cs typeface="Poppins"/>
              <a:sym typeface="Poppins"/>
            </a:endParaRPr>
          </a:p>
        </p:txBody>
      </p:sp>
      <p:sp>
        <p:nvSpPr>
          <p:cNvPr id="148" name="Google Shape;148;p7"/>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Example</a:t>
            </a:r>
            <a:r>
              <a:rPr lang="en-US" sz="2000" b="1" i="0" u="none" strike="noStrike" cap="none">
                <a:solidFill>
                  <a:srgbClr val="009788"/>
                </a:solidFill>
                <a:latin typeface="Poppins"/>
                <a:ea typeface="Poppins"/>
                <a:cs typeface="Poppins"/>
                <a:sym typeface="Poppins"/>
              </a:rPr>
              <a:t> Results</a:t>
            </a:r>
            <a:r>
              <a:rPr lang="en-US" sz="2000" b="0" i="0" u="none" strike="noStrike" cap="none">
                <a:solidFill>
                  <a:srgbClr val="191919"/>
                </a:solidFill>
                <a:latin typeface="Poppins"/>
                <a:ea typeface="Poppins"/>
                <a:cs typeface="Poppins"/>
                <a:sym typeface="Poppins"/>
              </a:rPr>
              <a:t>:</a:t>
            </a:r>
            <a:endParaRPr sz="2000" b="0" i="0" u="none" strike="noStrike" cap="none">
              <a:solidFill>
                <a:srgbClr val="191919"/>
              </a:solidFill>
              <a:latin typeface="Poppins"/>
              <a:ea typeface="Poppins"/>
              <a:cs typeface="Poppins"/>
              <a:sym typeface="Poppins"/>
            </a:endParaRPr>
          </a:p>
        </p:txBody>
      </p:sp>
      <p:sp>
        <p:nvSpPr>
          <p:cNvPr id="149" name="Google Shape;149;p7"/>
          <p:cNvSpPr/>
          <p:nvPr/>
        </p:nvSpPr>
        <p:spPr>
          <a:xfrm>
            <a:off x="911802" y="2328764"/>
            <a:ext cx="561975" cy="552450"/>
          </a:xfrm>
          <a:prstGeom prst="ellipse">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lt1"/>
                </a:solidFill>
                <a:latin typeface="Gill Sans MT (Títulos)"/>
                <a:ea typeface="Gill Sans"/>
                <a:cs typeface="Gill Sans"/>
                <a:sym typeface="Gill Sans"/>
              </a:rPr>
              <a:t>2</a:t>
            </a:r>
            <a:endParaRPr sz="2000" b="0" i="0" u="none" strike="noStrike" cap="none" dirty="0">
              <a:solidFill>
                <a:schemeClr val="lt1"/>
              </a:solidFill>
              <a:latin typeface="Gill Sans MT (Títulos)"/>
              <a:ea typeface="Gill Sans"/>
              <a:cs typeface="Gill Sans"/>
              <a:sym typeface="Gill Sans"/>
            </a:endParaRPr>
          </a:p>
        </p:txBody>
      </p:sp>
      <p:pic>
        <p:nvPicPr>
          <p:cNvPr id="150" name="Google Shape;150;p7"/>
          <p:cNvPicPr preferRelativeResize="0"/>
          <p:nvPr/>
        </p:nvPicPr>
        <p:blipFill rotWithShape="1">
          <a:blip r:embed="rId3">
            <a:alphaModFix/>
          </a:blip>
          <a:srcRect/>
          <a:stretch/>
        </p:blipFill>
        <p:spPr>
          <a:xfrm>
            <a:off x="833868" y="3059652"/>
            <a:ext cx="5397732" cy="3007376"/>
          </a:xfrm>
          <a:prstGeom prst="rect">
            <a:avLst/>
          </a:prstGeom>
          <a:noFill/>
          <a:ln>
            <a:noFill/>
          </a:ln>
          <a:effectLst>
            <a:outerShdw blurRad="292100" dist="139700" dir="2700000" algn="tl" rotWithShape="0">
              <a:srgbClr val="333333">
                <a:alpha val="64705"/>
              </a:srgbClr>
            </a:outerShdw>
          </a:effectLst>
        </p:spPr>
      </p:pic>
      <p:sp>
        <p:nvSpPr>
          <p:cNvPr id="151" name="Google Shape;151;p7"/>
          <p:cNvSpPr/>
          <p:nvPr/>
        </p:nvSpPr>
        <p:spPr>
          <a:xfrm>
            <a:off x="11069696" y="2328764"/>
            <a:ext cx="561975" cy="552450"/>
          </a:xfrm>
          <a:prstGeom prst="ellipse">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lt1"/>
                </a:solidFill>
                <a:latin typeface="Gill Sans MT (Títulos)"/>
                <a:ea typeface="Gill Sans"/>
                <a:cs typeface="Gill Sans"/>
                <a:sym typeface="Gill Sans"/>
              </a:rPr>
              <a:t>3</a:t>
            </a:r>
            <a:endParaRPr sz="2000" b="0" i="0" u="none" strike="noStrike" cap="none" dirty="0">
              <a:solidFill>
                <a:schemeClr val="lt1"/>
              </a:solidFill>
              <a:latin typeface="Gill Sans MT (Títulos)"/>
              <a:ea typeface="Gill Sans"/>
              <a:cs typeface="Gill Sans"/>
              <a:sym typeface="Gill Sans"/>
            </a:endParaRPr>
          </a:p>
        </p:txBody>
      </p:sp>
      <p:pic>
        <p:nvPicPr>
          <p:cNvPr id="152" name="Google Shape;152;p7"/>
          <p:cNvPicPr preferRelativeResize="0"/>
          <p:nvPr/>
        </p:nvPicPr>
        <p:blipFill rotWithShape="1">
          <a:blip r:embed="rId4">
            <a:alphaModFix/>
          </a:blip>
          <a:srcRect/>
          <a:stretch/>
        </p:blipFill>
        <p:spPr>
          <a:xfrm>
            <a:off x="6403927" y="3059652"/>
            <a:ext cx="5365815" cy="300737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8"/>
          <p:cNvSpPr txBox="1">
            <a:spLocks noGrp="1"/>
          </p:cNvSpPr>
          <p:nvPr>
            <p:ph type="ctrTitle"/>
          </p:nvPr>
        </p:nvSpPr>
        <p:spPr>
          <a:xfrm>
            <a:off x="2667425" y="92575"/>
            <a:ext cx="70443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Fast API Endpoint</a:t>
            </a:r>
            <a:endParaRPr sz="4400" b="1">
              <a:solidFill>
                <a:srgbClr val="009788"/>
              </a:solidFill>
              <a:latin typeface="Poppins"/>
              <a:ea typeface="Poppins"/>
              <a:cs typeface="Poppins"/>
              <a:sym typeface="Poppins"/>
            </a:endParaRPr>
          </a:p>
        </p:txBody>
      </p:sp>
      <p:sp>
        <p:nvSpPr>
          <p:cNvPr id="159" name="Google Shape;159;p8"/>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Set up a </a:t>
            </a:r>
            <a:r>
              <a:rPr lang="en-US" sz="2000" b="1" i="0" u="none" strike="noStrike" cap="none" dirty="0">
                <a:solidFill>
                  <a:srgbClr val="009788"/>
                </a:solidFill>
                <a:latin typeface="Poppins"/>
                <a:ea typeface="Poppins"/>
                <a:cs typeface="Poppins"/>
                <a:sym typeface="Poppins"/>
              </a:rPr>
              <a:t>virtual environment</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60" name="Google Shape;160;p8"/>
          <p:cNvGraphicFramePr/>
          <p:nvPr>
            <p:extLst>
              <p:ext uri="{D42A27DB-BD31-4B8C-83A1-F6EECF244321}">
                <p14:modId xmlns:p14="http://schemas.microsoft.com/office/powerpoint/2010/main" val="762867442"/>
              </p:ext>
            </p:extLst>
          </p:nvPr>
        </p:nvGraphicFramePr>
        <p:xfrm>
          <a:off x="2653407" y="2322471"/>
          <a:ext cx="6885175" cy="772400"/>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772400">
                <a:tc>
                  <a:txBody>
                    <a:bodyPr/>
                    <a:lstStyle/>
                    <a:p>
                      <a:pPr marL="0" marR="0" lvl="0" indent="0" algn="l" rtl="0">
                        <a:spcBef>
                          <a:spcPts val="0"/>
                        </a:spcBef>
                        <a:spcAft>
                          <a:spcPts val="0"/>
                        </a:spcAft>
                        <a:buNone/>
                      </a:pPr>
                      <a:r>
                        <a:rPr lang="en-US" sz="1600" b="0" dirty="0">
                          <a:latin typeface="Poppins"/>
                          <a:ea typeface="Poppins"/>
                          <a:cs typeface="Poppins"/>
                          <a:sym typeface="Poppins"/>
                        </a:rPr>
                        <a:t>python -m </a:t>
                      </a:r>
                      <a:r>
                        <a:rPr lang="en-US" sz="1600" b="0" dirty="0" err="1">
                          <a:latin typeface="Poppins"/>
                          <a:ea typeface="Poppins"/>
                          <a:cs typeface="Poppins"/>
                          <a:sym typeface="Poppins"/>
                        </a:rPr>
                        <a:t>venv</a:t>
                      </a:r>
                      <a:r>
                        <a:rPr lang="en-US" sz="1600" b="0" dirty="0">
                          <a:latin typeface="Poppins"/>
                          <a:ea typeface="Poppins"/>
                          <a:cs typeface="Poppins"/>
                          <a:sym typeface="Poppins"/>
                        </a:rPr>
                        <a:t> </a:t>
                      </a:r>
                      <a:r>
                        <a:rPr lang="en-US" sz="1600" b="0" dirty="0" err="1">
                          <a:latin typeface="Poppins"/>
                          <a:ea typeface="Poppins"/>
                          <a:cs typeface="Poppins"/>
                          <a:sym typeface="Poppins"/>
                        </a:rPr>
                        <a:t>venv</a:t>
                      </a:r>
                      <a:endParaRPr sz="1600" b="0" dirty="0">
                        <a:latin typeface="Poppins"/>
                        <a:ea typeface="Poppins"/>
                        <a:cs typeface="Poppins"/>
                        <a:sym typeface="Poppins"/>
                      </a:endParaRPr>
                    </a:p>
                    <a:p>
                      <a:pPr marL="0" marR="0" lvl="0" indent="0" algn="l" rtl="0">
                        <a:spcBef>
                          <a:spcPts val="0"/>
                        </a:spcBef>
                        <a:spcAft>
                          <a:spcPts val="0"/>
                        </a:spcAft>
                        <a:buNone/>
                      </a:pPr>
                      <a:r>
                        <a:rPr lang="en-US" sz="1600" b="0" dirty="0">
                          <a:latin typeface="Poppins"/>
                          <a:ea typeface="Poppins"/>
                          <a:cs typeface="Poppins"/>
                          <a:sym typeface="Poppins"/>
                        </a:rPr>
                        <a:t>source </a:t>
                      </a:r>
                      <a:r>
                        <a:rPr lang="en-US" sz="1600" b="0" dirty="0" err="1" smtClean="0">
                          <a:latin typeface="Poppins"/>
                          <a:ea typeface="Poppins"/>
                          <a:cs typeface="Poppins"/>
                          <a:sym typeface="Poppins"/>
                        </a:rPr>
                        <a:t>venv</a:t>
                      </a:r>
                      <a:r>
                        <a:rPr lang="en-US" sz="1600" b="0" dirty="0" smtClean="0">
                          <a:latin typeface="Poppins"/>
                          <a:ea typeface="Poppins"/>
                          <a:cs typeface="Poppins"/>
                          <a:sym typeface="Poppins"/>
                        </a:rPr>
                        <a:t>/Scripts/activate</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61" name="Google Shape;161;p8"/>
          <p:cNvSpPr txBox="1"/>
          <p:nvPr/>
        </p:nvSpPr>
        <p:spPr>
          <a:xfrm>
            <a:off x="2557462" y="3364101"/>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Install</a:t>
            </a:r>
            <a:r>
              <a:rPr lang="en-US" sz="2000" b="0" i="0" u="none" strike="noStrike" cap="none" dirty="0">
                <a:solidFill>
                  <a:srgbClr val="191919"/>
                </a:solidFill>
                <a:latin typeface="Poppins"/>
                <a:ea typeface="Poppins"/>
                <a:cs typeface="Poppins"/>
                <a:sym typeface="Poppins"/>
              </a:rPr>
              <a:t> the necessary Python dependencies:</a:t>
            </a:r>
            <a:endParaRPr sz="2000" b="0" i="0" u="none" strike="noStrike" cap="none" dirty="0">
              <a:solidFill>
                <a:srgbClr val="191919"/>
              </a:solidFill>
              <a:latin typeface="Poppins"/>
              <a:ea typeface="Poppins"/>
              <a:cs typeface="Poppins"/>
              <a:sym typeface="Poppins"/>
            </a:endParaRPr>
          </a:p>
        </p:txBody>
      </p:sp>
      <p:graphicFrame>
        <p:nvGraphicFramePr>
          <p:cNvPr id="162" name="Google Shape;162;p8"/>
          <p:cNvGraphicFramePr/>
          <p:nvPr/>
        </p:nvGraphicFramePr>
        <p:xfrm>
          <a:off x="2653407" y="4113973"/>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pip install faster-whisper</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63" name="Google Shape;163;p8"/>
          <p:cNvSpPr txBox="1"/>
          <p:nvPr/>
        </p:nvSpPr>
        <p:spPr>
          <a:xfrm>
            <a:off x="2557462" y="4866164"/>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3. </a:t>
            </a:r>
            <a:r>
              <a:rPr lang="en-US" sz="2000" b="1" i="0" u="none" strike="noStrike" cap="none" dirty="0">
                <a:solidFill>
                  <a:srgbClr val="009788"/>
                </a:solidFill>
                <a:latin typeface="Poppins"/>
                <a:ea typeface="Poppins"/>
                <a:cs typeface="Poppins"/>
                <a:sym typeface="Poppins"/>
              </a:rPr>
              <a:t>Run </a:t>
            </a:r>
            <a:r>
              <a:rPr lang="en-US" sz="2000" b="0" i="0" u="none" strike="noStrike" cap="none" dirty="0">
                <a:solidFill>
                  <a:srgbClr val="191919"/>
                </a:solidFill>
                <a:latin typeface="Poppins"/>
                <a:ea typeface="Poppins"/>
                <a:cs typeface="Poppins"/>
                <a:sym typeface="Poppins"/>
              </a:rPr>
              <a:t>the </a:t>
            </a:r>
            <a:r>
              <a:rPr lang="en-US" sz="2000" b="1" i="0" u="none" strike="noStrike" cap="none" dirty="0">
                <a:solidFill>
                  <a:srgbClr val="009788"/>
                </a:solidFill>
                <a:latin typeface="Poppins"/>
                <a:ea typeface="Poppins"/>
                <a:cs typeface="Poppins"/>
                <a:sym typeface="Poppins"/>
              </a:rPr>
              <a:t>Fast API </a:t>
            </a:r>
            <a:r>
              <a:rPr lang="en-US" sz="2000" b="0" i="0" u="none" strike="noStrike" cap="none" dirty="0">
                <a:solidFill>
                  <a:srgbClr val="191919"/>
                </a:solidFill>
                <a:latin typeface="Poppins"/>
                <a:ea typeface="Poppins"/>
                <a:cs typeface="Poppins"/>
                <a:sym typeface="Poppins"/>
              </a:rPr>
              <a:t>application:</a:t>
            </a:r>
            <a:endParaRPr sz="2000" b="0" i="0" u="none" strike="noStrike" cap="none" dirty="0">
              <a:solidFill>
                <a:srgbClr val="191919"/>
              </a:solidFill>
              <a:latin typeface="Poppins"/>
              <a:ea typeface="Poppins"/>
              <a:cs typeface="Poppins"/>
              <a:sym typeface="Poppins"/>
            </a:endParaRPr>
          </a:p>
        </p:txBody>
      </p:sp>
      <p:graphicFrame>
        <p:nvGraphicFramePr>
          <p:cNvPr id="164" name="Google Shape;164;p8"/>
          <p:cNvGraphicFramePr/>
          <p:nvPr/>
        </p:nvGraphicFramePr>
        <p:xfrm>
          <a:off x="2653407" y="5616036"/>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uvicorn transcription_endpoint:app --reload</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9"/>
          <p:cNvSpPr txBox="1">
            <a:spLocks noGrp="1"/>
          </p:cNvSpPr>
          <p:nvPr>
            <p:ph type="ctrTitle"/>
          </p:nvPr>
        </p:nvSpPr>
        <p:spPr>
          <a:xfrm>
            <a:off x="2900200" y="92575"/>
            <a:ext cx="70770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Fast API Endpoint</a:t>
            </a:r>
            <a:endParaRPr sz="4400" b="1">
              <a:solidFill>
                <a:srgbClr val="009788"/>
              </a:solidFill>
              <a:latin typeface="Poppins"/>
              <a:ea typeface="Poppins"/>
              <a:cs typeface="Poppins"/>
              <a:sym typeface="Poppins"/>
            </a:endParaRPr>
          </a:p>
        </p:txBody>
      </p:sp>
      <p:sp>
        <p:nvSpPr>
          <p:cNvPr id="171" name="Google Shape;171;p9"/>
          <p:cNvSpPr txBox="1"/>
          <p:nvPr/>
        </p:nvSpPr>
        <p:spPr>
          <a:xfrm>
            <a:off x="2557462" y="1439595"/>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Example</a:t>
            </a:r>
            <a:r>
              <a:rPr lang="en-US" sz="2000" b="1" i="0" u="none" strike="noStrike" cap="none" dirty="0">
                <a:solidFill>
                  <a:srgbClr val="009788"/>
                </a:solidFill>
                <a:latin typeface="Poppins"/>
                <a:ea typeface="Poppins"/>
                <a:cs typeface="Poppins"/>
                <a:sym typeface="Poppins"/>
              </a:rPr>
              <a:t> Results</a:t>
            </a:r>
            <a:r>
              <a:rPr lang="en-US" sz="2000" b="0" i="0" u="none" strike="noStrike" cap="none" dirty="0">
                <a:solidFill>
                  <a:srgbClr val="191919"/>
                </a:solidFill>
                <a:latin typeface="Poppins"/>
                <a:ea typeface="Poppins"/>
                <a:cs typeface="Poppins"/>
                <a:sym typeface="Poppins"/>
              </a:rPr>
              <a:t>: Access the </a:t>
            </a:r>
            <a:r>
              <a:rPr lang="en-US" sz="2000" b="1" i="0" u="none" strike="noStrike" cap="none" dirty="0">
                <a:solidFill>
                  <a:srgbClr val="009788"/>
                </a:solidFill>
                <a:latin typeface="Poppins"/>
                <a:ea typeface="Poppins"/>
                <a:cs typeface="Poppins"/>
                <a:sym typeface="Poppins"/>
              </a:rPr>
              <a:t>endpoint</a:t>
            </a:r>
            <a:r>
              <a:rPr lang="en-US" sz="2000" b="0" i="0" u="none" strike="noStrike" cap="none" dirty="0">
                <a:solidFill>
                  <a:srgbClr val="191919"/>
                </a:solidFill>
                <a:latin typeface="Poppins"/>
                <a:ea typeface="Poppins"/>
                <a:cs typeface="Poppins"/>
                <a:sym typeface="Poppins"/>
              </a:rPr>
              <a:t> via</a:t>
            </a:r>
            <a:endParaRPr sz="2000" b="0" i="0" u="none" strike="noStrike" cap="none" dirty="0">
              <a:solidFill>
                <a:srgbClr val="191919"/>
              </a:solidFill>
              <a:latin typeface="Poppins"/>
              <a:ea typeface="Poppins"/>
              <a:cs typeface="Poppins"/>
              <a:sym typeface="Poppins"/>
            </a:endParaRPr>
          </a:p>
        </p:txBody>
      </p:sp>
      <p:graphicFrame>
        <p:nvGraphicFramePr>
          <p:cNvPr id="172" name="Google Shape;172;p9"/>
          <p:cNvGraphicFramePr/>
          <p:nvPr/>
        </p:nvGraphicFramePr>
        <p:xfrm>
          <a:off x="2514038" y="2221965"/>
          <a:ext cx="7163925" cy="579130"/>
        </p:xfrm>
        <a:graphic>
          <a:graphicData uri="http://schemas.openxmlformats.org/drawingml/2006/table">
            <a:tbl>
              <a:tblPr firstRow="1" bandRow="1">
                <a:noFill/>
                <a:tableStyleId>{782CC5A4-8260-4BB3-96DD-34CD10831122}</a:tableStyleId>
              </a:tblPr>
              <a:tblGrid>
                <a:gridCol w="716392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dirty="0">
                          <a:latin typeface="Poppins"/>
                          <a:ea typeface="Poppins"/>
                          <a:cs typeface="Poppins"/>
                          <a:sym typeface="Poppins"/>
                        </a:rPr>
                        <a:t>http://127.0.0.1:8000/docs#/default/transcribe_audio_transcribe_audio__post</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pic>
        <p:nvPicPr>
          <p:cNvPr id="173" name="Google Shape;173;p9"/>
          <p:cNvPicPr preferRelativeResize="0"/>
          <p:nvPr/>
        </p:nvPicPr>
        <p:blipFill rotWithShape="1">
          <a:blip r:embed="rId3">
            <a:alphaModFix/>
          </a:blip>
          <a:srcRect l="819"/>
          <a:stretch/>
        </p:blipFill>
        <p:spPr>
          <a:xfrm>
            <a:off x="3260113" y="3006653"/>
            <a:ext cx="5671774" cy="337176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562</Words>
  <Application>Microsoft Office PowerPoint</Application>
  <PresentationFormat>Panorámica</PresentationFormat>
  <Paragraphs>113</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Poppins</vt:lpstr>
      <vt:lpstr>Calibri</vt:lpstr>
      <vt:lpstr>Gill Sans MT (Títulos)</vt:lpstr>
      <vt:lpstr>Gill Sans</vt:lpstr>
      <vt:lpstr>Arial</vt:lpstr>
      <vt:lpstr>Tema de Office</vt:lpstr>
      <vt:lpstr>Speech Recognition with  Fast-Whisper </vt:lpstr>
      <vt:lpstr>Introduction</vt:lpstr>
      <vt:lpstr>Prerequisites</vt:lpstr>
      <vt:lpstr>Using Python Script</vt:lpstr>
      <vt:lpstr>Using Python Script</vt:lpstr>
      <vt:lpstr>Using Docker</vt:lpstr>
      <vt:lpstr>Using Docker</vt:lpstr>
      <vt:lpstr>Using Fast API Endpoint</vt:lpstr>
      <vt:lpstr>Using Fast API Endpoint</vt:lpstr>
      <vt:lpstr>Using Docker for the FastAPI Endpoint</vt:lpstr>
      <vt:lpstr>Using Docker for the FastAPI Endpoint</vt:lpstr>
      <vt:lpstr>Audio File Testing on GCP Instance</vt:lpstr>
      <vt:lpstr>Audio File Testing on GCP Instance</vt:lpstr>
      <vt:lpstr> Audio File Testing on GCP Instance</vt:lpstr>
      <vt:lpstr> Audio File Testing on Local Machine</vt:lpstr>
      <vt:lpstr>Audio File Testing on Local Machine</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with  Fast-Whisper </dc:title>
  <dc:creator>Ander</dc:creator>
  <cp:lastModifiedBy>Ander</cp:lastModifiedBy>
  <cp:revision>11</cp:revision>
  <dcterms:created xsi:type="dcterms:W3CDTF">2024-04-08T21:20:32Z</dcterms:created>
  <dcterms:modified xsi:type="dcterms:W3CDTF">2024-04-12T18:44:42Z</dcterms:modified>
</cp:coreProperties>
</file>