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" panose="020B0604020202020204" charset="0"/>
      <p:regular r:id="rId20"/>
      <p:bold r:id="rId21"/>
    </p:embeddedFont>
    <p:embeddedFont>
      <p:font typeface="Poppi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1t7oX2H0CVrS3w73zW9Y9EmEb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D5D"/>
    <a:srgbClr val="262626"/>
    <a:srgbClr val="E33635"/>
    <a:srgbClr val="FFFFFF"/>
    <a:srgbClr val="191919"/>
    <a:srgbClr val="F6C0C0"/>
    <a:srgbClr val="009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2CC5A4-8260-4BB3-96DD-34CD10831122}">
  <a:tblStyle styleId="{782CC5A4-8260-4BB3-96DD-34CD10831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828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75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526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98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3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269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93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417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190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45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313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3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studio.microsoft.com/visual-cpp-build-tools/" TargetMode="External"/><Relationship Id="rId3" Type="http://schemas.openxmlformats.org/officeDocument/2006/relationships/hyperlink" Target="https://www.python.org/downloads/" TargetMode="External"/><Relationship Id="rId7" Type="http://schemas.openxmlformats.org/officeDocument/2006/relationships/image" Target="../media/image3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ocs.docker.com/desktop/install/windows-instal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188876" y="429806"/>
            <a:ext cx="6038400" cy="396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oppins"/>
              <a:buNone/>
            </a:pPr>
            <a:r>
              <a:rPr lang="en-US" sz="6200" b="1" dirty="0" smtClean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Text Transcription with </a:t>
            </a:r>
            <a:r>
              <a:rPr lang="en-US" sz="6200" b="1" dirty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/>
            </a:r>
            <a:br>
              <a:rPr lang="en-US" sz="6200" b="1" dirty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</a:br>
            <a:r>
              <a:rPr lang="en-US" sz="6200" b="1" dirty="0" smtClean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Whisper-CPP</a:t>
            </a:r>
            <a:r>
              <a:rPr lang="en-US" sz="6200" b="1" dirty="0" smtClean="0">
                <a:solidFill>
                  <a:srgbClr val="E33635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 </a:t>
            </a:r>
            <a:endParaRPr sz="6200" b="1" dirty="0">
              <a:solidFill>
                <a:srgbClr val="E33635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9308851" y="5321378"/>
            <a:ext cx="1758978" cy="71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788"/>
              </a:buClr>
              <a:buSzPts val="2400"/>
              <a:buNone/>
            </a:pPr>
            <a:r>
              <a:rPr lang="en-US" b="1" dirty="0">
                <a:solidFill>
                  <a:srgbClr val="E95D5D"/>
                </a:solidFill>
              </a:rPr>
              <a:t>Félix Suárez</a:t>
            </a:r>
            <a:endParaRPr b="1" dirty="0">
              <a:solidFill>
                <a:srgbClr val="E95D5D"/>
              </a:solidFill>
            </a:endParaRPr>
          </a:p>
        </p:txBody>
      </p:sp>
      <p:cxnSp>
        <p:nvCxnSpPr>
          <p:cNvPr id="14" name="Conector angular 13"/>
          <p:cNvCxnSpPr/>
          <p:nvPr/>
        </p:nvCxnSpPr>
        <p:spPr>
          <a:xfrm rot="5400000" flipH="1" flipV="1">
            <a:off x="-704371" y="1793603"/>
            <a:ext cx="4485094" cy="1757507"/>
          </a:xfrm>
          <a:prstGeom prst="bentConnector3">
            <a:avLst>
              <a:gd name="adj1" fmla="val 99989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8448419" y="3200371"/>
            <a:ext cx="4485098" cy="1757508"/>
          </a:xfrm>
          <a:prstGeom prst="bentConnector3">
            <a:avLst>
              <a:gd name="adj1" fmla="val 99793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065049" y="429809"/>
            <a:ext cx="10380847" cy="116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>
              <a:buClr>
                <a:schemeClr val="lt1"/>
              </a:buClr>
              <a:buSzPts val="6400"/>
            </a:pPr>
            <a:r>
              <a:rPr lang="en-US" sz="5200" b="1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 Audio File Testing on Local Machine</a:t>
            </a:r>
            <a:endParaRPr sz="5200" b="1" dirty="0">
              <a:solidFill>
                <a:srgbClr val="E33635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cxnSp>
        <p:nvCxnSpPr>
          <p:cNvPr id="14" name="Conector angular 13"/>
          <p:cNvCxnSpPr/>
          <p:nvPr/>
        </p:nvCxnSpPr>
        <p:spPr>
          <a:xfrm rot="5400000" flipH="1" flipV="1">
            <a:off x="-704371" y="1793603"/>
            <a:ext cx="4485094" cy="1757507"/>
          </a:xfrm>
          <a:prstGeom prst="bentConnector3">
            <a:avLst>
              <a:gd name="adj1" fmla="val 99989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8448419" y="3200371"/>
            <a:ext cx="4485098" cy="1757508"/>
          </a:xfrm>
          <a:prstGeom prst="bentConnector3">
            <a:avLst>
              <a:gd name="adj1" fmla="val 99793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4;p14"/>
          <p:cNvSpPr txBox="1"/>
          <p:nvPr/>
        </p:nvSpPr>
        <p:spPr>
          <a:xfrm>
            <a:off x="2557462" y="2825853"/>
            <a:ext cx="7077076" cy="17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Through an </a:t>
            </a:r>
            <a:r>
              <a:rPr lang="en-US" sz="2000" b="1" i="0" u="none" strike="noStrike" cap="none" dirty="0">
                <a:solidFill>
                  <a:srgbClr val="E95D5D"/>
                </a:solidFill>
                <a:latin typeface="Poppins"/>
                <a:ea typeface="Poppins"/>
                <a:cs typeface="Poppins"/>
                <a:sym typeface="Poppins"/>
              </a:rPr>
              <a:t>experimental</a:t>
            </a:r>
            <a:r>
              <a:rPr lang="en-US" sz="2000" b="0" i="0" u="none" strike="noStrike" cap="none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 run on a local machine equipped with </a:t>
            </a:r>
            <a:r>
              <a:rPr lang="en-US" sz="2000" b="1" i="0" u="none" strike="noStrike" cap="none" dirty="0" smtClean="0">
                <a:solidFill>
                  <a:srgbClr val="E95D5D"/>
                </a:solidFill>
                <a:latin typeface="Poppins"/>
                <a:ea typeface="Poppins"/>
                <a:cs typeface="Poppins"/>
                <a:sym typeface="Poppins"/>
              </a:rPr>
              <a:t>6 CPU </a:t>
            </a:r>
            <a:r>
              <a:rPr lang="en-US" sz="2000" b="1" i="0" u="none" strike="noStrike" cap="none" dirty="0">
                <a:solidFill>
                  <a:srgbClr val="E95D5D"/>
                </a:solidFill>
                <a:latin typeface="Poppins"/>
                <a:ea typeface="Poppins"/>
                <a:cs typeface="Poppins"/>
                <a:sym typeface="Poppins"/>
              </a:rPr>
              <a:t>cores and 16GB RAM</a:t>
            </a:r>
            <a:r>
              <a:rPr lang="en-US" sz="2000" b="0" i="0" u="none" strike="noStrike" cap="none" dirty="0">
                <a:solidFill>
                  <a:srgbClr val="E95D5D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000" b="1" i="0" u="none" strike="noStrike" cap="none" dirty="0">
                <a:solidFill>
                  <a:srgbClr val="E95D5D"/>
                </a:solidFill>
                <a:latin typeface="Poppins"/>
                <a:ea typeface="Poppins"/>
                <a:cs typeface="Poppins"/>
                <a:sym typeface="Poppins"/>
              </a:rPr>
              <a:t>four audio files</a:t>
            </a:r>
            <a:r>
              <a:rPr lang="en-US" sz="2000" b="1" i="0" u="none" strike="noStrike" cap="none" dirty="0">
                <a:solidFill>
                  <a:srgbClr val="00978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b="0" i="0" u="none" strike="noStrike" cap="none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were tested to assess processing times. The resulting data offers insights into the transcription times for each audio file.</a:t>
            </a:r>
            <a:endParaRPr sz="2000" b="0" i="0" u="none" strike="noStrike" cap="none" dirty="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162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084099" y="438285"/>
            <a:ext cx="10380847" cy="116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>
              <a:buClr>
                <a:schemeClr val="lt1"/>
              </a:buClr>
              <a:buSzPts val="6400"/>
            </a:pPr>
            <a:r>
              <a:rPr lang="en-US" sz="5200" b="1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 Audio File Testing on Local Machine</a:t>
            </a:r>
            <a:endParaRPr sz="5200" b="1" dirty="0">
              <a:solidFill>
                <a:srgbClr val="E33635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cxnSp>
        <p:nvCxnSpPr>
          <p:cNvPr id="14" name="Conector angular 13"/>
          <p:cNvCxnSpPr/>
          <p:nvPr/>
        </p:nvCxnSpPr>
        <p:spPr>
          <a:xfrm rot="5400000" flipH="1" flipV="1">
            <a:off x="-704371" y="1793603"/>
            <a:ext cx="4485094" cy="1757507"/>
          </a:xfrm>
          <a:prstGeom prst="bentConnector3">
            <a:avLst>
              <a:gd name="adj1" fmla="val 99989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8448419" y="3200371"/>
            <a:ext cx="4485098" cy="1757508"/>
          </a:xfrm>
          <a:prstGeom prst="bentConnector3">
            <a:avLst>
              <a:gd name="adj1" fmla="val 99793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Google Shape;221;p15"/>
          <p:cNvSpPr txBox="1"/>
          <p:nvPr/>
        </p:nvSpPr>
        <p:spPr>
          <a:xfrm>
            <a:off x="2557449" y="1712488"/>
            <a:ext cx="7077076" cy="48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E95D5D"/>
                </a:solidFill>
                <a:latin typeface="Poppins"/>
                <a:ea typeface="Poppins"/>
                <a:cs typeface="Poppins"/>
                <a:sym typeface="Poppins"/>
              </a:rPr>
              <a:t>Results</a:t>
            </a:r>
            <a:r>
              <a:rPr lang="en-US" sz="2000" b="0" i="0" u="none" strike="noStrike" cap="none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 of processing times for </a:t>
            </a:r>
            <a:r>
              <a:rPr lang="en-US" sz="2000" b="1" i="0" u="none" strike="noStrike" cap="none" dirty="0">
                <a:solidFill>
                  <a:srgbClr val="E95D5D"/>
                </a:solidFill>
                <a:latin typeface="Poppins"/>
                <a:ea typeface="Poppins"/>
                <a:cs typeface="Poppins"/>
                <a:sym typeface="Poppins"/>
              </a:rPr>
              <a:t>four audio files</a:t>
            </a:r>
            <a:r>
              <a:rPr lang="en-US" sz="2000" b="0" i="0" u="none" strike="noStrike" cap="none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sz="2000" b="0" i="0" u="none" strike="noStrike" cap="none" dirty="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" name="Google Shape;222;p15"/>
          <p:cNvGraphicFramePr/>
          <p:nvPr>
            <p:extLst>
              <p:ext uri="{D42A27DB-BD31-4B8C-83A1-F6EECF244321}">
                <p14:modId xmlns:p14="http://schemas.microsoft.com/office/powerpoint/2010/main" val="2232212237"/>
              </p:ext>
            </p:extLst>
          </p:nvPr>
        </p:nvGraphicFramePr>
        <p:xfrm>
          <a:off x="2333618" y="2524800"/>
          <a:ext cx="7524725" cy="3019615"/>
        </p:xfrm>
        <a:graphic>
          <a:graphicData uri="http://schemas.openxmlformats.org/drawingml/2006/table">
            <a:tbl>
              <a:tblPr firstRow="1" bandRow="1">
                <a:noFill/>
                <a:tableStyleId>{782CC5A4-8260-4BB3-96DD-34CD10831122}</a:tableStyleId>
              </a:tblPr>
              <a:tblGrid>
                <a:gridCol w="175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Audio File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Hours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Minutes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Seconds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gb0.wav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39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gb1.wav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56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hp0.wav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1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18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dirty="0">
                          <a:solidFill>
                            <a:schemeClr val="dk1"/>
                          </a:solidFill>
                          <a:latin typeface="Poppins" panose="020B0604020202020204" charset="0"/>
                          <a:ea typeface="Calibri"/>
                          <a:cs typeface="Poppins" panose="020B0604020202020204" charset="0"/>
                          <a:sym typeface="Calibri"/>
                        </a:rPr>
                        <a:t>mm0.wav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7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Total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 smtClean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3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221;p15"/>
          <p:cNvSpPr txBox="1"/>
          <p:nvPr/>
        </p:nvSpPr>
        <p:spPr>
          <a:xfrm>
            <a:off x="3402795" y="5876081"/>
            <a:ext cx="5386387" cy="46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rgbClr val="E95D5D"/>
                </a:solidFill>
                <a:latin typeface="Poppins"/>
                <a:ea typeface="Poppins"/>
                <a:cs typeface="Poppins"/>
                <a:sym typeface="Poppins"/>
              </a:rPr>
              <a:t>Note:</a:t>
            </a:r>
            <a:r>
              <a:rPr lang="en-US" b="1" dirty="0" smtClean="0">
                <a:solidFill>
                  <a:srgbClr val="00978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smtClean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6 CPU cores processor and 16GB RAM</a:t>
            </a:r>
            <a:endParaRPr lang="en-US" i="0" u="none" strike="noStrike" cap="none" dirty="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6770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angular 13"/>
          <p:cNvCxnSpPr/>
          <p:nvPr/>
        </p:nvCxnSpPr>
        <p:spPr>
          <a:xfrm rot="5400000" flipH="1" flipV="1">
            <a:off x="-704371" y="1793603"/>
            <a:ext cx="4485094" cy="1757507"/>
          </a:xfrm>
          <a:prstGeom prst="bentConnector3">
            <a:avLst>
              <a:gd name="adj1" fmla="val 99989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8448419" y="3200371"/>
            <a:ext cx="4485098" cy="1757508"/>
          </a:xfrm>
          <a:prstGeom prst="bentConnector3">
            <a:avLst>
              <a:gd name="adj1" fmla="val 99793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Google Shape;221;p15"/>
          <p:cNvSpPr txBox="1"/>
          <p:nvPr/>
        </p:nvSpPr>
        <p:spPr>
          <a:xfrm>
            <a:off x="2557449" y="1712488"/>
            <a:ext cx="7077076" cy="48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E95D5D"/>
                </a:solidFill>
                <a:latin typeface="Poppins"/>
                <a:ea typeface="Poppins"/>
                <a:cs typeface="Poppins"/>
                <a:sym typeface="Poppins"/>
              </a:rPr>
              <a:t>Results</a:t>
            </a:r>
            <a:r>
              <a:rPr lang="en-US" sz="2000" b="0" i="0" u="none" strike="noStrike" cap="none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 of processing times for </a:t>
            </a:r>
            <a:r>
              <a:rPr lang="en-US" sz="2000" b="1" i="0" u="none" strike="noStrike" cap="none" dirty="0">
                <a:solidFill>
                  <a:srgbClr val="E95D5D"/>
                </a:solidFill>
                <a:latin typeface="Poppins"/>
                <a:ea typeface="Poppins"/>
                <a:cs typeface="Poppins"/>
                <a:sym typeface="Poppins"/>
              </a:rPr>
              <a:t>four audio files</a:t>
            </a:r>
            <a:r>
              <a:rPr lang="en-US" sz="2000" b="0" i="0" u="none" strike="noStrike" cap="none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sz="2000" b="0" i="0" u="none" strike="noStrike" cap="none" dirty="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" name="Google Shape;222;p15"/>
          <p:cNvGraphicFramePr/>
          <p:nvPr>
            <p:extLst>
              <p:ext uri="{D42A27DB-BD31-4B8C-83A1-F6EECF244321}">
                <p14:modId xmlns:p14="http://schemas.microsoft.com/office/powerpoint/2010/main" val="743684434"/>
              </p:ext>
            </p:extLst>
          </p:nvPr>
        </p:nvGraphicFramePr>
        <p:xfrm>
          <a:off x="2333618" y="2524800"/>
          <a:ext cx="7524725" cy="3019615"/>
        </p:xfrm>
        <a:graphic>
          <a:graphicData uri="http://schemas.openxmlformats.org/drawingml/2006/table">
            <a:tbl>
              <a:tblPr firstRow="1" bandRow="1">
                <a:noFill/>
                <a:tableStyleId>{782CC5A4-8260-4BB3-96DD-34CD10831122}</a:tableStyleId>
              </a:tblPr>
              <a:tblGrid>
                <a:gridCol w="175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Audio File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Hours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Minutes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Seconds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gb0.wav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7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gb1.wav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9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hp0.wav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13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dirty="0">
                          <a:solidFill>
                            <a:schemeClr val="dk1"/>
                          </a:solidFill>
                          <a:latin typeface="Poppins" panose="020B0604020202020204" charset="0"/>
                          <a:ea typeface="Calibri"/>
                          <a:cs typeface="Poppins" panose="020B0604020202020204" charset="0"/>
                          <a:sym typeface="Calibri"/>
                        </a:rPr>
                        <a:t>mm0.wav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 smtClean="0">
                          <a:latin typeface="Poppins" panose="020B0604020202020204" charset="0"/>
                          <a:cs typeface="Poppins" panose="020B0604020202020204" charset="0"/>
                        </a:rPr>
                        <a:t>1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Total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 smtClean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0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chemeClr val="lt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30</a:t>
                      </a:r>
                      <a:endParaRPr sz="1600" b="1" dirty="0">
                        <a:solidFill>
                          <a:schemeClr val="lt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5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221;p15"/>
          <p:cNvSpPr txBox="1"/>
          <p:nvPr/>
        </p:nvSpPr>
        <p:spPr>
          <a:xfrm>
            <a:off x="3402795" y="5876081"/>
            <a:ext cx="5386387" cy="46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rgbClr val="E95D5D"/>
                </a:solidFill>
                <a:latin typeface="Poppins"/>
                <a:ea typeface="Poppins"/>
                <a:cs typeface="Poppins"/>
                <a:sym typeface="Poppins"/>
              </a:rPr>
              <a:t>Note:</a:t>
            </a:r>
            <a:r>
              <a:rPr lang="en-US" b="1" dirty="0" smtClean="0">
                <a:solidFill>
                  <a:srgbClr val="00978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smtClean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6 </a:t>
            </a:r>
            <a:r>
              <a:rPr lang="en-US" dirty="0" smtClean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CPU cores processor and 16GB RAM</a:t>
            </a:r>
            <a:endParaRPr lang="en-US" i="0" u="none" strike="noStrike" cap="none" dirty="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89;p1"/>
          <p:cNvSpPr txBox="1">
            <a:spLocks/>
          </p:cNvSpPr>
          <p:nvPr/>
        </p:nvSpPr>
        <p:spPr>
          <a:xfrm>
            <a:off x="1084099" y="438285"/>
            <a:ext cx="10380847" cy="116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lt1"/>
              </a:buClr>
              <a:buSzPts val="6400"/>
            </a:pPr>
            <a:r>
              <a:rPr lang="en-US" sz="5200" b="1" dirty="0" smtClean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 Audio File Testing on Local Machine</a:t>
            </a:r>
            <a:endParaRPr lang="en-US" sz="5200" b="1" dirty="0">
              <a:solidFill>
                <a:srgbClr val="E33635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8" name="Google Shape;221;p15"/>
          <p:cNvSpPr txBox="1"/>
          <p:nvPr/>
        </p:nvSpPr>
        <p:spPr>
          <a:xfrm>
            <a:off x="3402786" y="6109011"/>
            <a:ext cx="5386387" cy="46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(Run with Docker)</a:t>
            </a:r>
            <a:endParaRPr lang="en-US" i="0" u="none" strike="noStrike" cap="none" dirty="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949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188874" y="455831"/>
            <a:ext cx="10380847" cy="116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>
              <a:buClr>
                <a:schemeClr val="lt1"/>
              </a:buClr>
              <a:buSzPts val="6400"/>
            </a:pPr>
            <a:r>
              <a:rPr lang="en-US" sz="5200" b="1" dirty="0" smtClean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Conclusion</a:t>
            </a:r>
            <a:endParaRPr sz="5200" b="1" dirty="0">
              <a:solidFill>
                <a:srgbClr val="E33635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cxnSp>
        <p:nvCxnSpPr>
          <p:cNvPr id="14" name="Conector angular 13"/>
          <p:cNvCxnSpPr/>
          <p:nvPr/>
        </p:nvCxnSpPr>
        <p:spPr>
          <a:xfrm rot="5400000" flipH="1" flipV="1">
            <a:off x="-704371" y="1793603"/>
            <a:ext cx="4485094" cy="1757507"/>
          </a:xfrm>
          <a:prstGeom prst="bentConnector3">
            <a:avLst>
              <a:gd name="adj1" fmla="val 99989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8448419" y="3200371"/>
            <a:ext cx="4485098" cy="1757508"/>
          </a:xfrm>
          <a:prstGeom prst="bentConnector3">
            <a:avLst>
              <a:gd name="adj1" fmla="val 99793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4;p14"/>
          <p:cNvSpPr txBox="1"/>
          <p:nvPr/>
        </p:nvSpPr>
        <p:spPr>
          <a:xfrm>
            <a:off x="2557462" y="2672356"/>
            <a:ext cx="7077076" cy="166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In conclusion, </a:t>
            </a:r>
            <a:r>
              <a:rPr lang="en-US" sz="2300" b="1" dirty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text transcription</a:t>
            </a:r>
            <a:r>
              <a:rPr lang="en-US" sz="2300" dirty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 using </a:t>
            </a:r>
            <a:r>
              <a:rPr lang="en-US" sz="2300" b="1" dirty="0" smtClean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whisper-</a:t>
            </a:r>
            <a:r>
              <a:rPr lang="en-US" sz="2300" b="1" dirty="0" err="1" smtClean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cpp</a:t>
            </a:r>
            <a:r>
              <a:rPr lang="en-US" sz="2300" b="1" dirty="0" smtClean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 bindings</a:t>
            </a:r>
            <a:r>
              <a:rPr lang="en-US" sz="2300" dirty="0" smtClean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, is faster than the alternative utilizing the faster-whisper model and it was found it is even faster when used within a Docker container.</a:t>
            </a:r>
            <a:endParaRPr lang="en-US" sz="23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188876" y="429809"/>
            <a:ext cx="4230849" cy="116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oppins"/>
              <a:buNone/>
            </a:pPr>
            <a:r>
              <a:rPr lang="en-US" sz="5200" b="1" dirty="0" smtClean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Introduction</a:t>
            </a:r>
            <a:r>
              <a:rPr lang="en-US" sz="6200" b="1" dirty="0" smtClean="0">
                <a:solidFill>
                  <a:srgbClr val="E33635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 </a:t>
            </a:r>
            <a:endParaRPr sz="6200" b="1" dirty="0">
              <a:solidFill>
                <a:srgbClr val="E33635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cxnSp>
        <p:nvCxnSpPr>
          <p:cNvPr id="14" name="Conector angular 13"/>
          <p:cNvCxnSpPr/>
          <p:nvPr/>
        </p:nvCxnSpPr>
        <p:spPr>
          <a:xfrm rot="5400000" flipH="1" flipV="1">
            <a:off x="-704371" y="1793603"/>
            <a:ext cx="4485094" cy="1757507"/>
          </a:xfrm>
          <a:prstGeom prst="bentConnector3">
            <a:avLst>
              <a:gd name="adj1" fmla="val 99989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8448419" y="3200371"/>
            <a:ext cx="4485098" cy="1757508"/>
          </a:xfrm>
          <a:prstGeom prst="bentConnector3">
            <a:avLst>
              <a:gd name="adj1" fmla="val 99793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Google Shape;97;p2"/>
          <p:cNvSpPr txBox="1"/>
          <p:nvPr/>
        </p:nvSpPr>
        <p:spPr>
          <a:xfrm>
            <a:off x="1281112" y="2672356"/>
            <a:ext cx="7077076" cy="194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300" b="0" i="0" u="none" strike="noStrike" cap="none" dirty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Explore Whisper Transcription, a Python script utilizing </a:t>
            </a:r>
            <a:r>
              <a:rPr lang="en-US" sz="2300" b="1" i="0" u="none" strike="noStrike" cap="none" dirty="0" smtClean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whisper-</a:t>
            </a:r>
            <a:r>
              <a:rPr lang="en-US" sz="2300" b="1" i="0" u="none" strike="noStrike" cap="none" dirty="0" err="1" smtClean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cpp</a:t>
            </a:r>
            <a:r>
              <a:rPr lang="en-US" sz="2300" dirty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, custom inference </a:t>
            </a:r>
            <a:r>
              <a:rPr lang="en-US" sz="2300" dirty="0" smtClean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implementation of </a:t>
            </a:r>
            <a:r>
              <a:rPr lang="en-US" sz="2300" b="0" i="0" u="none" strike="noStrike" cap="none" dirty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OpenAI's Whisper </a:t>
            </a:r>
            <a:r>
              <a:rPr lang="en-US" sz="2300" b="0" i="0" u="none" strike="noStrike" cap="none" dirty="0" smtClean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model. </a:t>
            </a:r>
            <a:r>
              <a:rPr lang="en-US" sz="2300" b="0" i="0" u="none" strike="noStrike" cap="none" dirty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This tool enables users to transcribe audio files into text directly or via Docker containers.</a:t>
            </a:r>
            <a:endParaRPr sz="2300" b="0" i="0" u="none" strike="noStrike" cap="none" dirty="0">
              <a:solidFill>
                <a:srgbClr val="262626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8982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198401" y="456476"/>
            <a:ext cx="4221324" cy="116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>
              <a:buClr>
                <a:schemeClr val="lt1"/>
              </a:buClr>
              <a:buSzPts val="6400"/>
            </a:pPr>
            <a:r>
              <a:rPr lang="en-US" sz="5200" b="1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Prerequisites</a:t>
            </a:r>
            <a:r>
              <a:rPr lang="en-US" sz="6200" b="1" dirty="0" smtClean="0">
                <a:solidFill>
                  <a:srgbClr val="E33635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 </a:t>
            </a:r>
            <a:endParaRPr sz="6200" b="1" dirty="0">
              <a:solidFill>
                <a:srgbClr val="E33635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cxnSp>
        <p:nvCxnSpPr>
          <p:cNvPr id="14" name="Conector angular 13"/>
          <p:cNvCxnSpPr/>
          <p:nvPr/>
        </p:nvCxnSpPr>
        <p:spPr>
          <a:xfrm rot="5400000" flipH="1" flipV="1">
            <a:off x="-704371" y="1793603"/>
            <a:ext cx="4485094" cy="1757507"/>
          </a:xfrm>
          <a:prstGeom prst="bentConnector3">
            <a:avLst>
              <a:gd name="adj1" fmla="val 99989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8448419" y="3200371"/>
            <a:ext cx="4485098" cy="1757508"/>
          </a:xfrm>
          <a:prstGeom prst="bentConnector3">
            <a:avLst>
              <a:gd name="adj1" fmla="val 99793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Google Shape;108;p3"/>
          <p:cNvSpPr txBox="1">
            <a:spLocks noGrp="1"/>
          </p:cNvSpPr>
          <p:nvPr>
            <p:ph type="subTitle" idx="1"/>
          </p:nvPr>
        </p:nvSpPr>
        <p:spPr>
          <a:xfrm>
            <a:off x="10568353" y="5478370"/>
            <a:ext cx="767066" cy="3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  <a:hlinkClick r:id="rId3"/>
              </a:rPr>
              <a:t>P</a:t>
            </a:r>
            <a:r>
              <a:rPr lang="en-US" sz="1400" dirty="0" smtClean="0">
                <a:solidFill>
                  <a:srgbClr val="262626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  <a:hlinkClick r:id="rId3"/>
              </a:rPr>
              <a:t>ython</a:t>
            </a:r>
            <a:endParaRPr sz="22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09;p3"/>
          <p:cNvSpPr txBox="1"/>
          <p:nvPr/>
        </p:nvSpPr>
        <p:spPr>
          <a:xfrm>
            <a:off x="10658412" y="5795788"/>
            <a:ext cx="677007" cy="3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CO" sz="1300" b="0" i="0" strike="noStrike" cap="none" dirty="0" smtClean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4"/>
              </a:rPr>
              <a:t>Docker</a:t>
            </a:r>
            <a:endParaRPr sz="1300" b="0" i="0" strike="noStrike" cap="none" dirty="0">
              <a:solidFill>
                <a:srgbClr val="26262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071562" y="2465173"/>
            <a:ext cx="7077076" cy="2207249"/>
            <a:chOff x="2576034" y="2415599"/>
            <a:chExt cx="7077076" cy="2207249"/>
          </a:xfrm>
        </p:grpSpPr>
        <p:grpSp>
          <p:nvGrpSpPr>
            <p:cNvPr id="7" name="Google Shape;104;p3"/>
            <p:cNvGrpSpPr/>
            <p:nvPr/>
          </p:nvGrpSpPr>
          <p:grpSpPr>
            <a:xfrm>
              <a:off x="2576034" y="2415599"/>
              <a:ext cx="7077076" cy="2207249"/>
              <a:chOff x="2557462" y="2282605"/>
              <a:chExt cx="7077076" cy="2207249"/>
            </a:xfrm>
          </p:grpSpPr>
          <p:sp>
            <p:nvSpPr>
              <p:cNvPr id="8" name="Google Shape;105;p3"/>
              <p:cNvSpPr txBox="1"/>
              <p:nvPr/>
            </p:nvSpPr>
            <p:spPr>
              <a:xfrm>
                <a:off x="2557462" y="2282605"/>
                <a:ext cx="7077076" cy="2189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2"/>
                <a:r>
                  <a:rPr lang="en-US" sz="2300" b="1" dirty="0" smtClean="0">
                    <a:solidFill>
                      <a:srgbClr val="E95D5D"/>
                    </a:solidFill>
                    <a:latin typeface="Calibri" panose="020F0502020204030204" pitchFamily="34" charset="0"/>
                    <a:ea typeface="Poppins"/>
                    <a:cs typeface="Calibri" panose="020F0502020204030204" pitchFamily="34" charset="0"/>
                    <a:sym typeface="Poppins"/>
                  </a:rPr>
                  <a:t>	   Microsoft </a:t>
                </a:r>
                <a:r>
                  <a:rPr lang="en-US" sz="2300" b="1" dirty="0">
                    <a:solidFill>
                      <a:srgbClr val="E95D5D"/>
                    </a:solidFill>
                    <a:latin typeface="Calibri" panose="020F0502020204030204" pitchFamily="34" charset="0"/>
                    <a:ea typeface="Poppins"/>
                    <a:cs typeface="Calibri" panose="020F0502020204030204" pitchFamily="34" charset="0"/>
                    <a:sym typeface="Poppins"/>
                  </a:rPr>
                  <a:t>C++ Build </a:t>
                </a:r>
                <a:r>
                  <a:rPr lang="en-US" sz="2300" b="1" dirty="0" smtClean="0">
                    <a:solidFill>
                      <a:srgbClr val="E95D5D"/>
                    </a:solidFill>
                    <a:latin typeface="Calibri" panose="020F0502020204030204" pitchFamily="34" charset="0"/>
                    <a:ea typeface="Poppins"/>
                    <a:cs typeface="Calibri" panose="020F0502020204030204" pitchFamily="34" charset="0"/>
                    <a:sym typeface="Poppins"/>
                  </a:rPr>
                  <a:t>tools</a:t>
                </a:r>
                <a:r>
                  <a:rPr lang="en-US" sz="2300" dirty="0" smtClean="0">
                    <a:solidFill>
                      <a:srgbClr val="E95D5D"/>
                    </a:solidFill>
                    <a:latin typeface="Calibri" panose="020F0502020204030204" pitchFamily="34" charset="0"/>
                    <a:ea typeface="Poppins"/>
                    <a:cs typeface="Calibri" panose="020F0502020204030204" pitchFamily="34" charset="0"/>
                    <a:sym typeface="Poppins"/>
                  </a:rPr>
                  <a:t> </a:t>
                </a:r>
                <a:r>
                  <a:rPr lang="en-US" sz="2300" dirty="0">
                    <a:solidFill>
                      <a:srgbClr val="191919"/>
                    </a:solidFill>
                    <a:latin typeface="Calibri" panose="020F0502020204030204" pitchFamily="34" charset="0"/>
                    <a:ea typeface="Poppins"/>
                    <a:cs typeface="Calibri" panose="020F0502020204030204" pitchFamily="34" charset="0"/>
                    <a:sym typeface="Poppins"/>
                  </a:rPr>
                  <a:t>required.</a:t>
                </a:r>
                <a:r>
                  <a:rPr lang="en-US" sz="2300" b="0" i="0" u="none" strike="noStrike" cap="none" dirty="0">
                    <a:solidFill>
                      <a:srgbClr val="191919"/>
                    </a:solidFill>
                    <a:latin typeface="Calibri" panose="020F0502020204030204" pitchFamily="34" charset="0"/>
                    <a:ea typeface="Poppins"/>
                    <a:cs typeface="Calibri" panose="020F0502020204030204" pitchFamily="34" charset="0"/>
                    <a:sym typeface="Poppins"/>
                  </a:rPr>
                  <a:t/>
                </a:r>
                <a:br>
                  <a:rPr lang="en-US" sz="2300" b="0" i="0" u="none" strike="noStrike" cap="none" dirty="0">
                    <a:solidFill>
                      <a:srgbClr val="191919"/>
                    </a:solidFill>
                    <a:latin typeface="Calibri" panose="020F0502020204030204" pitchFamily="34" charset="0"/>
                    <a:ea typeface="Poppins"/>
                    <a:cs typeface="Calibri" panose="020F0502020204030204" pitchFamily="34" charset="0"/>
                    <a:sym typeface="Poppins"/>
                  </a:rPr>
                </a:br>
                <a:endParaRPr lang="en-US" sz="2300" b="0" i="0" u="none" strike="noStrike" cap="none" dirty="0" smtClean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endParaRPr>
              </a:p>
              <a:p>
                <a:pPr lvl="2"/>
                <a:r>
                  <a:rPr lang="en-US" sz="2300" b="1" i="0" u="none" strike="noStrike" cap="none" dirty="0" smtClean="0">
                    <a:solidFill>
                      <a:srgbClr val="E95D5D"/>
                    </a:solidFill>
                    <a:latin typeface="Calibri" panose="020F0502020204030204" pitchFamily="34" charset="0"/>
                    <a:ea typeface="Poppins"/>
                    <a:cs typeface="Calibri" panose="020F0502020204030204" pitchFamily="34" charset="0"/>
                    <a:sym typeface="Poppins"/>
                  </a:rPr>
                  <a:t>	   Python</a:t>
                </a:r>
                <a:r>
                  <a:rPr lang="en-US" sz="2300" b="0" i="0" u="none" strike="noStrike" cap="none" dirty="0" smtClean="0">
                    <a:solidFill>
                      <a:srgbClr val="191919"/>
                    </a:solidFill>
                    <a:latin typeface="Calibri" panose="020F0502020204030204" pitchFamily="34" charset="0"/>
                    <a:ea typeface="Poppins"/>
                    <a:cs typeface="Calibri" panose="020F0502020204030204" pitchFamily="34" charset="0"/>
                    <a:sym typeface="Poppins"/>
                  </a:rPr>
                  <a:t> 3.8 or higher required.</a:t>
                </a:r>
                <a:br>
                  <a:rPr lang="en-US" sz="2300" b="0" i="0" u="none" strike="noStrike" cap="none" dirty="0" smtClean="0">
                    <a:solidFill>
                      <a:srgbClr val="191919"/>
                    </a:solidFill>
                    <a:latin typeface="Calibri" panose="020F0502020204030204" pitchFamily="34" charset="0"/>
                    <a:ea typeface="Poppins"/>
                    <a:cs typeface="Calibri" panose="020F0502020204030204" pitchFamily="34" charset="0"/>
                    <a:sym typeface="Poppins"/>
                  </a:rPr>
                </a:br>
                <a:endParaRPr sz="2300" b="0" i="0" u="none" strike="noStrike" cap="none" dirty="0" smtClean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endParaRPr>
              </a:p>
              <a:p>
                <a:pPr lvl="2"/>
                <a:r>
                  <a:rPr lang="en-US" sz="2300" b="1" i="0" u="none" strike="noStrike" cap="none" dirty="0" smtClean="0">
                    <a:solidFill>
                      <a:srgbClr val="E95D5D"/>
                    </a:solidFill>
                    <a:latin typeface="Calibri" panose="020F0502020204030204" pitchFamily="34" charset="0"/>
                    <a:ea typeface="Poppins"/>
                    <a:cs typeface="Calibri" panose="020F0502020204030204" pitchFamily="34" charset="0"/>
                    <a:sym typeface="Poppins"/>
                  </a:rPr>
                  <a:t>	   Docker</a:t>
                </a:r>
                <a:r>
                  <a:rPr lang="en-US" sz="2300" b="0" i="0" u="none" strike="noStrike" cap="none" dirty="0" smtClean="0">
                    <a:solidFill>
                      <a:srgbClr val="191919"/>
                    </a:solidFill>
                    <a:latin typeface="Calibri" panose="020F0502020204030204" pitchFamily="34" charset="0"/>
                    <a:ea typeface="Poppins"/>
                    <a:cs typeface="Calibri" panose="020F0502020204030204" pitchFamily="34" charset="0"/>
                    <a:sym typeface="Poppins"/>
                  </a:rPr>
                  <a:t> </a:t>
                </a:r>
                <a:r>
                  <a:rPr lang="en-US" sz="2300" b="0" i="0" u="none" strike="noStrike" cap="none" dirty="0">
                    <a:solidFill>
                      <a:srgbClr val="191919"/>
                    </a:solidFill>
                    <a:latin typeface="Calibri" panose="020F0502020204030204" pitchFamily="34" charset="0"/>
                    <a:ea typeface="Poppins"/>
                    <a:cs typeface="Calibri" panose="020F0502020204030204" pitchFamily="34" charset="0"/>
                    <a:sym typeface="Poppins"/>
                  </a:rPr>
                  <a:t>(optional for containerization).</a:t>
                </a:r>
                <a:endParaRPr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endParaRPr>
              </a:p>
            </p:txBody>
          </p:sp>
          <p:pic>
            <p:nvPicPr>
              <p:cNvPr id="10" name="Google Shape;107;p3" descr="Free Download Docker Moby Logo Vector Logo, Vector Free,, 40% OFF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644002" y="3401720"/>
                <a:ext cx="1088134" cy="10881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06;p3" descr="File:Python-logo-notext.svg - Wikipedia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946542" y="3020575"/>
                <a:ext cx="483053" cy="5293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444" y="2431397"/>
              <a:ext cx="566392" cy="566392"/>
            </a:xfrm>
            <a:prstGeom prst="rect">
              <a:avLst/>
            </a:prstGeom>
          </p:spPr>
        </p:pic>
      </p:grpSp>
      <p:sp>
        <p:nvSpPr>
          <p:cNvPr id="24" name="Google Shape;108;p3"/>
          <p:cNvSpPr txBox="1">
            <a:spLocks/>
          </p:cNvSpPr>
          <p:nvPr/>
        </p:nvSpPr>
        <p:spPr>
          <a:xfrm>
            <a:off x="9398977" y="5176904"/>
            <a:ext cx="1936442" cy="3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>
              <a:spcBef>
                <a:spcPts val="0"/>
              </a:spcBef>
              <a:buSzPts val="1400"/>
            </a:pPr>
            <a:r>
              <a:rPr lang="en-US" sz="1400" dirty="0" smtClean="0">
                <a:solidFill>
                  <a:srgbClr val="262626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  <a:hlinkClick r:id="rId8"/>
              </a:rPr>
              <a:t>Microsoft Building Tools</a:t>
            </a:r>
            <a:endParaRPr lang="en-US" sz="22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188876" y="455831"/>
            <a:ext cx="6774024" cy="116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>
              <a:buClr>
                <a:schemeClr val="lt1"/>
              </a:buClr>
              <a:buSzPts val="6400"/>
            </a:pPr>
            <a:r>
              <a:rPr lang="en-US" sz="5200" b="1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Using Python Script</a:t>
            </a:r>
            <a:endParaRPr sz="5200" b="1" dirty="0">
              <a:solidFill>
                <a:srgbClr val="E33635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cxnSp>
        <p:nvCxnSpPr>
          <p:cNvPr id="14" name="Conector angular 13"/>
          <p:cNvCxnSpPr/>
          <p:nvPr/>
        </p:nvCxnSpPr>
        <p:spPr>
          <a:xfrm rot="5400000" flipH="1" flipV="1">
            <a:off x="-704371" y="1793603"/>
            <a:ext cx="4485094" cy="1757507"/>
          </a:xfrm>
          <a:prstGeom prst="bentConnector3">
            <a:avLst>
              <a:gd name="adj1" fmla="val 99989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8448419" y="3200371"/>
            <a:ext cx="4485098" cy="1757508"/>
          </a:xfrm>
          <a:prstGeom prst="bentConnector3">
            <a:avLst>
              <a:gd name="adj1" fmla="val 99793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" name="Grupo 5"/>
          <p:cNvGrpSpPr/>
          <p:nvPr/>
        </p:nvGrpSpPr>
        <p:grpSpPr>
          <a:xfrm>
            <a:off x="1271587" y="1795262"/>
            <a:ext cx="7077076" cy="4526412"/>
            <a:chOff x="2576034" y="1766687"/>
            <a:chExt cx="7077076" cy="4526412"/>
          </a:xfrm>
        </p:grpSpPr>
        <p:sp>
          <p:nvSpPr>
            <p:cNvPr id="22" name="Google Shape;116;p4"/>
            <p:cNvSpPr txBox="1"/>
            <p:nvPr/>
          </p:nvSpPr>
          <p:spPr>
            <a:xfrm>
              <a:off x="2576034" y="1766687"/>
              <a:ext cx="7077076" cy="480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1</a:t>
              </a:r>
              <a:r>
                <a:rPr lang="en-US" sz="2300" b="0" i="0" u="none" strike="noStrike" cap="none" dirty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. Set up a </a:t>
              </a:r>
              <a:r>
                <a:rPr lang="en-US" sz="2300" b="1" i="0" u="none" strike="noStrike" cap="none" dirty="0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virtual environment</a:t>
              </a:r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:</a:t>
              </a:r>
              <a:endParaRPr sz="2300" b="0" i="0" u="none" strike="noStrike" cap="none" dirty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endParaRPr>
            </a:p>
          </p:txBody>
        </p:sp>
        <p:graphicFrame>
          <p:nvGraphicFramePr>
            <p:cNvPr id="23" name="Google Shape;117;p4"/>
            <p:cNvGraphicFramePr/>
            <p:nvPr>
              <p:extLst>
                <p:ext uri="{D42A27DB-BD31-4B8C-83A1-F6EECF244321}">
                  <p14:modId xmlns:p14="http://schemas.microsoft.com/office/powerpoint/2010/main" val="4168391679"/>
                </p:ext>
              </p:extLst>
            </p:nvPr>
          </p:nvGraphicFramePr>
          <p:xfrm>
            <a:off x="2671979" y="2516559"/>
            <a:ext cx="6885175" cy="772400"/>
          </p:xfrm>
          <a:graphic>
            <a:graphicData uri="http://schemas.openxmlformats.org/drawingml/2006/table">
              <a:tbl>
                <a:tblPr firstRow="1" bandRow="1">
                  <a:noFill/>
                  <a:tableStyleId>{782CC5A4-8260-4BB3-96DD-34CD10831122}</a:tableStyleId>
                </a:tblPr>
                <a:tblGrid>
                  <a:gridCol w="68851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77240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u="none" strike="noStrike" cap="none" dirty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python -m </a:t>
                        </a:r>
                        <a:r>
                          <a:rPr lang="en-US" sz="1800" b="0" u="none" strike="noStrike" cap="none" dirty="0" err="1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venv</a:t>
                        </a:r>
                        <a:r>
                          <a:rPr lang="en-US" sz="1800" b="0" u="none" strike="noStrike" cap="none" dirty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 </a:t>
                        </a:r>
                        <a:r>
                          <a:rPr lang="en-US" sz="1800" b="0" u="none" strike="noStrike" cap="none" dirty="0" err="1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venv</a:t>
                        </a:r>
                        <a:endParaRPr sz="1800" b="0" dirty="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endParaRP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source </a:t>
                        </a:r>
                        <a:r>
                          <a:rPr lang="en-US" sz="1800" b="0" dirty="0" err="1" smtClean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venv</a:t>
                        </a:r>
                        <a:r>
                          <a:rPr lang="en-US" sz="1800" b="0" dirty="0" smtClean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/Scripts/activate</a:t>
                        </a:r>
                        <a:endParaRPr sz="1800" dirty="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5" name="Google Shape;118;p4"/>
            <p:cNvSpPr txBox="1"/>
            <p:nvPr/>
          </p:nvSpPr>
          <p:spPr>
            <a:xfrm>
              <a:off x="2576034" y="3558189"/>
              <a:ext cx="7077076" cy="480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2. </a:t>
              </a:r>
              <a:r>
                <a:rPr lang="en-US" sz="2300" b="1" i="0" u="none" strike="noStrike" cap="none" dirty="0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Install</a:t>
              </a:r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 </a:t>
              </a:r>
              <a:r>
                <a:rPr lang="en-US" sz="2300" b="0" i="0" u="none" strike="noStrike" cap="none" dirty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the necessary Python dependencies</a:t>
              </a:r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:</a:t>
              </a:r>
              <a:endParaRPr sz="2300" b="0" i="0" u="none" strike="noStrike" cap="none" dirty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endParaRPr>
            </a:p>
          </p:txBody>
        </p:sp>
        <p:graphicFrame>
          <p:nvGraphicFramePr>
            <p:cNvPr id="26" name="Google Shape;119;p4"/>
            <p:cNvGraphicFramePr/>
            <p:nvPr>
              <p:extLst>
                <p:ext uri="{D42A27DB-BD31-4B8C-83A1-F6EECF244321}">
                  <p14:modId xmlns:p14="http://schemas.microsoft.com/office/powerpoint/2010/main" val="3461075904"/>
                </p:ext>
              </p:extLst>
            </p:nvPr>
          </p:nvGraphicFramePr>
          <p:xfrm>
            <a:off x="2671979" y="4308061"/>
            <a:ext cx="6885175" cy="482975"/>
          </p:xfrm>
          <a:graphic>
            <a:graphicData uri="http://schemas.openxmlformats.org/drawingml/2006/table">
              <a:tbl>
                <a:tblPr firstRow="1" bandRow="1">
                  <a:noFill/>
                  <a:tableStyleId>{782CC5A4-8260-4BB3-96DD-34CD10831122}</a:tableStyleId>
                </a:tblPr>
                <a:tblGrid>
                  <a:gridCol w="68851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82975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 smtClean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pip install -r requirements.txt</a:t>
                        </a:r>
                        <a:endParaRPr sz="1800" b="1" dirty="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endParaRPr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Google Shape;120;p4"/>
            <p:cNvSpPr txBox="1"/>
            <p:nvPr/>
          </p:nvSpPr>
          <p:spPr>
            <a:xfrm>
              <a:off x="2576034" y="5060252"/>
              <a:ext cx="7077076" cy="480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3. </a:t>
              </a:r>
              <a:r>
                <a:rPr lang="en-US" sz="2300" b="1" i="0" u="none" strike="noStrike" cap="none" dirty="0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Run</a:t>
              </a:r>
              <a:r>
                <a:rPr lang="en-US" sz="2300" b="1" i="0" u="none" strike="noStrike" cap="none" dirty="0">
                  <a:solidFill>
                    <a:srgbClr val="009788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 </a:t>
              </a:r>
              <a:r>
                <a:rPr lang="en-US" sz="2300" b="0" i="0" u="none" strike="noStrike" cap="none" dirty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the Python script</a:t>
              </a:r>
              <a:r>
                <a:rPr lang="en-US" sz="2300" b="1" i="0" u="none" strike="noStrike" cap="none" dirty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 </a:t>
              </a:r>
              <a:r>
                <a:rPr lang="en-US" sz="2300" b="1" i="0" u="none" strike="noStrike" cap="none" dirty="0" smtClean="0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audio_transcriber.py</a:t>
              </a:r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:</a:t>
              </a:r>
              <a:endParaRPr sz="2300" b="0" i="0" u="none" strike="noStrike" cap="none" dirty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endParaRPr>
            </a:p>
          </p:txBody>
        </p:sp>
        <p:graphicFrame>
          <p:nvGraphicFramePr>
            <p:cNvPr id="28" name="Google Shape;121;p4"/>
            <p:cNvGraphicFramePr/>
            <p:nvPr>
              <p:extLst>
                <p:ext uri="{D42A27DB-BD31-4B8C-83A1-F6EECF244321}">
                  <p14:modId xmlns:p14="http://schemas.microsoft.com/office/powerpoint/2010/main" val="3639506961"/>
                </p:ext>
              </p:extLst>
            </p:nvPr>
          </p:nvGraphicFramePr>
          <p:xfrm>
            <a:off x="2671979" y="5810124"/>
            <a:ext cx="6885175" cy="482975"/>
          </p:xfrm>
          <a:graphic>
            <a:graphicData uri="http://schemas.openxmlformats.org/drawingml/2006/table">
              <a:tbl>
                <a:tblPr firstRow="1" bandRow="1">
                  <a:noFill/>
                  <a:tableStyleId>{782CC5A4-8260-4BB3-96DD-34CD10831122}</a:tableStyleId>
                </a:tblPr>
                <a:tblGrid>
                  <a:gridCol w="68851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82975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python </a:t>
                        </a:r>
                        <a:r>
                          <a:rPr lang="en-US" sz="1800" b="0" dirty="0" smtClean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audio_transcriber.py</a:t>
                        </a:r>
                        <a:endParaRPr sz="1800" dirty="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337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188876" y="455831"/>
            <a:ext cx="6774024" cy="116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>
              <a:buClr>
                <a:schemeClr val="lt1"/>
              </a:buClr>
              <a:buSzPts val="6400"/>
            </a:pPr>
            <a:r>
              <a:rPr lang="en-US" sz="5200" b="1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Using Python Script</a:t>
            </a:r>
            <a:endParaRPr sz="5200" b="1" dirty="0">
              <a:solidFill>
                <a:srgbClr val="E33635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cxnSp>
        <p:nvCxnSpPr>
          <p:cNvPr id="14" name="Conector angular 13"/>
          <p:cNvCxnSpPr/>
          <p:nvPr/>
        </p:nvCxnSpPr>
        <p:spPr>
          <a:xfrm rot="5400000" flipH="1" flipV="1">
            <a:off x="-704371" y="1793603"/>
            <a:ext cx="4485094" cy="1757507"/>
          </a:xfrm>
          <a:prstGeom prst="bentConnector3">
            <a:avLst>
              <a:gd name="adj1" fmla="val 99989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8448419" y="3200371"/>
            <a:ext cx="4485098" cy="1757508"/>
          </a:xfrm>
          <a:prstGeom prst="bentConnector3">
            <a:avLst>
              <a:gd name="adj1" fmla="val 99793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128;p5"/>
          <p:cNvSpPr txBox="1"/>
          <p:nvPr/>
        </p:nvSpPr>
        <p:spPr>
          <a:xfrm>
            <a:off x="1248713" y="1617433"/>
            <a:ext cx="2256488" cy="48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 dirty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Example</a:t>
            </a:r>
            <a:r>
              <a:rPr lang="en-US" sz="2300" b="1" i="0" u="none" strike="noStrike" cap="none" dirty="0">
                <a:solidFill>
                  <a:srgbClr val="009788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 </a:t>
            </a:r>
            <a:r>
              <a:rPr lang="en-US" sz="2300" b="1" i="0" u="none" strike="noStrike" cap="none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Results</a:t>
            </a:r>
            <a:r>
              <a:rPr lang="en-US" sz="2300" b="0" i="0" u="none" strike="noStrike" cap="none" dirty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:</a:t>
            </a:r>
            <a:endParaRPr sz="2300" b="0" i="0" u="none" strike="noStrike" cap="none" dirty="0">
              <a:solidFill>
                <a:srgbClr val="191919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15" y="2277543"/>
            <a:ext cx="6919814" cy="3879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9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188876" y="455831"/>
            <a:ext cx="6774024" cy="116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>
              <a:buClr>
                <a:schemeClr val="lt1"/>
              </a:buClr>
              <a:buSzPts val="6400"/>
            </a:pPr>
            <a:r>
              <a:rPr lang="en-US" sz="5200" b="1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Using </a:t>
            </a:r>
            <a:r>
              <a:rPr lang="en-US" sz="5200" b="1" dirty="0" smtClean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Docker</a:t>
            </a:r>
            <a:endParaRPr sz="5200" b="1" dirty="0">
              <a:solidFill>
                <a:srgbClr val="E33635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cxnSp>
        <p:nvCxnSpPr>
          <p:cNvPr id="14" name="Conector angular 13"/>
          <p:cNvCxnSpPr/>
          <p:nvPr/>
        </p:nvCxnSpPr>
        <p:spPr>
          <a:xfrm rot="5400000" flipH="1" flipV="1">
            <a:off x="-704371" y="1793603"/>
            <a:ext cx="4485094" cy="1757507"/>
          </a:xfrm>
          <a:prstGeom prst="bentConnector3">
            <a:avLst>
              <a:gd name="adj1" fmla="val 99989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8448419" y="3200371"/>
            <a:ext cx="4485098" cy="1757508"/>
          </a:xfrm>
          <a:prstGeom prst="bentConnector3">
            <a:avLst>
              <a:gd name="adj1" fmla="val 99793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1281111" y="1473580"/>
            <a:ext cx="7510464" cy="4848094"/>
            <a:chOff x="1290636" y="1519456"/>
            <a:chExt cx="7510464" cy="4848094"/>
          </a:xfrm>
        </p:grpSpPr>
        <p:sp>
          <p:nvSpPr>
            <p:cNvPr id="22" name="Google Shape;116;p4"/>
            <p:cNvSpPr txBox="1"/>
            <p:nvPr/>
          </p:nvSpPr>
          <p:spPr>
            <a:xfrm>
              <a:off x="1290636" y="1519456"/>
              <a:ext cx="7510464" cy="480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300" dirty="0" smtClean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1</a:t>
              </a:r>
              <a:r>
                <a:rPr lang="en-US" sz="2300" dirty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. Build the Docker image inside the</a:t>
              </a:r>
              <a:r>
                <a:rPr lang="en-US" sz="2300" b="1" dirty="0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 </a:t>
              </a:r>
              <a:r>
                <a:rPr lang="en-US" sz="2300" b="1" dirty="0" err="1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dockerfile_script</a:t>
              </a:r>
              <a:r>
                <a:rPr lang="en-US" sz="2300" b="1" dirty="0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 </a:t>
              </a:r>
              <a:r>
                <a:rPr lang="en-US" sz="2300" b="1" dirty="0" smtClean="0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folder</a:t>
              </a:r>
              <a:r>
                <a:rPr lang="en-US" sz="2300" b="0" i="0" u="none" strike="noStrike" cap="none" dirty="0" smtClean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:</a:t>
              </a:r>
              <a:endParaRPr sz="2300" b="0" i="0" u="none" strike="noStrike" cap="none" dirty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endParaRPr>
            </a:p>
          </p:txBody>
        </p:sp>
        <p:graphicFrame>
          <p:nvGraphicFramePr>
            <p:cNvPr id="23" name="Google Shape;117;p4"/>
            <p:cNvGraphicFramePr/>
            <p:nvPr>
              <p:extLst>
                <p:ext uri="{D42A27DB-BD31-4B8C-83A1-F6EECF244321}">
                  <p14:modId xmlns:p14="http://schemas.microsoft.com/office/powerpoint/2010/main" val="1241080631"/>
                </p:ext>
              </p:extLst>
            </p:nvPr>
          </p:nvGraphicFramePr>
          <p:xfrm>
            <a:off x="1386582" y="2269328"/>
            <a:ext cx="7224018" cy="569541"/>
          </p:xfrm>
          <a:graphic>
            <a:graphicData uri="http://schemas.openxmlformats.org/drawingml/2006/table">
              <a:tbl>
                <a:tblPr firstRow="1" bandRow="1">
                  <a:noFill/>
                  <a:tableStyleId>{782CC5A4-8260-4BB3-96DD-34CD10831122}</a:tableStyleId>
                </a:tblPr>
                <a:tblGrid>
                  <a:gridCol w="722401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69541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u="none" strike="noStrike" cap="none" dirty="0" err="1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docker</a:t>
                        </a:r>
                        <a:r>
                          <a:rPr lang="en-US" sz="1800" b="0" u="none" strike="noStrike" cap="none" dirty="0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 build -t demo-whisper-</a:t>
                        </a:r>
                        <a:r>
                          <a:rPr lang="en-US" sz="1800" b="0" u="none" strike="noStrike" cap="none" dirty="0" err="1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cpp</a:t>
                        </a:r>
                        <a:r>
                          <a:rPr lang="en-US" sz="1800" b="0" u="none" strike="noStrike" cap="none" dirty="0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 .</a:t>
                        </a:r>
                        <a:endParaRPr sz="18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5" name="Google Shape;118;p4"/>
            <p:cNvSpPr txBox="1"/>
            <p:nvPr/>
          </p:nvSpPr>
          <p:spPr>
            <a:xfrm>
              <a:off x="1290637" y="3108095"/>
              <a:ext cx="7077076" cy="480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2. </a:t>
              </a:r>
              <a:r>
                <a:rPr lang="en-US" sz="2300" b="1" dirty="0" smtClean="0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Execute</a:t>
              </a:r>
              <a:r>
                <a:rPr lang="en-US" sz="2300" dirty="0" smtClean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 </a:t>
              </a:r>
              <a:r>
                <a:rPr lang="en-US" sz="2300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the python container from outside </a:t>
              </a:r>
              <a:r>
                <a:rPr lang="en-US" sz="2300" dirty="0" smtClean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it</a:t>
              </a:r>
              <a:r>
                <a:rPr lang="en-US" sz="2300" b="0" i="0" u="none" strike="noStrike" cap="none" dirty="0" smtClean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:</a:t>
              </a:r>
              <a:endParaRPr sz="2300" b="0" i="0" u="none" strike="noStrike" cap="none" dirty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endParaRPr>
            </a:p>
          </p:txBody>
        </p:sp>
        <p:graphicFrame>
          <p:nvGraphicFramePr>
            <p:cNvPr id="26" name="Google Shape;119;p4"/>
            <p:cNvGraphicFramePr/>
            <p:nvPr>
              <p:extLst>
                <p:ext uri="{D42A27DB-BD31-4B8C-83A1-F6EECF244321}">
                  <p14:modId xmlns:p14="http://schemas.microsoft.com/office/powerpoint/2010/main" val="692615468"/>
                </p:ext>
              </p:extLst>
            </p:nvPr>
          </p:nvGraphicFramePr>
          <p:xfrm>
            <a:off x="1386582" y="3857967"/>
            <a:ext cx="7224018" cy="482975"/>
          </p:xfrm>
          <a:graphic>
            <a:graphicData uri="http://schemas.openxmlformats.org/drawingml/2006/table">
              <a:tbl>
                <a:tblPr firstRow="1" bandRow="1">
                  <a:noFill/>
                  <a:tableStyleId>{782CC5A4-8260-4BB3-96DD-34CD10831122}</a:tableStyleId>
                </a:tblPr>
                <a:tblGrid>
                  <a:gridCol w="722401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82975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 err="1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docker</a:t>
                        </a:r>
                        <a:r>
                          <a:rPr lang="en-US" sz="1800" b="0" dirty="0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 run demo-whisper-</a:t>
                        </a:r>
                        <a:r>
                          <a:rPr lang="en-US" sz="1800" b="0" dirty="0" err="1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cpp</a:t>
                        </a:r>
                        <a:endParaRPr sz="1800" b="1" dirty="0"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endParaRPr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Google Shape;120;p4"/>
            <p:cNvSpPr txBox="1"/>
            <p:nvPr/>
          </p:nvSpPr>
          <p:spPr>
            <a:xfrm>
              <a:off x="1290637" y="4610158"/>
              <a:ext cx="7405688" cy="848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3. </a:t>
              </a:r>
              <a:r>
                <a:rPr lang="en-US" sz="2300" b="1" dirty="0" smtClean="0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Or </a:t>
              </a:r>
              <a:r>
                <a:rPr lang="en-US" sz="2300" dirty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Get into the </a:t>
              </a:r>
              <a:r>
                <a:rPr lang="en-US" sz="2300" dirty="0" err="1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docker</a:t>
              </a:r>
              <a:r>
                <a:rPr lang="en-US" sz="2300" dirty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 container and </a:t>
              </a:r>
              <a:r>
                <a:rPr lang="en-US" sz="2300" b="1" dirty="0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execute</a:t>
              </a:r>
              <a:r>
                <a:rPr lang="en-US" sz="2300" dirty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 the python script inside the </a:t>
              </a:r>
              <a:r>
                <a:rPr lang="en-US" sz="2300" dirty="0" smtClean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container</a:t>
              </a:r>
              <a:r>
                <a:rPr lang="en-US" sz="2300" b="0" i="0" u="none" strike="noStrike" cap="none" dirty="0" smtClean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:</a:t>
              </a:r>
              <a:endParaRPr sz="2300" b="0" i="0" u="none" strike="noStrike" cap="none" dirty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endParaRPr>
            </a:p>
          </p:txBody>
        </p:sp>
        <p:graphicFrame>
          <p:nvGraphicFramePr>
            <p:cNvPr id="28" name="Google Shape;121;p4"/>
            <p:cNvGraphicFramePr/>
            <p:nvPr>
              <p:extLst>
                <p:ext uri="{D42A27DB-BD31-4B8C-83A1-F6EECF244321}">
                  <p14:modId xmlns:p14="http://schemas.microsoft.com/office/powerpoint/2010/main" val="4047158912"/>
                </p:ext>
              </p:extLst>
            </p:nvPr>
          </p:nvGraphicFramePr>
          <p:xfrm>
            <a:off x="1381472" y="5727460"/>
            <a:ext cx="7224018" cy="640090"/>
          </p:xfrm>
          <a:graphic>
            <a:graphicData uri="http://schemas.openxmlformats.org/drawingml/2006/table">
              <a:tbl>
                <a:tblPr firstRow="1" bandRow="1">
                  <a:noFill/>
                  <a:tableStyleId>{782CC5A4-8260-4BB3-96DD-34CD10831122}</a:tableStyleId>
                </a:tblPr>
                <a:tblGrid>
                  <a:gridCol w="722401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82975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 err="1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docker</a:t>
                        </a:r>
                        <a:r>
                          <a:rPr lang="en-US" sz="1800" b="0" dirty="0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 run -it --</a:t>
                        </a:r>
                        <a:r>
                          <a:rPr lang="en-US" sz="1800" b="0" dirty="0" err="1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rm</a:t>
                        </a:r>
                        <a:r>
                          <a:rPr lang="en-US" sz="1800" b="0" dirty="0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 demo-whisper-</a:t>
                        </a:r>
                        <a:r>
                          <a:rPr lang="en-US" sz="1800" b="0" dirty="0" err="1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cpp</a:t>
                        </a:r>
                        <a:r>
                          <a:rPr lang="en-US" sz="1800" b="0" dirty="0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 bash</a:t>
                        </a:r>
                        <a:br>
                          <a:rPr lang="en-US" sz="1800" b="0" dirty="0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</a:br>
                        <a:r>
                          <a:rPr lang="en-US" sz="1800" b="0" dirty="0" smtClean="0"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python batch_audio_transcriber.py</a:t>
                        </a:r>
                        <a:endParaRPr sz="18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687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188876" y="455831"/>
            <a:ext cx="6774024" cy="116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>
              <a:buClr>
                <a:schemeClr val="lt1"/>
              </a:buClr>
              <a:buSzPts val="6400"/>
            </a:pPr>
            <a:r>
              <a:rPr lang="en-US" sz="5200" b="1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Using </a:t>
            </a:r>
            <a:r>
              <a:rPr lang="en-US" sz="5200" b="1" dirty="0" smtClean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Docker</a:t>
            </a:r>
            <a:endParaRPr sz="5200" b="1" dirty="0">
              <a:solidFill>
                <a:srgbClr val="E33635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cxnSp>
        <p:nvCxnSpPr>
          <p:cNvPr id="14" name="Conector angular 13"/>
          <p:cNvCxnSpPr/>
          <p:nvPr/>
        </p:nvCxnSpPr>
        <p:spPr>
          <a:xfrm rot="5400000" flipH="1" flipV="1">
            <a:off x="-704371" y="1793603"/>
            <a:ext cx="4485094" cy="1757507"/>
          </a:xfrm>
          <a:prstGeom prst="bentConnector3">
            <a:avLst>
              <a:gd name="adj1" fmla="val 99989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8448419" y="3200371"/>
            <a:ext cx="4485098" cy="1757508"/>
          </a:xfrm>
          <a:prstGeom prst="bentConnector3">
            <a:avLst>
              <a:gd name="adj1" fmla="val 99793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128;p5"/>
          <p:cNvSpPr txBox="1"/>
          <p:nvPr/>
        </p:nvSpPr>
        <p:spPr>
          <a:xfrm>
            <a:off x="1248713" y="1617433"/>
            <a:ext cx="2256488" cy="48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 dirty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Example</a:t>
            </a:r>
            <a:r>
              <a:rPr lang="en-US" sz="2300" b="1" i="0" u="none" strike="noStrike" cap="none" dirty="0">
                <a:solidFill>
                  <a:srgbClr val="009788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 </a:t>
            </a:r>
            <a:r>
              <a:rPr lang="en-US" sz="2300" b="1" i="0" u="none" strike="noStrike" cap="none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Results</a:t>
            </a:r>
            <a:r>
              <a:rPr lang="en-US" sz="2300" b="0" i="0" u="none" strike="noStrike" cap="none" dirty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:</a:t>
            </a:r>
            <a:endParaRPr sz="2300" b="0" i="0" u="none" strike="noStrike" cap="none" dirty="0">
              <a:solidFill>
                <a:srgbClr val="191919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94" y="3133924"/>
            <a:ext cx="5248547" cy="2942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7" y="3133925"/>
            <a:ext cx="5218742" cy="2942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Google Shape;149;p7"/>
          <p:cNvSpPr/>
          <p:nvPr/>
        </p:nvSpPr>
        <p:spPr>
          <a:xfrm>
            <a:off x="907888" y="2377054"/>
            <a:ext cx="561975" cy="552450"/>
          </a:xfrm>
          <a:prstGeom prst="ellipse">
            <a:avLst/>
          </a:prstGeom>
          <a:solidFill>
            <a:srgbClr val="E95D5D"/>
          </a:solidFill>
          <a:ln w="12700" cap="flat" cmpd="sng">
            <a:solidFill>
              <a:srgbClr val="E95D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Gill Sans MT (Títulos)"/>
                <a:ea typeface="Gill Sans"/>
                <a:cs typeface="Gill Sans"/>
                <a:sym typeface="Gill Sans"/>
              </a:rPr>
              <a:t>2</a:t>
            </a:r>
            <a:endParaRPr sz="2000" b="0" i="0" u="none" strike="noStrike" cap="none" dirty="0">
              <a:solidFill>
                <a:schemeClr val="lt1"/>
              </a:solidFill>
              <a:latin typeface="Gill Sans MT (Títulos)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49;p7"/>
          <p:cNvSpPr/>
          <p:nvPr/>
        </p:nvSpPr>
        <p:spPr>
          <a:xfrm>
            <a:off x="6377720" y="2377054"/>
            <a:ext cx="561975" cy="552450"/>
          </a:xfrm>
          <a:prstGeom prst="ellipse">
            <a:avLst/>
          </a:prstGeom>
          <a:solidFill>
            <a:srgbClr val="E95D5D"/>
          </a:solidFill>
          <a:ln w="12700" cap="flat" cmpd="sng">
            <a:solidFill>
              <a:srgbClr val="E95D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>
                <a:solidFill>
                  <a:schemeClr val="lt1"/>
                </a:solidFill>
                <a:latin typeface="Gill Sans MT (Títulos)"/>
                <a:ea typeface="Gill Sans"/>
                <a:cs typeface="Gill Sans"/>
                <a:sym typeface="Gill Sans"/>
              </a:rPr>
              <a:t>3</a:t>
            </a:r>
            <a:endParaRPr sz="2000" b="0" i="0" u="none" strike="noStrike" cap="none" dirty="0">
              <a:solidFill>
                <a:schemeClr val="lt1"/>
              </a:solidFill>
              <a:latin typeface="Gill Sans MT (Títulos)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059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188875" y="455831"/>
            <a:ext cx="7335999" cy="116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>
              <a:buClr>
                <a:schemeClr val="lt1"/>
              </a:buClr>
              <a:buSzPts val="6400"/>
            </a:pPr>
            <a:r>
              <a:rPr lang="en-US" sz="5200" b="1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Using </a:t>
            </a:r>
            <a:r>
              <a:rPr lang="en-US" sz="5200" b="1" dirty="0" smtClean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Fast API Endpoint</a:t>
            </a:r>
            <a:endParaRPr sz="5200" b="1" dirty="0">
              <a:solidFill>
                <a:srgbClr val="E33635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cxnSp>
        <p:nvCxnSpPr>
          <p:cNvPr id="14" name="Conector angular 13"/>
          <p:cNvCxnSpPr/>
          <p:nvPr/>
        </p:nvCxnSpPr>
        <p:spPr>
          <a:xfrm rot="5400000" flipH="1" flipV="1">
            <a:off x="-704371" y="1793603"/>
            <a:ext cx="4485094" cy="1757507"/>
          </a:xfrm>
          <a:prstGeom prst="bentConnector3">
            <a:avLst>
              <a:gd name="adj1" fmla="val 99989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8448419" y="3200371"/>
            <a:ext cx="4485098" cy="1757508"/>
          </a:xfrm>
          <a:prstGeom prst="bentConnector3">
            <a:avLst>
              <a:gd name="adj1" fmla="val 99793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" name="Grupo 5"/>
          <p:cNvGrpSpPr/>
          <p:nvPr/>
        </p:nvGrpSpPr>
        <p:grpSpPr>
          <a:xfrm>
            <a:off x="1271587" y="1795262"/>
            <a:ext cx="7077076" cy="4526412"/>
            <a:chOff x="2576034" y="1766687"/>
            <a:chExt cx="7077076" cy="4526412"/>
          </a:xfrm>
        </p:grpSpPr>
        <p:sp>
          <p:nvSpPr>
            <p:cNvPr id="22" name="Google Shape;116;p4"/>
            <p:cNvSpPr txBox="1"/>
            <p:nvPr/>
          </p:nvSpPr>
          <p:spPr>
            <a:xfrm>
              <a:off x="2576034" y="1766687"/>
              <a:ext cx="7077076" cy="480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1</a:t>
              </a:r>
              <a:r>
                <a:rPr lang="en-US" sz="2300" b="0" i="0" u="none" strike="noStrike" cap="none" dirty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. Set up a </a:t>
              </a:r>
              <a:r>
                <a:rPr lang="en-US" sz="2300" b="1" i="0" u="none" strike="noStrike" cap="none" dirty="0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virtual environment</a:t>
              </a:r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:</a:t>
              </a:r>
              <a:endParaRPr sz="2300" b="0" i="0" u="none" strike="noStrike" cap="none" dirty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endParaRPr>
            </a:p>
          </p:txBody>
        </p:sp>
        <p:graphicFrame>
          <p:nvGraphicFramePr>
            <p:cNvPr id="23" name="Google Shape;117;p4"/>
            <p:cNvGraphicFramePr/>
            <p:nvPr>
              <p:extLst/>
            </p:nvPr>
          </p:nvGraphicFramePr>
          <p:xfrm>
            <a:off x="2671979" y="2516559"/>
            <a:ext cx="6885175" cy="772400"/>
          </p:xfrm>
          <a:graphic>
            <a:graphicData uri="http://schemas.openxmlformats.org/drawingml/2006/table">
              <a:tbl>
                <a:tblPr firstRow="1" bandRow="1">
                  <a:noFill/>
                  <a:tableStyleId>{782CC5A4-8260-4BB3-96DD-34CD10831122}</a:tableStyleId>
                </a:tblPr>
                <a:tblGrid>
                  <a:gridCol w="68851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77240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u="none" strike="noStrike" cap="none" dirty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python -m </a:t>
                        </a:r>
                        <a:r>
                          <a:rPr lang="en-US" sz="1800" b="0" u="none" strike="noStrike" cap="none" dirty="0" err="1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venv</a:t>
                        </a:r>
                        <a:r>
                          <a:rPr lang="en-US" sz="1800" b="0" u="none" strike="noStrike" cap="none" dirty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 </a:t>
                        </a:r>
                        <a:r>
                          <a:rPr lang="en-US" sz="1800" b="0" u="none" strike="noStrike" cap="none" dirty="0" err="1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venv</a:t>
                        </a:r>
                        <a:endParaRPr sz="1800" b="0" dirty="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endParaRP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source </a:t>
                        </a:r>
                        <a:r>
                          <a:rPr lang="en-US" sz="1800" b="0" dirty="0" err="1" smtClean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venv</a:t>
                        </a:r>
                        <a:r>
                          <a:rPr lang="en-US" sz="1800" b="0" dirty="0" smtClean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/Scripts/activate</a:t>
                        </a:r>
                        <a:endParaRPr sz="1800" dirty="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5" name="Google Shape;118;p4"/>
            <p:cNvSpPr txBox="1"/>
            <p:nvPr/>
          </p:nvSpPr>
          <p:spPr>
            <a:xfrm>
              <a:off x="2576034" y="3558189"/>
              <a:ext cx="7077076" cy="480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2. </a:t>
              </a:r>
              <a:r>
                <a:rPr lang="en-US" sz="2300" b="1" i="0" u="none" strike="noStrike" cap="none" dirty="0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Install</a:t>
              </a:r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 </a:t>
              </a:r>
              <a:r>
                <a:rPr lang="en-US" sz="2300" b="0" i="0" u="none" strike="noStrike" cap="none" dirty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the necessary Python dependencies</a:t>
              </a:r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:</a:t>
              </a:r>
              <a:endParaRPr sz="2300" b="0" i="0" u="none" strike="noStrike" cap="none" dirty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endParaRPr>
            </a:p>
          </p:txBody>
        </p:sp>
        <p:graphicFrame>
          <p:nvGraphicFramePr>
            <p:cNvPr id="26" name="Google Shape;119;p4"/>
            <p:cNvGraphicFramePr/>
            <p:nvPr/>
          </p:nvGraphicFramePr>
          <p:xfrm>
            <a:off x="2671979" y="4308061"/>
            <a:ext cx="6885175" cy="482975"/>
          </p:xfrm>
          <a:graphic>
            <a:graphicData uri="http://schemas.openxmlformats.org/drawingml/2006/table">
              <a:tbl>
                <a:tblPr firstRow="1" bandRow="1">
                  <a:noFill/>
                  <a:tableStyleId>{782CC5A4-8260-4BB3-96DD-34CD10831122}</a:tableStyleId>
                </a:tblPr>
                <a:tblGrid>
                  <a:gridCol w="68851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82975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 smtClean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pip install -r requirements.txt</a:t>
                        </a:r>
                        <a:endParaRPr sz="1800" b="1" dirty="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endParaRPr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Google Shape;120;p4"/>
            <p:cNvSpPr txBox="1"/>
            <p:nvPr/>
          </p:nvSpPr>
          <p:spPr>
            <a:xfrm>
              <a:off x="2576034" y="5060252"/>
              <a:ext cx="7077076" cy="480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300" b="0" i="0" u="none" strike="noStrike" cap="none" dirty="0">
                  <a:solidFill>
                    <a:srgbClr val="191919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3. </a:t>
              </a:r>
              <a:r>
                <a:rPr lang="en-US" sz="2300" b="1" i="0" u="none" strike="noStrike" cap="none" dirty="0">
                  <a:solidFill>
                    <a:srgbClr val="E95D5D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Run</a:t>
              </a:r>
              <a:r>
                <a:rPr lang="en-US" sz="2300" b="1" i="0" u="none" strike="noStrike" cap="none" dirty="0">
                  <a:solidFill>
                    <a:srgbClr val="009788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 </a:t>
              </a:r>
              <a:r>
                <a:rPr lang="en-US" sz="2300" dirty="0" smtClean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the </a:t>
              </a:r>
              <a:r>
                <a:rPr lang="en-US" sz="2300" dirty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Fast API application</a:t>
              </a:r>
              <a:r>
                <a:rPr lang="en-US" sz="2300" dirty="0" smtClean="0">
                  <a:solidFill>
                    <a:srgbClr val="262626"/>
                  </a:solidFill>
                  <a:latin typeface="Calibri" panose="020F0502020204030204" pitchFamily="34" charset="0"/>
                  <a:ea typeface="Poppins"/>
                  <a:cs typeface="Calibri" panose="020F0502020204030204" pitchFamily="34" charset="0"/>
                  <a:sym typeface="Poppins"/>
                </a:rPr>
                <a:t>:</a:t>
              </a:r>
              <a:endParaRPr sz="2300" b="0" i="0" u="none" strike="noStrike" cap="none" dirty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endParaRPr>
            </a:p>
          </p:txBody>
        </p:sp>
        <p:graphicFrame>
          <p:nvGraphicFramePr>
            <p:cNvPr id="28" name="Google Shape;121;p4"/>
            <p:cNvGraphicFramePr/>
            <p:nvPr>
              <p:extLst>
                <p:ext uri="{D42A27DB-BD31-4B8C-83A1-F6EECF244321}">
                  <p14:modId xmlns:p14="http://schemas.microsoft.com/office/powerpoint/2010/main" val="1616958297"/>
                </p:ext>
              </p:extLst>
            </p:nvPr>
          </p:nvGraphicFramePr>
          <p:xfrm>
            <a:off x="2671979" y="5810124"/>
            <a:ext cx="6885175" cy="482975"/>
          </p:xfrm>
          <a:graphic>
            <a:graphicData uri="http://schemas.openxmlformats.org/drawingml/2006/table">
              <a:tbl>
                <a:tblPr firstRow="1" bandRow="1">
                  <a:noFill/>
                  <a:tableStyleId>{782CC5A4-8260-4BB3-96DD-34CD10831122}</a:tableStyleId>
                </a:tblPr>
                <a:tblGrid>
                  <a:gridCol w="68851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82975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 err="1" smtClean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uvicorn</a:t>
                        </a:r>
                        <a:r>
                          <a:rPr lang="en-US" sz="1800" b="0" dirty="0" smtClean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 </a:t>
                        </a:r>
                        <a:r>
                          <a:rPr lang="en-US" sz="1800" b="0" dirty="0" err="1" smtClean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transcription_endpoint:app</a:t>
                        </a:r>
                        <a:r>
                          <a:rPr lang="en-US" sz="1800" b="0" dirty="0" smtClean="0">
                            <a:solidFill>
                              <a:srgbClr val="262626"/>
                            </a:solidFill>
                            <a:latin typeface="Calibri" panose="020F0502020204030204" pitchFamily="34" charset="0"/>
                            <a:ea typeface="Poppins"/>
                            <a:cs typeface="Calibri" panose="020F0502020204030204" pitchFamily="34" charset="0"/>
                            <a:sym typeface="Poppins"/>
                          </a:rPr>
                          <a:t> --reload</a:t>
                        </a:r>
                        <a:endParaRPr sz="1800" dirty="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951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188875" y="455831"/>
            <a:ext cx="7393149" cy="116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>
              <a:buClr>
                <a:schemeClr val="lt1"/>
              </a:buClr>
              <a:buSzPts val="6400"/>
            </a:pPr>
            <a:r>
              <a:rPr lang="en-US" sz="5200" b="1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Using Fast API Endpoint</a:t>
            </a:r>
            <a:endParaRPr sz="5200" b="1" dirty="0">
              <a:solidFill>
                <a:srgbClr val="E33635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cxnSp>
        <p:nvCxnSpPr>
          <p:cNvPr id="14" name="Conector angular 13"/>
          <p:cNvCxnSpPr/>
          <p:nvPr/>
        </p:nvCxnSpPr>
        <p:spPr>
          <a:xfrm rot="5400000" flipH="1" flipV="1">
            <a:off x="-704371" y="1793603"/>
            <a:ext cx="4485094" cy="1757507"/>
          </a:xfrm>
          <a:prstGeom prst="bentConnector3">
            <a:avLst>
              <a:gd name="adj1" fmla="val 99989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8448419" y="3200371"/>
            <a:ext cx="4485098" cy="1757508"/>
          </a:xfrm>
          <a:prstGeom prst="bentConnector3">
            <a:avLst>
              <a:gd name="adj1" fmla="val 99793"/>
            </a:avLst>
          </a:prstGeom>
          <a:ln>
            <a:solidFill>
              <a:srgbClr val="E95D5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128;p5"/>
          <p:cNvSpPr txBox="1"/>
          <p:nvPr/>
        </p:nvSpPr>
        <p:spPr>
          <a:xfrm>
            <a:off x="1248713" y="1617433"/>
            <a:ext cx="5247337" cy="48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b="0" i="0" u="none" strike="noStrike" cap="none" dirty="0" smtClean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Example</a:t>
            </a:r>
            <a:r>
              <a:rPr lang="en-US" sz="2300" b="1" dirty="0" smtClean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 </a:t>
            </a:r>
            <a:r>
              <a:rPr lang="en-US" sz="2300" b="1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Results: </a:t>
            </a:r>
            <a:r>
              <a:rPr lang="en-US" sz="2300" dirty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Access</a:t>
            </a:r>
            <a:r>
              <a:rPr lang="en-US" sz="2300" b="1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 </a:t>
            </a:r>
            <a:r>
              <a:rPr lang="en-US" sz="2300" dirty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the</a:t>
            </a:r>
            <a:r>
              <a:rPr lang="en-US" sz="2300" b="1" dirty="0">
                <a:solidFill>
                  <a:srgbClr val="E95D5D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 endpoint </a:t>
            </a:r>
            <a:r>
              <a:rPr lang="en-US" sz="2300" dirty="0" smtClean="0">
                <a:solidFill>
                  <a:srgbClr val="262626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via</a:t>
            </a:r>
            <a:r>
              <a:rPr lang="en-US" sz="2300" b="0" i="0" u="none" strike="noStrike" cap="none" dirty="0" smtClean="0">
                <a:solidFill>
                  <a:srgbClr val="191919"/>
                </a:solidFill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:</a:t>
            </a:r>
            <a:endParaRPr sz="2300" b="0" i="0" u="none" strike="noStrike" cap="none" dirty="0">
              <a:solidFill>
                <a:srgbClr val="191919"/>
              </a:solidFill>
              <a:latin typeface="Calibri" panose="020F0502020204030204" pitchFamily="34" charset="0"/>
              <a:ea typeface="Poppins"/>
              <a:cs typeface="Calibri" panose="020F0502020204030204" pitchFamily="34" charset="0"/>
              <a:sym typeface="Poppins"/>
            </a:endParaRPr>
          </a:p>
        </p:txBody>
      </p:sp>
      <p:graphicFrame>
        <p:nvGraphicFramePr>
          <p:cNvPr id="7" name="Google Shape;172;p9"/>
          <p:cNvGraphicFramePr/>
          <p:nvPr>
            <p:extLst>
              <p:ext uri="{D42A27DB-BD31-4B8C-83A1-F6EECF244321}">
                <p14:modId xmlns:p14="http://schemas.microsoft.com/office/powerpoint/2010/main" val="4283680473"/>
              </p:ext>
            </p:extLst>
          </p:nvPr>
        </p:nvGraphicFramePr>
        <p:xfrm>
          <a:off x="1336547" y="2352158"/>
          <a:ext cx="8793094" cy="482975"/>
        </p:xfrm>
        <a:graphic>
          <a:graphicData uri="http://schemas.openxmlformats.org/drawingml/2006/table">
            <a:tbl>
              <a:tblPr firstRow="1" bandRow="1">
                <a:noFill/>
                <a:tableStyleId>{782CC5A4-8260-4BB3-96DD-34CD10831122}</a:tableStyleId>
              </a:tblPr>
              <a:tblGrid>
                <a:gridCol w="879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http://127.0.0.1:8000/docs#/default/transcribe_audio_transcribe_audio__post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00" y="3089212"/>
            <a:ext cx="6249154" cy="323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407</Words>
  <Application>Microsoft Office PowerPoint</Application>
  <PresentationFormat>Panorámica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Calibri</vt:lpstr>
      <vt:lpstr>Gill Sans MT (Títulos)</vt:lpstr>
      <vt:lpstr>Gill Sans</vt:lpstr>
      <vt:lpstr>Arial</vt:lpstr>
      <vt:lpstr>Poppins</vt:lpstr>
      <vt:lpstr>Tema de Office</vt:lpstr>
      <vt:lpstr>Text Transcription with  Whisper-CPP </vt:lpstr>
      <vt:lpstr>Introduction </vt:lpstr>
      <vt:lpstr>Prerequisites </vt:lpstr>
      <vt:lpstr>Using Python Script</vt:lpstr>
      <vt:lpstr>Using Python Script</vt:lpstr>
      <vt:lpstr>Using Docker</vt:lpstr>
      <vt:lpstr>Using Docker</vt:lpstr>
      <vt:lpstr>Using Fast API Endpoint</vt:lpstr>
      <vt:lpstr>Using Fast API Endpoint</vt:lpstr>
      <vt:lpstr> Audio File Testing on Local Machine</vt:lpstr>
      <vt:lpstr> Audio File Testing on Local Machine</vt:lpstr>
      <vt:lpstr>Presentación de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with  Fast-Whisper </dc:title>
  <dc:creator>Ander</dc:creator>
  <cp:lastModifiedBy>Ander</cp:lastModifiedBy>
  <cp:revision>41</cp:revision>
  <dcterms:created xsi:type="dcterms:W3CDTF">2024-04-08T21:20:32Z</dcterms:created>
  <dcterms:modified xsi:type="dcterms:W3CDTF">2024-04-10T21:50:26Z</dcterms:modified>
</cp:coreProperties>
</file>