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404" r:id="rId7"/>
    <p:sldId id="391" r:id="rId8"/>
    <p:sldId id="411" r:id="rId9"/>
    <p:sldId id="412" r:id="rId10"/>
    <p:sldId id="413" r:id="rId11"/>
    <p:sldId id="414" r:id="rId12"/>
    <p:sldId id="415" r:id="rId13"/>
    <p:sldId id="416" r:id="rId14"/>
    <p:sldId id="417" r:id="rId15"/>
    <p:sldId id="418" r:id="rId16"/>
    <p:sldId id="419" r:id="rId17"/>
    <p:sldId id="422" r:id="rId18"/>
    <p:sldId id="420" r:id="rId19"/>
    <p:sldId id="398" r:id="rId20"/>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29"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28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E92A46E5-772B-4A8A-A167-62663A29553C}" type="datetime1">
              <a:rPr lang="es-ES" smtClean="0"/>
              <a:t>01/03/2025</a:t>
            </a:fld>
            <a:endParaRPr lang="es-ES" dirty="0"/>
          </a:p>
        </p:txBody>
      </p:sp>
      <p:sp>
        <p:nvSpPr>
          <p:cNvPr id="6" name="Marcador de número de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2C230DF-5933-439D-898F-38E9AC9BA688}" type="slidenum">
              <a:rPr lang="es-ES" smtClean="0"/>
              <a:t>‹Nº›</a:t>
            </a:fld>
            <a:endParaRPr lang="es-ES" dirty="0"/>
          </a:p>
        </p:txBody>
      </p:sp>
      <p:sp>
        <p:nvSpPr>
          <p:cNvPr id="7" name="Marcador de pie de pá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8" name="Marcador de encabezado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16DB30B6-91B7-493F-B445-96E1D2848A7B}" type="datetime1">
              <a:rPr lang="es-ES" smtClean="0"/>
              <a:t>01/03/2025</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A89C7E07-3C67-C64C-8DA0-0404F6303970}" type="slidenum">
              <a:rPr lang="es-ES" smtClean="0"/>
              <a:t>‹Nº›</a:t>
            </a:fld>
            <a:endParaRPr lang="es-E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a:t>
            </a:fld>
            <a:endParaRPr lang="es-E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10</a:t>
            </a:fld>
            <a:endParaRPr lang="es-ES" dirty="0"/>
          </a:p>
        </p:txBody>
      </p:sp>
    </p:spTree>
    <p:extLst>
      <p:ext uri="{BB962C8B-B14F-4D97-AF65-F5344CB8AC3E}">
        <p14:creationId xmlns:p14="http://schemas.microsoft.com/office/powerpoint/2010/main" val="37532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11</a:t>
            </a:fld>
            <a:endParaRPr lang="es-ES" dirty="0"/>
          </a:p>
        </p:txBody>
      </p:sp>
    </p:spTree>
    <p:extLst>
      <p:ext uri="{BB962C8B-B14F-4D97-AF65-F5344CB8AC3E}">
        <p14:creationId xmlns:p14="http://schemas.microsoft.com/office/powerpoint/2010/main" val="2558365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12</a:t>
            </a:fld>
            <a:endParaRPr lang="es-ES" dirty="0"/>
          </a:p>
        </p:txBody>
      </p:sp>
    </p:spTree>
    <p:extLst>
      <p:ext uri="{BB962C8B-B14F-4D97-AF65-F5344CB8AC3E}">
        <p14:creationId xmlns:p14="http://schemas.microsoft.com/office/powerpoint/2010/main" val="1993767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13</a:t>
            </a:fld>
            <a:endParaRPr lang="es-ES" dirty="0"/>
          </a:p>
        </p:txBody>
      </p:sp>
    </p:spTree>
    <p:extLst>
      <p:ext uri="{BB962C8B-B14F-4D97-AF65-F5344CB8AC3E}">
        <p14:creationId xmlns:p14="http://schemas.microsoft.com/office/powerpoint/2010/main" val="171352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14</a:t>
            </a:fld>
            <a:endParaRPr lang="es-ES" dirty="0"/>
          </a:p>
        </p:txBody>
      </p:sp>
    </p:spTree>
    <p:extLst>
      <p:ext uri="{BB962C8B-B14F-4D97-AF65-F5344CB8AC3E}">
        <p14:creationId xmlns:p14="http://schemas.microsoft.com/office/powerpoint/2010/main" val="3415422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16</a:t>
            </a:fld>
            <a:endParaRPr lang="es-E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2</a:t>
            </a:fld>
            <a:endParaRPr lang="es-E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3</a:t>
            </a:fld>
            <a:endParaRPr lang="es-ES" dirty="0"/>
          </a:p>
        </p:txBody>
      </p:sp>
    </p:spTree>
    <p:extLst>
      <p:ext uri="{BB962C8B-B14F-4D97-AF65-F5344CB8AC3E}">
        <p14:creationId xmlns:p14="http://schemas.microsoft.com/office/powerpoint/2010/main" val="634596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4</a:t>
            </a:fld>
            <a:endParaRPr lang="es-E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5</a:t>
            </a:fld>
            <a:endParaRPr lang="es-ES" dirty="0"/>
          </a:p>
        </p:txBody>
      </p:sp>
    </p:spTree>
    <p:extLst>
      <p:ext uri="{BB962C8B-B14F-4D97-AF65-F5344CB8AC3E}">
        <p14:creationId xmlns:p14="http://schemas.microsoft.com/office/powerpoint/2010/main" val="321746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6</a:t>
            </a:fld>
            <a:endParaRPr lang="es-ES" dirty="0"/>
          </a:p>
        </p:txBody>
      </p:sp>
    </p:spTree>
    <p:extLst>
      <p:ext uri="{BB962C8B-B14F-4D97-AF65-F5344CB8AC3E}">
        <p14:creationId xmlns:p14="http://schemas.microsoft.com/office/powerpoint/2010/main" val="346050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7</a:t>
            </a:fld>
            <a:endParaRPr lang="es-ES" dirty="0"/>
          </a:p>
        </p:txBody>
      </p:sp>
    </p:spTree>
    <p:extLst>
      <p:ext uri="{BB962C8B-B14F-4D97-AF65-F5344CB8AC3E}">
        <p14:creationId xmlns:p14="http://schemas.microsoft.com/office/powerpoint/2010/main" val="5920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8</a:t>
            </a:fld>
            <a:endParaRPr lang="es-ES" dirty="0"/>
          </a:p>
        </p:txBody>
      </p:sp>
    </p:spTree>
    <p:extLst>
      <p:ext uri="{BB962C8B-B14F-4D97-AF65-F5344CB8AC3E}">
        <p14:creationId xmlns:p14="http://schemas.microsoft.com/office/powerpoint/2010/main" val="359806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A89C7E07-3C67-C64C-8DA0-0404F6303970}" type="slidenum">
              <a:rPr lang="es-ES" smtClean="0"/>
              <a:t>9</a:t>
            </a:fld>
            <a:endParaRPr lang="es-ES" dirty="0"/>
          </a:p>
        </p:txBody>
      </p:sp>
    </p:spTree>
    <p:extLst>
      <p:ext uri="{BB962C8B-B14F-4D97-AF65-F5344CB8AC3E}">
        <p14:creationId xmlns:p14="http://schemas.microsoft.com/office/powerpoint/2010/main" val="424779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y tabla del título">
    <p:bg>
      <p:bgPr>
        <a:solidFill>
          <a:schemeClr val="tx1"/>
        </a:solidFill>
        <a:effectLst/>
      </p:bgPr>
    </p:bg>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a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5" name="Forma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7" name="Forma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es-ES" sz="2000"/>
            </a:lvl1pPr>
            <a:lvl2pPr marL="457200" indent="0">
              <a:spcBef>
                <a:spcPts val="1800"/>
              </a:spcBef>
              <a:buNone/>
              <a:defRPr lang="es-ES" sz="2000"/>
            </a:lvl2pPr>
            <a:lvl3pPr marL="914400" indent="0">
              <a:spcBef>
                <a:spcPts val="1800"/>
              </a:spcBef>
              <a:buNone/>
              <a:defRPr lang="es-ES" sz="2000"/>
            </a:lvl3pPr>
            <a:lvl4pPr marL="1371600" indent="0">
              <a:spcBef>
                <a:spcPts val="1800"/>
              </a:spcBef>
              <a:buNone/>
              <a:defRPr lang="es-ES" sz="2000"/>
            </a:lvl4pPr>
            <a:lvl5pPr marL="1828800" indent="0">
              <a:spcBef>
                <a:spcPts val="1800"/>
              </a:spcBef>
              <a:buNone/>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Marcador de contenid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es-ES" sz="2000"/>
            </a:lvl1pPr>
            <a:lvl2pPr>
              <a:spcBef>
                <a:spcPts val="6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es-ES" sz="2000"/>
            </a:lvl1pPr>
            <a:lvl2pPr>
              <a:spcBef>
                <a:spcPts val="1800"/>
              </a:spcBef>
              <a:defRPr lang="es-ES" sz="2000"/>
            </a:lvl2pPr>
            <a:lvl3pPr>
              <a:spcBef>
                <a:spcPts val="1800"/>
              </a:spcBef>
              <a:defRPr lang="es-ES" sz="2000"/>
            </a:lvl3pPr>
            <a:lvl4pPr>
              <a:spcBef>
                <a:spcPts val="1800"/>
              </a:spcBef>
              <a:defRPr lang="es-ES" sz="2000"/>
            </a:lvl4pPr>
            <a:lvl5pPr>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a 2">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9" name="Marcador de posición de la tab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es-ES"/>
            </a:lvl1pPr>
          </a:lstStyle>
          <a:p>
            <a:pPr rtl="0"/>
            <a:r>
              <a:rPr lang="es-ES"/>
              <a:t>Haga clic en el icono para agregar una tabla</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4" name="Conector rec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es-ES" sz="4400" b="1" i="0" spc="50" baseline="0">
                <a:latin typeface="+mj-lt"/>
              </a:defRPr>
            </a:lvl1pPr>
          </a:lstStyle>
          <a:p>
            <a:pPr rtl="0"/>
            <a:r>
              <a:rPr lang="es-ES" noProof="0" dirty="0"/>
              <a:t>Haga clic para agregar un título </a:t>
            </a:r>
          </a:p>
        </p:txBody>
      </p:sp>
      <p:sp>
        <p:nvSpPr>
          <p:cNvPr id="2" name="Marcador de contenid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es-ES" sz="2400" b="1" i="0" kern="1200" dirty="0">
                <a:solidFill>
                  <a:schemeClr val="tx2">
                    <a:lumMod val="75000"/>
                  </a:schemeClr>
                </a:solidFill>
                <a:latin typeface="+mn-lt"/>
                <a:ea typeface="+mn-ea"/>
                <a:cs typeface="+mn-cs"/>
              </a:defRPr>
            </a:lvl1pPr>
            <a:lvl2pPr indent="-283464">
              <a:spcBef>
                <a:spcPts val="6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noProof="0" dirty="0"/>
              <a:t>Haga clic para agregar contenido</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3" name="Marcador de número de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es-ES"/>
            </a:defPPr>
          </a:lstStyle>
          <a:p>
            <a:pPr rtl="0"/>
            <a:fld id="{294A09A9-5501-47C1-A89A-A340965A2BE2}" type="slidenum">
              <a:rPr lang="es-ES" noProof="0" smtClean="0"/>
              <a:pPr rtl="0"/>
              <a:t>‹Nº›</a:t>
            </a:fld>
            <a:endParaRPr lang="es-ES" noProof="0" dirty="0"/>
          </a:p>
        </p:txBody>
      </p:sp>
      <p:sp>
        <p:nvSpPr>
          <p:cNvPr id="42" name="Marcador de fech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es-ES"/>
            </a:defPPr>
          </a:lstStyle>
          <a:p>
            <a:pPr rtl="0"/>
            <a:endParaRPr lang="es-ES" noProof="0" dirty="0">
              <a:latin typeface="+mn-lt"/>
            </a:endParaRPr>
          </a:p>
        </p:txBody>
      </p:sp>
      <p:cxnSp>
        <p:nvCxnSpPr>
          <p:cNvPr id="4" name="Conector rec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e sección">
    <p:bg>
      <p:bgPr>
        <a:solidFill>
          <a:schemeClr val="accent3"/>
        </a:solidFill>
        <a:effectLst/>
      </p:bgPr>
    </p:bg>
    <p:spTree>
      <p:nvGrpSpPr>
        <p:cNvPr id="1" name=""/>
        <p:cNvGrpSpPr/>
        <p:nvPr/>
      </p:nvGrpSpPr>
      <p:grpSpPr>
        <a:xfrm>
          <a:off x="0" y="0"/>
          <a:ext cx="0" cy="0"/>
          <a:chOff x="0" y="0"/>
          <a:chExt cx="0" cy="0"/>
        </a:xfrm>
      </p:grpSpPr>
      <p:sp>
        <p:nvSpPr>
          <p:cNvPr id="4" name="Marcador de posición de imagen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es-ES" sz="2000">
                <a:solidFill>
                  <a:schemeClr val="tx1"/>
                </a:solidFill>
              </a:defRPr>
            </a:lvl1pPr>
          </a:lstStyle>
          <a:p>
            <a:pPr rtl="0"/>
            <a:r>
              <a:rPr lang="es-ES"/>
              <a:t>Haga clic en el icono para agregar una imagen</a:t>
            </a:r>
          </a:p>
        </p:txBody>
      </p:sp>
      <p:sp>
        <p:nvSpPr>
          <p:cNvPr id="18" name="Títu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es-ES" sz="6000" b="1" i="0" baseline="0">
                <a:solidFill>
                  <a:schemeClr val="tx1"/>
                </a:solidFill>
                <a:latin typeface="+mj-lt"/>
              </a:defRPr>
            </a:lvl1pPr>
          </a:lstStyle>
          <a:p>
            <a:pPr rtl="0"/>
            <a:r>
              <a:rPr lang="es-ES"/>
              <a:t>Haga clic para agregar un título </a:t>
            </a:r>
          </a:p>
        </p:txBody>
      </p:sp>
      <p:sp>
        <p:nvSpPr>
          <p:cNvPr id="7" name="Rectángu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sp>
        <p:nvSpPr>
          <p:cNvPr id="6" name="Marcador de posición de imagen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es-ES" sz="2000"/>
            </a:lvl1pPr>
          </a:lstStyle>
          <a:p>
            <a:pPr rtl="0"/>
            <a:r>
              <a:rPr lang="es-ES"/>
              <a:t>Haga clic en el icono para agregar una imagen</a:t>
            </a:r>
          </a:p>
        </p:txBody>
      </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cxnSp>
        <p:nvCxnSpPr>
          <p:cNvPr id="7" name="Conector rec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sumen 2">
    <p:bg>
      <p:bgPr>
        <a:solidFill>
          <a:schemeClr val="tx1"/>
        </a:solidFill>
        <a:effectLst/>
      </p:bgPr>
    </p:bg>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a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es-ES" sz="4400" b="1" i="0">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número de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5" name="Marcador de fech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es-ES" sz="6000" b="1" i="0" spc="100" baseline="0">
                <a:solidFill>
                  <a:schemeClr val="bg1"/>
                </a:solidFill>
                <a:latin typeface="+mj-lt"/>
              </a:defRPr>
            </a:lvl1pPr>
          </a:lstStyle>
          <a:p>
            <a:pPr rtl="0"/>
            <a:r>
              <a:rPr lang="es-ES"/>
              <a:t>Haga clic para agregar un título </a:t>
            </a:r>
          </a:p>
        </p:txBody>
      </p:sp>
      <p:grpSp>
        <p:nvGrpSpPr>
          <p:cNvPr id="9" name="Gru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cxnSp>
        <p:nvCxnSpPr>
          <p:cNvPr id="13" name="Conector rec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es-ES" sz="2400" b="1" i="0">
                <a:solidFill>
                  <a:schemeClr val="tx2">
                    <a:lumMod val="75000"/>
                  </a:schemeClr>
                </a:solidFill>
                <a:latin typeface="+mn-lt"/>
              </a:defRPr>
            </a:lvl1pPr>
            <a:lvl2pPr>
              <a:defRPr lang="es-ES" sz="4000"/>
            </a:lvl2pPr>
            <a:lvl3pPr>
              <a:defRPr lang="es-ES" sz="4000"/>
            </a:lvl3pPr>
            <a:lvl4pPr>
              <a:defRPr lang="es-ES" sz="4000"/>
            </a:lvl4pPr>
            <a:lvl5pPr>
              <a:defRPr lang="es-ES" sz="4000"/>
            </a:lvl5pPr>
          </a:lstStyle>
          <a:p>
            <a:pPr lvl="0" rtl="0"/>
            <a:r>
              <a:rPr lang="es-ES"/>
              <a:t>Haga clic para agregar texto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dos contenidos 2">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a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2" name="Marcador de contenid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9436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contenid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y contenido ">
    <p:bg>
      <p:bgPr>
        <a:solidFill>
          <a:schemeClr val="tx1"/>
        </a:solidFill>
        <a:effectLst/>
      </p:bgPr>
    </p:bg>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3" name="Forma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4" name="Forma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18" name="Forma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es-ES"/>
              </a:defPPr>
            </a:lstStyle>
            <a:p>
              <a:pPr rtl="0"/>
              <a:endParaRPr lang="es-ES" dirty="0"/>
            </a:p>
          </p:txBody>
        </p:sp>
        <p:sp>
          <p:nvSpPr>
            <p:cNvPr id="19" name="Forma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Marcador de contenid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es-ES" sz="2000"/>
            </a:lvl1pPr>
            <a:lvl2pPr marL="914400" indent="-457200">
              <a:spcBef>
                <a:spcPts val="1800"/>
              </a:spcBef>
              <a:buFont typeface="+mj-lt"/>
              <a:buAutoNum type="alphaLcPeriod"/>
              <a:defRPr lang="es-ES" sz="2000"/>
            </a:lvl2pPr>
            <a:lvl3pPr marL="1371600" indent="-457200">
              <a:spcBef>
                <a:spcPts val="1800"/>
              </a:spcBef>
              <a:buFont typeface="+mj-lt"/>
              <a:buAutoNum type="arabicParenR"/>
              <a:defRPr lang="es-ES" sz="2000"/>
            </a:lvl3pPr>
            <a:lvl4pPr marL="1371600" indent="0">
              <a:spcBef>
                <a:spcPts val="1800"/>
              </a:spcBef>
              <a:buFont typeface="+mj-lt"/>
              <a:buNone/>
              <a:defRPr lang="es-ES" sz="2000"/>
            </a:lvl4pPr>
            <a:lvl5pPr marL="2286000" indent="-457200">
              <a:spcBef>
                <a:spcPts val="1800"/>
              </a:spcBef>
              <a:buFont typeface="+mj-lt"/>
              <a:buAutoNum type="arabicPeriod"/>
              <a:defRPr lang="es-ES" sz="2000"/>
            </a:lvl5pPr>
          </a:lstStyle>
          <a:p>
            <a:pPr lvl="0" rtl="0"/>
            <a:r>
              <a:rPr lang="es-ES"/>
              <a:t>Haga clic para agregar contenido</a:t>
            </a:r>
          </a:p>
          <a:p>
            <a:pPr lvl="1" rtl="0"/>
            <a:r>
              <a:rPr lang="es-ES"/>
              <a:t>Segundo nivel</a:t>
            </a:r>
          </a:p>
          <a:p>
            <a:pPr lvl="2" rtl="0"/>
            <a:r>
              <a:rPr lang="es-ES"/>
              <a:t>Tercer nivel</a:t>
            </a:r>
          </a:p>
          <a:p>
            <a:pPr lvl="3" rtl="0"/>
            <a:endParaRPr lang="es-ES" dirty="0"/>
          </a:p>
        </p:txBody>
      </p:sp>
      <p:sp>
        <p:nvSpPr>
          <p:cNvPr id="2" name="Marcador de contenid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es-ES" sz="2000"/>
            </a:lvl1pPr>
            <a:lvl2pPr marL="283464" indent="-283464">
              <a:spcBef>
                <a:spcPts val="1800"/>
              </a:spcBef>
              <a:defRPr lang="es-ES" sz="2000"/>
            </a:lvl2pPr>
            <a:lvl3pPr marL="548640" indent="-283464">
              <a:spcBef>
                <a:spcPts val="1800"/>
              </a:spcBef>
              <a:defRPr lang="es-ES" sz="2000"/>
            </a:lvl3pPr>
            <a:lvl4pPr marL="822960" indent="-283464">
              <a:spcBef>
                <a:spcPts val="1800"/>
              </a:spcBef>
              <a:defRPr lang="es-ES" sz="2000"/>
            </a:lvl4pPr>
            <a:lvl5pPr marL="1005840"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e imagen del título">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es-ES" sz="4400" b="1" i="0">
                <a:solidFill>
                  <a:schemeClr val="bg1"/>
                </a:solidFill>
                <a:latin typeface="+mj-lt"/>
              </a:defRPr>
            </a:lvl1pPr>
          </a:lstStyle>
          <a:p>
            <a:pPr rtl="0"/>
            <a:r>
              <a:rPr lang="es-ES"/>
              <a:t>Haga clic para agregar un título </a:t>
            </a:r>
          </a:p>
        </p:txBody>
      </p:sp>
      <p:sp>
        <p:nvSpPr>
          <p:cNvPr id="3" name="Marcador de contenid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es-ES" sz="2000"/>
            </a:lvl1pPr>
            <a:lvl2pPr indent="-283464">
              <a:spcBef>
                <a:spcPts val="1800"/>
              </a:spcBef>
              <a:defRPr lang="es-ES" sz="2000"/>
            </a:lvl2pPr>
            <a:lvl3pPr indent="-283464">
              <a:spcBef>
                <a:spcPts val="1800"/>
              </a:spcBef>
              <a:defRPr lang="es-ES" sz="2000"/>
            </a:lvl3pPr>
            <a:lvl4pPr indent="-283464">
              <a:spcBef>
                <a:spcPts val="1800"/>
              </a:spcBef>
              <a:defRPr lang="es-ES" sz="2000"/>
            </a:lvl4pPr>
            <a:lvl5pPr indent="-283464">
              <a:spcBef>
                <a:spcPts val="1800"/>
              </a:spcBef>
              <a:defRPr lang="es-ES" sz="2000"/>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cxnSp>
        <p:nvCxnSpPr>
          <p:cNvPr id="4" name="Conector rec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Marcador de posición de imagen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es-ES" sz="2000">
                <a:solidFill>
                  <a:schemeClr val="bg1"/>
                </a:solidFill>
              </a:defRPr>
            </a:lvl1pPr>
          </a:lstStyle>
          <a:p>
            <a:pPr rtl="0"/>
            <a:r>
              <a:rPr lang="es-ES"/>
              <a:t>Haga clic en el icono para agregar una imagen</a:t>
            </a:r>
          </a:p>
        </p:txBody>
      </p:sp>
      <p:sp>
        <p:nvSpPr>
          <p:cNvPr id="10" name="Marcador de número de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es-ES"/>
            </a:defPPr>
          </a:lstStyle>
          <a:p>
            <a:pPr rtl="0"/>
            <a:fld id="{294A09A9-5501-47C1-A89A-A340965A2BE2}" type="slidenum">
              <a:rPr lang="es-ES" smtClean="0"/>
              <a:pPr rtl="0"/>
              <a:t>‹Nº›</a:t>
            </a:fld>
            <a:endParaRPr lang="es-ES" dirty="0">
              <a:latin typeface="+mn-lt"/>
            </a:endParaRPr>
          </a:p>
        </p:txBody>
      </p:sp>
      <p:sp>
        <p:nvSpPr>
          <p:cNvPr id="8" name="Marcador de fech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es-ES"/>
            </a:defPPr>
          </a:lstStyle>
          <a:p>
            <a:pPr rtl="0"/>
            <a:endParaRPr lang="es-E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es-ES" sz="1100" b="0" i="0">
                <a:solidFill>
                  <a:schemeClr val="bg1"/>
                </a:solidFill>
                <a:latin typeface="+mn-lt"/>
              </a:defRPr>
            </a:lvl1pPr>
          </a:lstStyle>
          <a:p>
            <a:pPr rtl="0"/>
            <a:endParaRPr lang="es-ES" dirty="0">
              <a:latin typeface="+mn-lt"/>
            </a:endParaRPr>
          </a:p>
        </p:txBody>
      </p:sp>
      <p:sp>
        <p:nvSpPr>
          <p:cNvPr id="32" name="Marcador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es-ES" sz="1100" b="1" i="0">
                <a:solidFill>
                  <a:schemeClr val="bg1"/>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es-ES" sz="4400" b="1" i="0" kern="1200" spc="100" baseline="0">
          <a:solidFill>
            <a:schemeClr val="bg1"/>
          </a:solidFill>
          <a:latin typeface="+mj-lt"/>
          <a:ea typeface="+mj-ea"/>
          <a:cs typeface="+mj-cs"/>
        </a:defRPr>
      </a:lvl1pPr>
      <a:lvl2pPr eaLnBrk="1" hangingPunct="1">
        <a:defRPr lang="es-ES">
          <a:solidFill>
            <a:schemeClr val="tx2"/>
          </a:solidFill>
        </a:defRPr>
      </a:lvl2pPr>
      <a:lvl3pPr eaLnBrk="1" hangingPunct="1">
        <a:defRPr lang="es-ES">
          <a:solidFill>
            <a:schemeClr val="tx2"/>
          </a:solidFill>
        </a:defRPr>
      </a:lvl3pPr>
      <a:lvl4pPr eaLnBrk="1" hangingPunct="1">
        <a:defRPr lang="es-ES">
          <a:solidFill>
            <a:schemeClr val="tx2"/>
          </a:solidFill>
        </a:defRPr>
      </a:lvl4pPr>
      <a:lvl5pPr eaLnBrk="1" hangingPunct="1">
        <a:defRPr lang="es-ES">
          <a:solidFill>
            <a:schemeClr val="tx2"/>
          </a:solidFill>
        </a:defRPr>
      </a:lvl5pPr>
      <a:lvl6pPr eaLnBrk="1" hangingPunct="1">
        <a:defRPr lang="es-ES">
          <a:solidFill>
            <a:schemeClr val="tx2"/>
          </a:solidFill>
        </a:defRPr>
      </a:lvl6pPr>
      <a:lvl7pPr eaLnBrk="1" hangingPunct="1">
        <a:defRPr lang="es-ES">
          <a:solidFill>
            <a:schemeClr val="tx2"/>
          </a:solidFill>
        </a:defRPr>
      </a:lvl7pPr>
      <a:lvl8pPr eaLnBrk="1" hangingPunct="1">
        <a:defRPr lang="es-ES">
          <a:solidFill>
            <a:schemeClr val="tx2"/>
          </a:solidFill>
        </a:defRPr>
      </a:lvl8pPr>
      <a:lvl9pPr eaLnBrk="1" hangingPunct="1">
        <a:defRPr lang="es-ES">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es-ES"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es-ES"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es-ES"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es-ES"/>
            </a:defPPr>
          </a:lstStyle>
          <a:p>
            <a:pPr rtl="0"/>
            <a:r>
              <a:rPr lang="es-ES" dirty="0"/>
              <a:t>AI Video </a:t>
            </a:r>
            <a:r>
              <a:rPr lang="es-ES" dirty="0" err="1"/>
              <a:t>Categorizer</a:t>
            </a:r>
            <a:endParaRPr lang="es-E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s-CR" sz="3600" dirty="0"/>
              <a:t>"Processing" Status</a:t>
            </a:r>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4212927"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6" name="Imagen 5" descr="Icono&#10;&#10;Descripción generada automáticamente">
            <a:extLst>
              <a:ext uri="{FF2B5EF4-FFF2-40B4-BE49-F238E27FC236}">
                <a16:creationId xmlns:a16="http://schemas.microsoft.com/office/drawing/2014/main" id="{17B412E4-E68E-8495-24FB-344DC8363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9760" y="102658"/>
            <a:ext cx="1240814" cy="1240814"/>
          </a:xfrm>
          <a:prstGeom prst="rect">
            <a:avLst/>
          </a:prstGeom>
        </p:spPr>
      </p:pic>
      <p:pic>
        <p:nvPicPr>
          <p:cNvPr id="9" name="Imagen 8">
            <a:extLst>
              <a:ext uri="{FF2B5EF4-FFF2-40B4-BE49-F238E27FC236}">
                <a16:creationId xmlns:a16="http://schemas.microsoft.com/office/drawing/2014/main" id="{96749DFB-55E5-966D-5564-1FD26B31EE17}"/>
              </a:ext>
            </a:extLst>
          </p:cNvPr>
          <p:cNvPicPr>
            <a:picLocks noChangeAspect="1"/>
          </p:cNvPicPr>
          <p:nvPr/>
        </p:nvPicPr>
        <p:blipFill>
          <a:blip r:embed="rId4"/>
          <a:srcRect b="596"/>
          <a:stretch/>
        </p:blipFill>
        <p:spPr>
          <a:xfrm>
            <a:off x="3685425" y="1343472"/>
            <a:ext cx="4099115" cy="2883020"/>
          </a:xfrm>
          <a:prstGeom prst="rect">
            <a:avLst/>
          </a:prstGeom>
        </p:spPr>
      </p:pic>
      <p:sp>
        <p:nvSpPr>
          <p:cNvPr id="10" name="Rectángulo 9">
            <a:extLst>
              <a:ext uri="{FF2B5EF4-FFF2-40B4-BE49-F238E27FC236}">
                <a16:creationId xmlns:a16="http://schemas.microsoft.com/office/drawing/2014/main" id="{75BE49CD-13A6-5CDB-CCD8-CE4BA4484306}"/>
              </a:ext>
            </a:extLst>
          </p:cNvPr>
          <p:cNvSpPr/>
          <p:nvPr/>
        </p:nvSpPr>
        <p:spPr>
          <a:xfrm rot="5400000">
            <a:off x="1299289" y="4942277"/>
            <a:ext cx="1580335" cy="224220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4" name="Marcador de texto 6">
            <a:extLst>
              <a:ext uri="{FF2B5EF4-FFF2-40B4-BE49-F238E27FC236}">
                <a16:creationId xmlns:a16="http://schemas.microsoft.com/office/drawing/2014/main" id="{F70BD87D-F7DA-961B-4024-A354DC87D168}"/>
              </a:ext>
            </a:extLst>
          </p:cNvPr>
          <p:cNvSpPr txBox="1">
            <a:spLocks/>
          </p:cNvSpPr>
          <p:nvPr/>
        </p:nvSpPr>
        <p:spPr>
          <a:xfrm>
            <a:off x="1486535" y="4266769"/>
            <a:ext cx="9465945" cy="2773327"/>
          </a:xfrm>
          <a:prstGeom prst="rect">
            <a:avLst/>
          </a:prstGeom>
        </p:spPr>
        <p:txBody>
          <a:bodyPr vert="horz" lIns="0" tIns="228600" rIns="0" bIns="0" rtlCol="0">
            <a:normAutofit/>
          </a:bodyPr>
          <a:lstStyle>
            <a:defPPr>
              <a:defRPr lang="es-ES"/>
            </a:defPPr>
            <a:lvl1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Once the video has been uploaded, a background process is automatically triggered to analyze and process the video. </a:t>
            </a:r>
          </a:p>
          <a:p>
            <a:pPr marL="0" indent="0" algn="just">
              <a:buFont typeface="Arial" panose="020B0604020202020204" pitchFamily="34" charset="0"/>
              <a:buNone/>
            </a:pPr>
            <a:r>
              <a:rPr lang="en-US" dirty="0"/>
              <a:t>At this stage, the video status changes to "Processing" within the system, indicating that it is being analyzed by artificial intelligence. </a:t>
            </a:r>
          </a:p>
          <a:p>
            <a:pPr marL="0" indent="0" algn="just">
              <a:buFont typeface="Arial" panose="020B0604020202020204" pitchFamily="34" charset="0"/>
              <a:buNone/>
            </a:pPr>
            <a:r>
              <a:rPr lang="en-US" dirty="0"/>
              <a:t>During this process, the backend sends a request to Google Cloud Video Intelligence, the AI service that enables the analysis of video content.</a:t>
            </a:r>
          </a:p>
        </p:txBody>
      </p:sp>
    </p:spTree>
    <p:extLst>
      <p:ext uri="{BB962C8B-B14F-4D97-AF65-F5344CB8AC3E}">
        <p14:creationId xmlns:p14="http://schemas.microsoft.com/office/powerpoint/2010/main" val="364356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s-CR" sz="3600" dirty="0"/>
              <a:t>“</a:t>
            </a:r>
            <a:r>
              <a:rPr lang="es-CR" sz="3600" dirty="0" err="1"/>
              <a:t>Completed</a:t>
            </a:r>
            <a:r>
              <a:rPr lang="es-CR" sz="3600" dirty="0"/>
              <a:t>”/“ OK” status </a:t>
            </a:r>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4212927"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6" name="Imagen 5">
            <a:extLst>
              <a:ext uri="{FF2B5EF4-FFF2-40B4-BE49-F238E27FC236}">
                <a16:creationId xmlns:a16="http://schemas.microsoft.com/office/drawing/2014/main" id="{17B412E4-E68E-8495-24FB-344DC83630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79760" y="102658"/>
            <a:ext cx="1240814" cy="1240814"/>
          </a:xfrm>
          <a:prstGeom prst="rect">
            <a:avLst/>
          </a:prstGeom>
        </p:spPr>
      </p:pic>
      <p:sp>
        <p:nvSpPr>
          <p:cNvPr id="10" name="Rectángulo 9">
            <a:extLst>
              <a:ext uri="{FF2B5EF4-FFF2-40B4-BE49-F238E27FC236}">
                <a16:creationId xmlns:a16="http://schemas.microsoft.com/office/drawing/2014/main" id="{75BE49CD-13A6-5CDB-CCD8-CE4BA4484306}"/>
              </a:ext>
            </a:extLst>
          </p:cNvPr>
          <p:cNvSpPr/>
          <p:nvPr/>
        </p:nvSpPr>
        <p:spPr>
          <a:xfrm rot="5400000">
            <a:off x="1299289" y="4942277"/>
            <a:ext cx="1580335" cy="224220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4" name="Marcador de texto 6">
            <a:extLst>
              <a:ext uri="{FF2B5EF4-FFF2-40B4-BE49-F238E27FC236}">
                <a16:creationId xmlns:a16="http://schemas.microsoft.com/office/drawing/2014/main" id="{F70BD87D-F7DA-961B-4024-A354DC87D168}"/>
              </a:ext>
            </a:extLst>
          </p:cNvPr>
          <p:cNvSpPr txBox="1">
            <a:spLocks/>
          </p:cNvSpPr>
          <p:nvPr/>
        </p:nvSpPr>
        <p:spPr>
          <a:xfrm>
            <a:off x="1486535" y="4370719"/>
            <a:ext cx="9465945" cy="2773327"/>
          </a:xfrm>
          <a:prstGeom prst="rect">
            <a:avLst/>
          </a:prstGeom>
        </p:spPr>
        <p:txBody>
          <a:bodyPr vert="horz" lIns="0" tIns="228600" rIns="0" bIns="0" rtlCol="0">
            <a:normAutofit/>
          </a:bodyPr>
          <a:lstStyle>
            <a:defPPr>
              <a:defRPr lang="es-ES"/>
            </a:defPPr>
            <a:lvl1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When the video analysis is complete, the video status changes to "Completed" or "OK," indicating that the entire categorization process has finished. </a:t>
            </a:r>
          </a:p>
          <a:p>
            <a:pPr marL="0" indent="0" algn="just">
              <a:buFont typeface="Arial" panose="020B0604020202020204" pitchFamily="34" charset="0"/>
              <a:buNone/>
            </a:pPr>
            <a:r>
              <a:rPr lang="en-US" dirty="0"/>
              <a:t>At this point, the tags generated by the Google Cloud Video Intelligence analysis are now available. These tags are categories that describe the video content, such as objects or activities present, and are stored in an SQLite database.</a:t>
            </a:r>
          </a:p>
        </p:txBody>
      </p:sp>
      <p:pic>
        <p:nvPicPr>
          <p:cNvPr id="7" name="Imagen 6">
            <a:extLst>
              <a:ext uri="{FF2B5EF4-FFF2-40B4-BE49-F238E27FC236}">
                <a16:creationId xmlns:a16="http://schemas.microsoft.com/office/drawing/2014/main" id="{7959A36E-9D74-1E9D-B352-66B352425F3F}"/>
              </a:ext>
            </a:extLst>
          </p:cNvPr>
          <p:cNvPicPr>
            <a:picLocks noChangeAspect="1"/>
          </p:cNvPicPr>
          <p:nvPr/>
        </p:nvPicPr>
        <p:blipFill>
          <a:blip r:embed="rId4"/>
          <a:stretch>
            <a:fillRect/>
          </a:stretch>
        </p:blipFill>
        <p:spPr>
          <a:xfrm>
            <a:off x="3682899" y="1343472"/>
            <a:ext cx="4212928" cy="2979714"/>
          </a:xfrm>
          <a:prstGeom prst="rect">
            <a:avLst/>
          </a:prstGeom>
        </p:spPr>
      </p:pic>
    </p:spTree>
    <p:extLst>
      <p:ext uri="{BB962C8B-B14F-4D97-AF65-F5344CB8AC3E}">
        <p14:creationId xmlns:p14="http://schemas.microsoft.com/office/powerpoint/2010/main" val="413164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n-US" sz="3600" dirty="0"/>
              <a:t>Access to categories </a:t>
            </a:r>
            <a:endParaRPr lang="es-CR" sz="3600"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4212927"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0" name="Rectángulo 9">
            <a:extLst>
              <a:ext uri="{FF2B5EF4-FFF2-40B4-BE49-F238E27FC236}">
                <a16:creationId xmlns:a16="http://schemas.microsoft.com/office/drawing/2014/main" id="{75BE49CD-13A6-5CDB-CCD8-CE4BA4484306}"/>
              </a:ext>
            </a:extLst>
          </p:cNvPr>
          <p:cNvSpPr/>
          <p:nvPr/>
        </p:nvSpPr>
        <p:spPr>
          <a:xfrm rot="5400000">
            <a:off x="1299289" y="4942277"/>
            <a:ext cx="1580335" cy="224220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4" name="Marcador de texto 6">
            <a:extLst>
              <a:ext uri="{FF2B5EF4-FFF2-40B4-BE49-F238E27FC236}">
                <a16:creationId xmlns:a16="http://schemas.microsoft.com/office/drawing/2014/main" id="{F70BD87D-F7DA-961B-4024-A354DC87D168}"/>
              </a:ext>
            </a:extLst>
          </p:cNvPr>
          <p:cNvSpPr txBox="1">
            <a:spLocks/>
          </p:cNvSpPr>
          <p:nvPr/>
        </p:nvSpPr>
        <p:spPr>
          <a:xfrm>
            <a:off x="1608002" y="5200700"/>
            <a:ext cx="9465945" cy="2773327"/>
          </a:xfrm>
          <a:prstGeom prst="rect">
            <a:avLst/>
          </a:prstGeom>
        </p:spPr>
        <p:txBody>
          <a:bodyPr vert="horz" lIns="0" tIns="228600" rIns="0" bIns="0" rtlCol="0">
            <a:normAutofit/>
          </a:bodyPr>
          <a:lstStyle>
            <a:defPPr>
              <a:defRPr lang="es-ES"/>
            </a:defPPr>
            <a:lvl1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buFont typeface="Arial" panose="020B0604020202020204" pitchFamily="34" charset="0"/>
              <a:buNone/>
            </a:pPr>
            <a:r>
              <a:rPr lang="en-US" dirty="0"/>
              <a:t>Once the video is in the “Completed” status, users can access the results of the analysis. The user can filter through all the videos by searching for specific categories that have been automatically created.</a:t>
            </a:r>
          </a:p>
        </p:txBody>
      </p:sp>
      <p:pic>
        <p:nvPicPr>
          <p:cNvPr id="8" name="Imagen 7">
            <a:extLst>
              <a:ext uri="{FF2B5EF4-FFF2-40B4-BE49-F238E27FC236}">
                <a16:creationId xmlns:a16="http://schemas.microsoft.com/office/drawing/2014/main" id="{D7BF3A9B-7DFD-7EE8-7FD4-C591697B5E24}"/>
              </a:ext>
            </a:extLst>
          </p:cNvPr>
          <p:cNvPicPr>
            <a:picLocks noChangeAspect="1"/>
          </p:cNvPicPr>
          <p:nvPr/>
        </p:nvPicPr>
        <p:blipFill>
          <a:blip r:embed="rId3"/>
          <a:stretch>
            <a:fillRect/>
          </a:stretch>
        </p:blipFill>
        <p:spPr>
          <a:xfrm>
            <a:off x="1115898" y="1343472"/>
            <a:ext cx="9960203" cy="3749365"/>
          </a:xfrm>
          <a:prstGeom prst="rect">
            <a:avLst/>
          </a:prstGeom>
        </p:spPr>
      </p:pic>
    </p:spTree>
    <p:extLst>
      <p:ext uri="{BB962C8B-B14F-4D97-AF65-F5344CB8AC3E}">
        <p14:creationId xmlns:p14="http://schemas.microsoft.com/office/powerpoint/2010/main" val="138609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n-US" sz="3600" dirty="0"/>
              <a:t>Access to categories </a:t>
            </a:r>
            <a:endParaRPr lang="es-CR" sz="3600"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4212927"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0" name="Rectángulo 9">
            <a:extLst>
              <a:ext uri="{FF2B5EF4-FFF2-40B4-BE49-F238E27FC236}">
                <a16:creationId xmlns:a16="http://schemas.microsoft.com/office/drawing/2014/main" id="{75BE49CD-13A6-5CDB-CCD8-CE4BA4484306}"/>
              </a:ext>
            </a:extLst>
          </p:cNvPr>
          <p:cNvSpPr/>
          <p:nvPr/>
        </p:nvSpPr>
        <p:spPr>
          <a:xfrm rot="5400000">
            <a:off x="1299289" y="4942277"/>
            <a:ext cx="1580335" cy="224220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4" name="Marcador de texto 6">
            <a:extLst>
              <a:ext uri="{FF2B5EF4-FFF2-40B4-BE49-F238E27FC236}">
                <a16:creationId xmlns:a16="http://schemas.microsoft.com/office/drawing/2014/main" id="{F70BD87D-F7DA-961B-4024-A354DC87D168}"/>
              </a:ext>
            </a:extLst>
          </p:cNvPr>
          <p:cNvSpPr txBox="1">
            <a:spLocks/>
          </p:cNvSpPr>
          <p:nvPr/>
        </p:nvSpPr>
        <p:spPr>
          <a:xfrm>
            <a:off x="5812507" y="2269850"/>
            <a:ext cx="6115333" cy="2773327"/>
          </a:xfrm>
          <a:prstGeom prst="rect">
            <a:avLst/>
          </a:prstGeom>
        </p:spPr>
        <p:txBody>
          <a:bodyPr vert="horz" lIns="0" tIns="228600" rIns="0" bIns="0" rtlCol="0">
            <a:normAutofit fontScale="92500" lnSpcReduction="10000"/>
          </a:bodyPr>
          <a:lstStyle>
            <a:defPPr>
              <a:defRPr lang="es-ES"/>
            </a:defPPr>
            <a:lvl1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buFont typeface="Arial" panose="020B0604020202020204" pitchFamily="34" charset="0"/>
              <a:buNone/>
            </a:pPr>
            <a:r>
              <a:rPr lang="en-US" dirty="0"/>
              <a:t>Additionally, the user can watch the video and interactively observe where in the video the AI-generated tags were applied.</a:t>
            </a:r>
          </a:p>
          <a:p>
            <a:pPr marL="0" indent="0">
              <a:buFont typeface="Arial" panose="020B0604020202020204" pitchFamily="34" charset="0"/>
              <a:buNone/>
            </a:pPr>
            <a:r>
              <a:rPr lang="en-US" dirty="0"/>
              <a:t>For example, if the AI model detected specific scenes or relevant actions (such as “dog” or “sunset”), the system allows highlighting the exact moments in the video where those tags were applied. </a:t>
            </a:r>
          </a:p>
          <a:p>
            <a:pPr marL="0" indent="0">
              <a:buFont typeface="Arial" panose="020B0604020202020204" pitchFamily="34" charset="0"/>
              <a:buNone/>
            </a:pPr>
            <a:r>
              <a:rPr lang="en-US" dirty="0"/>
              <a:t>This offers the user a complete experience of visual exploration and analysis of the categorized content.</a:t>
            </a:r>
          </a:p>
        </p:txBody>
      </p:sp>
      <p:pic>
        <p:nvPicPr>
          <p:cNvPr id="6" name="Imagen 5">
            <a:extLst>
              <a:ext uri="{FF2B5EF4-FFF2-40B4-BE49-F238E27FC236}">
                <a16:creationId xmlns:a16="http://schemas.microsoft.com/office/drawing/2014/main" id="{29318429-19E8-2606-37F2-875EFB9D2A88}"/>
              </a:ext>
            </a:extLst>
          </p:cNvPr>
          <p:cNvPicPr>
            <a:picLocks noChangeAspect="1"/>
          </p:cNvPicPr>
          <p:nvPr/>
        </p:nvPicPr>
        <p:blipFill>
          <a:blip r:embed="rId3"/>
          <a:stretch>
            <a:fillRect/>
          </a:stretch>
        </p:blipFill>
        <p:spPr>
          <a:xfrm>
            <a:off x="-4467" y="1446886"/>
            <a:ext cx="5816974" cy="4419256"/>
          </a:xfrm>
          <a:prstGeom prst="rect">
            <a:avLst/>
          </a:prstGeom>
        </p:spPr>
      </p:pic>
    </p:spTree>
    <p:extLst>
      <p:ext uri="{BB962C8B-B14F-4D97-AF65-F5344CB8AC3E}">
        <p14:creationId xmlns:p14="http://schemas.microsoft.com/office/powerpoint/2010/main" val="739708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1B11863A-D25E-E3A9-11B1-F3AF7A8B73C2}"/>
              </a:ext>
            </a:extLst>
          </p:cNvPr>
          <p:cNvSpPr>
            <a:spLocks noGrp="1" noRot="1" noMove="1" noResize="1" noEditPoints="1" noAdjustHandles="1" noChangeArrowheads="1" noChangeShapeType="1"/>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3" name="Rectángulo 12">
            <a:extLst>
              <a:ext uri="{FF2B5EF4-FFF2-40B4-BE49-F238E27FC236}">
                <a16:creationId xmlns:a16="http://schemas.microsoft.com/office/drawing/2014/main" id="{ADE7F059-9269-E8C3-7E35-948F23C91360}"/>
              </a:ext>
            </a:extLst>
          </p:cNvPr>
          <p:cNvSpPr/>
          <p:nvPr/>
        </p:nvSpPr>
        <p:spPr>
          <a:xfrm>
            <a:off x="298113" y="967352"/>
            <a:ext cx="2818311"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8" name="Marcador de texto 6">
            <a:extLst>
              <a:ext uri="{FF2B5EF4-FFF2-40B4-BE49-F238E27FC236}">
                <a16:creationId xmlns:a16="http://schemas.microsoft.com/office/drawing/2014/main" id="{1EC8602F-69DB-6FA2-D0E8-8CEA03017F59}"/>
              </a:ext>
            </a:extLst>
          </p:cNvPr>
          <p:cNvSpPr txBox="1">
            <a:spLocks/>
          </p:cNvSpPr>
          <p:nvPr/>
        </p:nvSpPr>
        <p:spPr>
          <a:xfrm>
            <a:off x="2095500" y="2857545"/>
            <a:ext cx="4000501" cy="384521"/>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CR" dirty="0"/>
          </a:p>
        </p:txBody>
      </p:sp>
      <p:sp>
        <p:nvSpPr>
          <p:cNvPr id="8" name="Título 2">
            <a:extLst>
              <a:ext uri="{FF2B5EF4-FFF2-40B4-BE49-F238E27FC236}">
                <a16:creationId xmlns:a16="http://schemas.microsoft.com/office/drawing/2014/main" id="{545D3755-C3E2-975E-DE68-CDECC4B526EC}"/>
              </a:ext>
            </a:extLst>
          </p:cNvPr>
          <p:cNvSpPr txBox="1">
            <a:spLocks/>
          </p:cNvSpPr>
          <p:nvPr/>
        </p:nvSpPr>
        <p:spPr>
          <a:xfrm>
            <a:off x="298113" y="-737444"/>
            <a:ext cx="10873740" cy="1680205"/>
          </a:xfrm>
          <a:prstGeom prst="rect">
            <a:avLst/>
          </a:prstGeom>
        </p:spPr>
        <p:txBody>
          <a:bodyPr vert="horz" lIns="0" tIns="0" rIns="0" bIns="0" rtlCol="0" anchor="b" anchorCtr="0">
            <a:noAutofit/>
          </a:bodyPr>
          <a:lstStyle>
            <a:defPPr>
              <a:defRPr lang="es-ES"/>
            </a:defPPr>
            <a:lvl1pPr algn="l" defTabSz="914400" rtl="0" eaLnBrk="1" latinLnBrk="0" hangingPunct="1">
              <a:lnSpc>
                <a:spcPct val="80000"/>
              </a:lnSpc>
              <a:spcBef>
                <a:spcPct val="0"/>
              </a:spcBef>
              <a:buNone/>
              <a:defRPr lang="es-ES" sz="4400" b="1" i="0" kern="1200" spc="100" baseline="0">
                <a:solidFill>
                  <a:schemeClr val="bg1"/>
                </a:solidFill>
                <a:latin typeface="+mj-lt"/>
                <a:ea typeface="+mj-ea"/>
                <a:cs typeface="+mj-cs"/>
              </a:defRPr>
            </a:lvl1pPr>
            <a:lvl2pPr eaLnBrk="1" hangingPunct="1">
              <a:defRPr lang="es-ES">
                <a:solidFill>
                  <a:schemeClr val="tx2"/>
                </a:solidFill>
              </a:defRPr>
            </a:lvl2pPr>
            <a:lvl3pPr eaLnBrk="1" hangingPunct="1">
              <a:defRPr lang="es-ES">
                <a:solidFill>
                  <a:schemeClr val="tx2"/>
                </a:solidFill>
              </a:defRPr>
            </a:lvl3pPr>
            <a:lvl4pPr eaLnBrk="1" hangingPunct="1">
              <a:defRPr lang="es-ES">
                <a:solidFill>
                  <a:schemeClr val="tx2"/>
                </a:solidFill>
              </a:defRPr>
            </a:lvl4pPr>
            <a:lvl5pPr eaLnBrk="1" hangingPunct="1">
              <a:defRPr lang="es-ES">
                <a:solidFill>
                  <a:schemeClr val="tx2"/>
                </a:solidFill>
              </a:defRPr>
            </a:lvl5pPr>
            <a:lvl6pPr eaLnBrk="1" hangingPunct="1">
              <a:defRPr lang="es-ES">
                <a:solidFill>
                  <a:schemeClr val="tx2"/>
                </a:solidFill>
              </a:defRPr>
            </a:lvl6pPr>
            <a:lvl7pPr eaLnBrk="1" hangingPunct="1">
              <a:defRPr lang="es-ES">
                <a:solidFill>
                  <a:schemeClr val="tx2"/>
                </a:solidFill>
              </a:defRPr>
            </a:lvl7pPr>
            <a:lvl8pPr eaLnBrk="1" hangingPunct="1">
              <a:defRPr lang="es-ES">
                <a:solidFill>
                  <a:schemeClr val="tx2"/>
                </a:solidFill>
              </a:defRPr>
            </a:lvl8pPr>
            <a:lvl9pPr eaLnBrk="1" hangingPunct="1">
              <a:defRPr lang="es-ES">
                <a:solidFill>
                  <a:schemeClr val="tx2"/>
                </a:solidFill>
              </a:defRPr>
            </a:lvl9pPr>
          </a:lstStyle>
          <a:p>
            <a:r>
              <a:rPr lang="es-CR" sz="3600" dirty="0" err="1"/>
              <a:t>Improvements</a:t>
            </a:r>
            <a:r>
              <a:rPr lang="es-CR" sz="3600" dirty="0"/>
              <a:t> and </a:t>
            </a:r>
            <a:r>
              <a:rPr lang="es-CR" sz="3600" dirty="0" err="1"/>
              <a:t>Other</a:t>
            </a:r>
            <a:r>
              <a:rPr lang="es-CR" sz="3600" dirty="0"/>
              <a:t> Uses</a:t>
            </a:r>
          </a:p>
        </p:txBody>
      </p:sp>
      <p:sp>
        <p:nvSpPr>
          <p:cNvPr id="11" name="Marcador de texto 6">
            <a:extLst>
              <a:ext uri="{FF2B5EF4-FFF2-40B4-BE49-F238E27FC236}">
                <a16:creationId xmlns:a16="http://schemas.microsoft.com/office/drawing/2014/main" id="{4803B8A0-E129-8A9C-FACC-59F7AC9F8D40}"/>
              </a:ext>
            </a:extLst>
          </p:cNvPr>
          <p:cNvSpPr txBox="1">
            <a:spLocks/>
          </p:cNvSpPr>
          <p:nvPr/>
        </p:nvSpPr>
        <p:spPr>
          <a:xfrm>
            <a:off x="872892" y="2136020"/>
            <a:ext cx="8851761" cy="2773327"/>
          </a:xfrm>
          <a:prstGeom prst="rect">
            <a:avLst/>
          </a:prstGeom>
        </p:spPr>
        <p:txBody>
          <a:bodyPr vert="horz" lIns="0" tIns="228600" rIns="0" bIns="0" rtlCol="0">
            <a:normAutofit fontScale="92500"/>
          </a:bodyPr>
          <a:lstStyle>
            <a:defPPr>
              <a:defRPr lang="es-ES"/>
            </a:defPPr>
            <a:lvl1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2">
                    <a:lumMod val="75000"/>
                  </a:schemeClr>
                </a:solidFill>
              </a:rPr>
              <a:t>Extraction of Clips and Full Scenes</a:t>
            </a:r>
            <a:r>
              <a:rPr lang="en-US" b="1" dirty="0"/>
              <a:t>: </a:t>
            </a:r>
            <a:r>
              <a:rPr lang="en-US" dirty="0"/>
              <a:t>There is the possibility to extend the system with additional tools to capture complete scenes instead of small segments, detecting transitions to obtain more meaningful clips.</a:t>
            </a:r>
          </a:p>
          <a:p>
            <a:pPr marL="0" indent="0">
              <a:buFont typeface="Arial" panose="020B0604020202020204" pitchFamily="34" charset="0"/>
              <a:buNone/>
            </a:pPr>
            <a:r>
              <a:rPr lang="en-US" b="1" dirty="0">
                <a:solidFill>
                  <a:schemeClr val="tx2">
                    <a:lumMod val="75000"/>
                  </a:schemeClr>
                </a:solidFill>
              </a:rPr>
              <a:t>Motion and Event Analysis</a:t>
            </a:r>
            <a:r>
              <a:rPr lang="en-US" b="1" dirty="0"/>
              <a:t>: </a:t>
            </a:r>
            <a:r>
              <a:rPr lang="en-US" dirty="0"/>
              <a:t>It is possible to integrate tools that perform motion analysis (abrupt changes) and audio events (dialogues, explosions) to improve classification.</a:t>
            </a:r>
          </a:p>
          <a:p>
            <a:pPr marL="0" indent="0">
              <a:buFont typeface="Arial" panose="020B0604020202020204" pitchFamily="34" charset="0"/>
              <a:buNone/>
            </a:pPr>
            <a:r>
              <a:rPr lang="en-US" b="1" dirty="0">
                <a:solidFill>
                  <a:schemeClr val="tx2">
                    <a:lumMod val="75000"/>
                  </a:schemeClr>
                </a:solidFill>
              </a:rPr>
              <a:t>Identification of Important Moments</a:t>
            </a:r>
            <a:r>
              <a:rPr lang="en-US" b="1" dirty="0"/>
              <a:t>: </a:t>
            </a:r>
            <a:r>
              <a:rPr lang="en-US" dirty="0"/>
              <a:t>The functionality could be extended to be able to extract key moments by combining visual and audio analysis, useful for automatic editing of summaries.</a:t>
            </a:r>
          </a:p>
        </p:txBody>
      </p:sp>
      <p:pic>
        <p:nvPicPr>
          <p:cNvPr id="14" name="Imagen 13" descr="Icono&#10;&#10;Descripción generada automáticamente">
            <a:extLst>
              <a:ext uri="{FF2B5EF4-FFF2-40B4-BE49-F238E27FC236}">
                <a16:creationId xmlns:a16="http://schemas.microsoft.com/office/drawing/2014/main" id="{2AF64C9C-BE84-4A2C-5374-440917216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3918" y="5247980"/>
            <a:ext cx="1153125" cy="1153125"/>
          </a:xfrm>
          <a:prstGeom prst="rect">
            <a:avLst/>
          </a:prstGeom>
        </p:spPr>
      </p:pic>
    </p:spTree>
    <p:extLst>
      <p:ext uri="{BB962C8B-B14F-4D97-AF65-F5344CB8AC3E}">
        <p14:creationId xmlns:p14="http://schemas.microsoft.com/office/powerpoint/2010/main" val="58875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5D29C-42CD-816A-8261-AE1052BB8807}"/>
              </a:ext>
            </a:extLst>
          </p:cNvPr>
          <p:cNvSpPr>
            <a:spLocks noGrp="1"/>
          </p:cNvSpPr>
          <p:nvPr>
            <p:ph type="title"/>
          </p:nvPr>
        </p:nvSpPr>
        <p:spPr/>
        <p:txBody>
          <a:bodyPr/>
          <a:lstStyle/>
          <a:p>
            <a:r>
              <a:rPr lang="es-CR" dirty="0" err="1"/>
              <a:t>Conclusion</a:t>
            </a:r>
            <a:endParaRPr lang="es-CR" dirty="0"/>
          </a:p>
        </p:txBody>
      </p:sp>
      <p:sp>
        <p:nvSpPr>
          <p:cNvPr id="3" name="Marcador de contenido 2">
            <a:extLst>
              <a:ext uri="{FF2B5EF4-FFF2-40B4-BE49-F238E27FC236}">
                <a16:creationId xmlns:a16="http://schemas.microsoft.com/office/drawing/2014/main" id="{87E3D15F-FE51-A7AB-D329-636DA0EE06BE}"/>
              </a:ext>
            </a:extLst>
          </p:cNvPr>
          <p:cNvSpPr>
            <a:spLocks noGrp="1"/>
          </p:cNvSpPr>
          <p:nvPr>
            <p:ph sz="quarter" idx="13"/>
          </p:nvPr>
        </p:nvSpPr>
        <p:spPr>
          <a:xfrm>
            <a:off x="1686560" y="2612078"/>
            <a:ext cx="9781540" cy="3034936"/>
          </a:xfrm>
        </p:spPr>
        <p:txBody>
          <a:bodyPr/>
          <a:lstStyle/>
          <a:p>
            <a:pPr marL="0" indent="0">
              <a:buNone/>
            </a:pPr>
            <a:r>
              <a:rPr lang="en-US" dirty="0"/>
              <a:t>This project offers a solution that uses artificial intelligence to automatically process, classify and index videos, making it easier to search for specific videos within large datasets. </a:t>
            </a:r>
          </a:p>
          <a:p>
            <a:pPr marL="0" indent="0">
              <a:buNone/>
            </a:pPr>
            <a:r>
              <a:rPr lang="en-US" dirty="0"/>
              <a:t>It implements a basic video application workflow but improves file storage and management by incorporating AI categorization, thus optimizing video access and organization.</a:t>
            </a:r>
            <a:endParaRPr lang="es-CR" dirty="0"/>
          </a:p>
        </p:txBody>
      </p:sp>
    </p:spTree>
    <p:extLst>
      <p:ext uri="{BB962C8B-B14F-4D97-AF65-F5344CB8AC3E}">
        <p14:creationId xmlns:p14="http://schemas.microsoft.com/office/powerpoint/2010/main" val="43042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es-ES"/>
            </a:defPPr>
          </a:lstStyle>
          <a:p>
            <a:pPr rtl="0"/>
            <a:r>
              <a:rPr lang="es-ES" dirty="0" err="1"/>
              <a:t>Thanks</a:t>
            </a:r>
            <a:endParaRPr lang="es-E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BF65-C84B-45C3-72CA-AFDA68851174}"/>
              </a:ext>
            </a:extLst>
          </p:cNvPr>
          <p:cNvSpPr>
            <a:spLocks noGrp="1"/>
          </p:cNvSpPr>
          <p:nvPr>
            <p:ph type="title"/>
          </p:nvPr>
        </p:nvSpPr>
        <p:spPr>
          <a:xfrm>
            <a:off x="594360" y="278129"/>
            <a:ext cx="9778365" cy="1494596"/>
          </a:xfrm>
        </p:spPr>
        <p:txBody>
          <a:bodyPr vert="horz" lIns="0" tIns="0" rIns="0" bIns="0" rtlCol="0" anchor="b" anchorCtr="0">
            <a:normAutofit/>
          </a:bodyPr>
          <a:lstStyle>
            <a:defPPr>
              <a:defRPr lang="es-ES"/>
            </a:defPPr>
          </a:lstStyle>
          <a:p>
            <a:r>
              <a:rPr lang="es-ES" b="1" i="0" kern="1200" spc="100" baseline="0">
                <a:latin typeface="+mj-lt"/>
                <a:ea typeface="+mj-ea"/>
                <a:cs typeface="+mj-cs"/>
              </a:rPr>
              <a:t>About</a:t>
            </a:r>
          </a:p>
        </p:txBody>
      </p:sp>
      <p:sp>
        <p:nvSpPr>
          <p:cNvPr id="4" name="Marcador de texto 6">
            <a:extLst>
              <a:ext uri="{FF2B5EF4-FFF2-40B4-BE49-F238E27FC236}">
                <a16:creationId xmlns:a16="http://schemas.microsoft.com/office/drawing/2014/main" id="{E11C8C59-86FE-3084-D9A2-E93FD55D3F57}"/>
              </a:ext>
            </a:extLst>
          </p:cNvPr>
          <p:cNvSpPr txBox="1">
            <a:spLocks/>
          </p:cNvSpPr>
          <p:nvPr/>
        </p:nvSpPr>
        <p:spPr>
          <a:xfrm>
            <a:off x="594360" y="3055666"/>
            <a:ext cx="5006340" cy="2163104"/>
          </a:xfrm>
          <a:prstGeom prst="rect">
            <a:avLst/>
          </a:prstGeom>
        </p:spPr>
        <p:txBody>
          <a:bodyPr vert="horz" lIns="0" tIns="45720" rIns="0" bIns="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algn="just"/>
            <a:r>
              <a:rPr lang="en-US" dirty="0"/>
              <a:t>This project was developed with the aim of addressing the need for tools to organize and analyze large volumes of videos. It provides a solution that leverages artificial intelligence techniques to automatically classify videos uploaded by users, categorizing them based on their visual content</a:t>
            </a:r>
            <a:r>
              <a:rPr lang="es-ES" dirty="0"/>
              <a:t>.</a:t>
            </a:r>
          </a:p>
        </p:txBody>
      </p:sp>
      <p:pic>
        <p:nvPicPr>
          <p:cNvPr id="2050" name="Picture 2" descr="Cloud Video Intelligence - Video Content Analysis | Google Cloud Platform">
            <a:extLst>
              <a:ext uri="{FF2B5EF4-FFF2-40B4-BE49-F238E27FC236}">
                <a16:creationId xmlns:a16="http://schemas.microsoft.com/office/drawing/2014/main" id="{ED404A3D-7AB9-4903-8567-832AB1D210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25505" y="2417732"/>
            <a:ext cx="3952919" cy="2951334"/>
          </a:xfrm>
          <a:prstGeom prst="rect">
            <a:avLst/>
          </a:prstGeom>
          <a:solidFill>
            <a:srgbClr val="FFFFFF"/>
          </a:solidFill>
        </p:spPr>
      </p:pic>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298113" y="-569025"/>
            <a:ext cx="10972800" cy="1574317"/>
          </a:xfrm>
        </p:spPr>
        <p:txBody>
          <a:bodyPr rtlCol="0"/>
          <a:lstStyle>
            <a:defPPr>
              <a:defRPr lang="es-ES"/>
            </a:defPPr>
          </a:lstStyle>
          <a:p>
            <a:pPr rtl="0"/>
            <a:r>
              <a:rPr lang="es-ES" spc="60" dirty="0" err="1"/>
              <a:t>Tech</a:t>
            </a:r>
            <a:r>
              <a:rPr lang="es-ES" spc="60" dirty="0"/>
              <a:t> </a:t>
            </a:r>
            <a:r>
              <a:rPr lang="es-ES" spc="60" dirty="0" err="1"/>
              <a:t>Stack</a:t>
            </a:r>
            <a:endParaRPr lang="es-ES" spc="60" dirty="0"/>
          </a:p>
        </p:txBody>
      </p:sp>
      <p:sp>
        <p:nvSpPr>
          <p:cNvPr id="12" name="Rectángulo 11">
            <a:extLst>
              <a:ext uri="{FF2B5EF4-FFF2-40B4-BE49-F238E27FC236}">
                <a16:creationId xmlns:a16="http://schemas.microsoft.com/office/drawing/2014/main" id="{1B11863A-D25E-E3A9-11B1-F3AF7A8B73C2}"/>
              </a:ext>
            </a:extLst>
          </p:cNvPr>
          <p:cNvSpPr>
            <a:spLocks noGrp="1" noRot="1" noMove="1" noResize="1" noEditPoints="1" noAdjustHandles="1" noChangeArrowheads="1" noChangeShapeType="1"/>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3" name="Rectángulo 12">
            <a:extLst>
              <a:ext uri="{FF2B5EF4-FFF2-40B4-BE49-F238E27FC236}">
                <a16:creationId xmlns:a16="http://schemas.microsoft.com/office/drawing/2014/main" id="{ADE7F059-9269-E8C3-7E35-948F23C91360}"/>
              </a:ext>
            </a:extLst>
          </p:cNvPr>
          <p:cNvSpPr/>
          <p:nvPr/>
        </p:nvSpPr>
        <p:spPr>
          <a:xfrm>
            <a:off x="298113" y="967352"/>
            <a:ext cx="2818311" cy="7705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15" name="Picture 2" descr="Google Cloud Video Intelligence API Reviews 2024: Details, Pricing, &amp;  Features | G2">
            <a:extLst>
              <a:ext uri="{FF2B5EF4-FFF2-40B4-BE49-F238E27FC236}">
                <a16:creationId xmlns:a16="http://schemas.microsoft.com/office/drawing/2014/main" id="{E286A033-040B-75E2-A722-8E3E2BB98C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84" r="18683"/>
          <a:stretch/>
        </p:blipFill>
        <p:spPr bwMode="auto">
          <a:xfrm>
            <a:off x="1200812" y="1990725"/>
            <a:ext cx="662458" cy="557067"/>
          </a:xfrm>
          <a:prstGeom prst="rect">
            <a:avLst/>
          </a:prstGeom>
          <a:noFill/>
          <a:extLst>
            <a:ext uri="{909E8E84-426E-40DD-AFC4-6F175D3DCCD1}">
              <a14:hiddenFill xmlns:a14="http://schemas.microsoft.com/office/drawing/2010/main">
                <a:solidFill>
                  <a:srgbClr val="FFFFFF"/>
                </a:solidFill>
              </a14:hiddenFill>
            </a:ext>
          </a:extLst>
        </p:spPr>
      </p:pic>
      <p:sp>
        <p:nvSpPr>
          <p:cNvPr id="16" name="Marcador de texto 6">
            <a:extLst>
              <a:ext uri="{FF2B5EF4-FFF2-40B4-BE49-F238E27FC236}">
                <a16:creationId xmlns:a16="http://schemas.microsoft.com/office/drawing/2014/main" id="{37C68A8A-00CF-25DC-F963-A9DEFEFB44A6}"/>
              </a:ext>
            </a:extLst>
          </p:cNvPr>
          <p:cNvSpPr txBox="1">
            <a:spLocks/>
          </p:cNvSpPr>
          <p:nvPr/>
        </p:nvSpPr>
        <p:spPr>
          <a:xfrm>
            <a:off x="2138259" y="2076998"/>
            <a:ext cx="6190085" cy="384520"/>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R" dirty="0"/>
              <a:t>Video </a:t>
            </a:r>
            <a:r>
              <a:rPr lang="es-CR" dirty="0" err="1"/>
              <a:t>Proccessing</a:t>
            </a:r>
            <a:r>
              <a:rPr lang="es-CR" dirty="0"/>
              <a:t> – Google Cloud Video </a:t>
            </a:r>
            <a:r>
              <a:rPr lang="es-CR" dirty="0" err="1"/>
              <a:t>Intelligence</a:t>
            </a:r>
            <a:endParaRPr lang="es-CR" dirty="0"/>
          </a:p>
          <a:p>
            <a:endParaRPr lang="es-CR" dirty="0"/>
          </a:p>
        </p:txBody>
      </p:sp>
      <p:pic>
        <p:nvPicPr>
          <p:cNvPr id="17" name="Picture 4" descr="Python (programming language) - Wikipedia">
            <a:extLst>
              <a:ext uri="{FF2B5EF4-FFF2-40B4-BE49-F238E27FC236}">
                <a16:creationId xmlns:a16="http://schemas.microsoft.com/office/drawing/2014/main" id="{A5E86109-53B4-61E7-735A-56036CD34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6" y="2758675"/>
            <a:ext cx="620590" cy="681135"/>
          </a:xfrm>
          <a:prstGeom prst="rect">
            <a:avLst/>
          </a:prstGeom>
          <a:noFill/>
          <a:extLst>
            <a:ext uri="{909E8E84-426E-40DD-AFC4-6F175D3DCCD1}">
              <a14:hiddenFill xmlns:a14="http://schemas.microsoft.com/office/drawing/2010/main">
                <a:solidFill>
                  <a:srgbClr val="FFFFFF"/>
                </a:solidFill>
              </a14:hiddenFill>
            </a:ext>
          </a:extLst>
        </p:spPr>
      </p:pic>
      <p:sp>
        <p:nvSpPr>
          <p:cNvPr id="18" name="Marcador de texto 6">
            <a:extLst>
              <a:ext uri="{FF2B5EF4-FFF2-40B4-BE49-F238E27FC236}">
                <a16:creationId xmlns:a16="http://schemas.microsoft.com/office/drawing/2014/main" id="{1EC8602F-69DB-6FA2-D0E8-8CEA03017F59}"/>
              </a:ext>
            </a:extLst>
          </p:cNvPr>
          <p:cNvSpPr txBox="1">
            <a:spLocks/>
          </p:cNvSpPr>
          <p:nvPr/>
        </p:nvSpPr>
        <p:spPr>
          <a:xfrm>
            <a:off x="2095500" y="2857545"/>
            <a:ext cx="4000501" cy="384521"/>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R" dirty="0"/>
              <a:t>API - Python </a:t>
            </a:r>
            <a:r>
              <a:rPr lang="es-CR" dirty="0" err="1"/>
              <a:t>FastAPI</a:t>
            </a:r>
            <a:endParaRPr lang="es-CR" dirty="0"/>
          </a:p>
          <a:p>
            <a:endParaRPr lang="es-CR" dirty="0"/>
          </a:p>
        </p:txBody>
      </p:sp>
      <p:pic>
        <p:nvPicPr>
          <p:cNvPr id="19" name="Picture 6" descr="React (JavaScript library) - Wikipedia">
            <a:extLst>
              <a:ext uri="{FF2B5EF4-FFF2-40B4-BE49-F238E27FC236}">
                <a16:creationId xmlns:a16="http://schemas.microsoft.com/office/drawing/2014/main" id="{217385B6-52F0-0148-B671-BC25C7D93E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812" y="3586573"/>
            <a:ext cx="620590" cy="565133"/>
          </a:xfrm>
          <a:prstGeom prst="rect">
            <a:avLst/>
          </a:prstGeom>
          <a:noFill/>
          <a:extLst>
            <a:ext uri="{909E8E84-426E-40DD-AFC4-6F175D3DCCD1}">
              <a14:hiddenFill xmlns:a14="http://schemas.microsoft.com/office/drawing/2010/main">
                <a:solidFill>
                  <a:srgbClr val="FFFFFF"/>
                </a:solidFill>
              </a14:hiddenFill>
            </a:ext>
          </a:extLst>
        </p:spPr>
      </p:pic>
      <p:sp>
        <p:nvSpPr>
          <p:cNvPr id="20" name="Marcador de texto 6">
            <a:extLst>
              <a:ext uri="{FF2B5EF4-FFF2-40B4-BE49-F238E27FC236}">
                <a16:creationId xmlns:a16="http://schemas.microsoft.com/office/drawing/2014/main" id="{A6C803FA-4343-EC83-7805-D3B82D43A69E}"/>
              </a:ext>
            </a:extLst>
          </p:cNvPr>
          <p:cNvSpPr txBox="1">
            <a:spLocks/>
          </p:cNvSpPr>
          <p:nvPr/>
        </p:nvSpPr>
        <p:spPr>
          <a:xfrm>
            <a:off x="2138259" y="3685445"/>
            <a:ext cx="4000501" cy="384520"/>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R" dirty="0"/>
              <a:t>Frontend - </a:t>
            </a:r>
            <a:r>
              <a:rPr lang="es-CR" dirty="0" err="1"/>
              <a:t>ReactJS</a:t>
            </a:r>
            <a:endParaRPr lang="es-CR" dirty="0"/>
          </a:p>
          <a:p>
            <a:endParaRPr lang="es-CR" dirty="0"/>
          </a:p>
        </p:txBody>
      </p:sp>
      <p:pic>
        <p:nvPicPr>
          <p:cNvPr id="21" name="Picture 8" descr="Cloud Storage with Gsutils &amp; Python Client Library | by Warrick | Google  Cloud - Community | Medium">
            <a:extLst>
              <a:ext uri="{FF2B5EF4-FFF2-40B4-BE49-F238E27FC236}">
                <a16:creationId xmlns:a16="http://schemas.microsoft.com/office/drawing/2014/main" id="{ABE3638D-1CB3-8F35-4A5A-7F7D5D8867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813" y="4311495"/>
            <a:ext cx="663575" cy="663575"/>
          </a:xfrm>
          <a:prstGeom prst="rect">
            <a:avLst/>
          </a:prstGeom>
          <a:noFill/>
          <a:extLst>
            <a:ext uri="{909E8E84-426E-40DD-AFC4-6F175D3DCCD1}">
              <a14:hiddenFill xmlns:a14="http://schemas.microsoft.com/office/drawing/2010/main">
                <a:solidFill>
                  <a:srgbClr val="FFFFFF"/>
                </a:solidFill>
              </a14:hiddenFill>
            </a:ext>
          </a:extLst>
        </p:spPr>
      </p:pic>
      <p:sp>
        <p:nvSpPr>
          <p:cNvPr id="22" name="Marcador de texto 6">
            <a:extLst>
              <a:ext uri="{FF2B5EF4-FFF2-40B4-BE49-F238E27FC236}">
                <a16:creationId xmlns:a16="http://schemas.microsoft.com/office/drawing/2014/main" id="{B8BBC853-B5AB-CD09-631E-B4B037BF1270}"/>
              </a:ext>
            </a:extLst>
          </p:cNvPr>
          <p:cNvSpPr txBox="1">
            <a:spLocks/>
          </p:cNvSpPr>
          <p:nvPr/>
        </p:nvSpPr>
        <p:spPr>
          <a:xfrm>
            <a:off x="2095500" y="4443786"/>
            <a:ext cx="4000501" cy="384521"/>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R" dirty="0" err="1"/>
              <a:t>Main</a:t>
            </a:r>
            <a:r>
              <a:rPr lang="es-CR" dirty="0"/>
              <a:t> Storage – GCP </a:t>
            </a:r>
            <a:r>
              <a:rPr lang="es-CR" dirty="0" err="1"/>
              <a:t>Bucket</a:t>
            </a:r>
            <a:endParaRPr lang="es-CR" dirty="0"/>
          </a:p>
          <a:p>
            <a:endParaRPr lang="es-CR" dirty="0"/>
          </a:p>
        </p:txBody>
      </p:sp>
      <p:pic>
        <p:nvPicPr>
          <p:cNvPr id="23" name="Picture 12">
            <a:extLst>
              <a:ext uri="{FF2B5EF4-FFF2-40B4-BE49-F238E27FC236}">
                <a16:creationId xmlns:a16="http://schemas.microsoft.com/office/drawing/2014/main" id="{7E091450-5C1E-251E-71C8-604CE54839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294" y="5212401"/>
            <a:ext cx="747976" cy="747976"/>
          </a:xfrm>
          <a:prstGeom prst="rect">
            <a:avLst/>
          </a:prstGeom>
          <a:noFill/>
          <a:extLst>
            <a:ext uri="{909E8E84-426E-40DD-AFC4-6F175D3DCCD1}">
              <a14:hiddenFill xmlns:a14="http://schemas.microsoft.com/office/drawing/2010/main">
                <a:solidFill>
                  <a:srgbClr val="FFFFFF"/>
                </a:solidFill>
              </a14:hiddenFill>
            </a:ext>
          </a:extLst>
        </p:spPr>
      </p:pic>
      <p:sp>
        <p:nvSpPr>
          <p:cNvPr id="24" name="Marcador de texto 6">
            <a:extLst>
              <a:ext uri="{FF2B5EF4-FFF2-40B4-BE49-F238E27FC236}">
                <a16:creationId xmlns:a16="http://schemas.microsoft.com/office/drawing/2014/main" id="{CDD64E33-EAB4-B7BB-EFF1-1D76726DC682}"/>
              </a:ext>
            </a:extLst>
          </p:cNvPr>
          <p:cNvSpPr txBox="1">
            <a:spLocks/>
          </p:cNvSpPr>
          <p:nvPr/>
        </p:nvSpPr>
        <p:spPr>
          <a:xfrm>
            <a:off x="2095499" y="5394128"/>
            <a:ext cx="4000501" cy="384521"/>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r>
              <a:rPr lang="es-CR" dirty="0" err="1"/>
              <a:t>Secondary</a:t>
            </a:r>
            <a:r>
              <a:rPr lang="es-CR" dirty="0"/>
              <a:t> Storage – SQLite</a:t>
            </a:r>
          </a:p>
          <a:p>
            <a:endParaRPr lang="es-CR" dirty="0"/>
          </a:p>
        </p:txBody>
      </p:sp>
    </p:spTree>
    <p:extLst>
      <p:ext uri="{BB962C8B-B14F-4D97-AF65-F5344CB8AC3E}">
        <p14:creationId xmlns:p14="http://schemas.microsoft.com/office/powerpoint/2010/main" val="185076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s-CR" sz="3600" dirty="0"/>
              <a:t>Google Cloud Video </a:t>
            </a:r>
            <a:r>
              <a:rPr lang="es-CR" sz="3600" dirty="0" err="1"/>
              <a:t>Intelligence</a:t>
            </a:r>
            <a:endParaRPr lang="es-CR" sz="3600" dirty="0"/>
          </a:p>
        </p:txBody>
      </p:sp>
      <p:sp>
        <p:nvSpPr>
          <p:cNvPr id="7" name="Marcador de texto 6">
            <a:extLst>
              <a:ext uri="{FF2B5EF4-FFF2-40B4-BE49-F238E27FC236}">
                <a16:creationId xmlns:a16="http://schemas.microsoft.com/office/drawing/2014/main" id="{F70BD87D-F7DA-961B-4024-A354DC87D168}"/>
              </a:ext>
            </a:extLst>
          </p:cNvPr>
          <p:cNvSpPr>
            <a:spLocks noGrp="1"/>
          </p:cNvSpPr>
          <p:nvPr>
            <p:ph sz="quarter" idx="13"/>
          </p:nvPr>
        </p:nvSpPr>
        <p:spPr>
          <a:xfrm>
            <a:off x="5937380" y="3114651"/>
            <a:ext cx="4997630" cy="2081568"/>
          </a:xfrm>
        </p:spPr>
        <p:txBody>
          <a:bodyPr rtlCol="0">
            <a:normAutofit/>
          </a:bodyPr>
          <a:lstStyle>
            <a:defPPr>
              <a:defRPr lang="es-ES"/>
            </a:defPPr>
          </a:lstStyle>
          <a:p>
            <a:pPr marL="0" indent="0" algn="just" rtl="0">
              <a:buNone/>
            </a:pPr>
            <a:r>
              <a:rPr lang="en-US" dirty="0"/>
              <a:t>Used as the video analysis engine, this Google Cloud-based tool allows for the extraction of key information from videos, such as object detection, scene recognition, and event identification, using machine learning models.</a:t>
            </a:r>
            <a:endParaRPr lang="es-ES"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pic>
        <p:nvPicPr>
          <p:cNvPr id="2" name="Picture 2" descr="Google Cloud Video Intelligence API Reviews 2024: Details, Pricing, &amp;  Features | G2">
            <a:extLst>
              <a:ext uri="{FF2B5EF4-FFF2-40B4-BE49-F238E27FC236}">
                <a16:creationId xmlns:a16="http://schemas.microsoft.com/office/drawing/2014/main" id="{47BEE433-5E20-8C16-7DFF-2BCE92FE3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84" r="18683"/>
          <a:stretch/>
        </p:blipFill>
        <p:spPr bwMode="auto">
          <a:xfrm>
            <a:off x="1435911" y="2568876"/>
            <a:ext cx="3546636" cy="298239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6979765" cy="4909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298113" y="-569025"/>
            <a:ext cx="10972800" cy="1574317"/>
          </a:xfrm>
        </p:spPr>
        <p:txBody>
          <a:bodyPr rtlCol="0"/>
          <a:lstStyle>
            <a:defPPr>
              <a:defRPr lang="es-ES"/>
            </a:defPPr>
          </a:lstStyle>
          <a:p>
            <a:r>
              <a:rPr lang="es-CR" sz="3600" dirty="0"/>
              <a:t>Python</a:t>
            </a:r>
            <a:r>
              <a:rPr lang="es-CR" dirty="0"/>
              <a:t> </a:t>
            </a:r>
            <a:r>
              <a:rPr lang="es-CR" sz="3600" dirty="0" err="1"/>
              <a:t>FastAPI</a:t>
            </a:r>
            <a:endParaRPr lang="es-CR" sz="3600" dirty="0"/>
          </a:p>
        </p:txBody>
      </p:sp>
      <p:sp>
        <p:nvSpPr>
          <p:cNvPr id="12" name="Rectángulo 11">
            <a:extLst>
              <a:ext uri="{FF2B5EF4-FFF2-40B4-BE49-F238E27FC236}">
                <a16:creationId xmlns:a16="http://schemas.microsoft.com/office/drawing/2014/main" id="{1B11863A-D25E-E3A9-11B1-F3AF7A8B73C2}"/>
              </a:ext>
            </a:extLst>
          </p:cNvPr>
          <p:cNvSpPr>
            <a:spLocks noGrp="1" noRot="1" noMove="1" noResize="1" noEditPoints="1" noAdjustHandles="1" noChangeArrowheads="1" noChangeShapeType="1"/>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3" name="Rectángulo 12">
            <a:extLst>
              <a:ext uri="{FF2B5EF4-FFF2-40B4-BE49-F238E27FC236}">
                <a16:creationId xmlns:a16="http://schemas.microsoft.com/office/drawing/2014/main" id="{ADE7F059-9269-E8C3-7E35-948F23C91360}"/>
              </a:ext>
            </a:extLst>
          </p:cNvPr>
          <p:cNvSpPr/>
          <p:nvPr/>
        </p:nvSpPr>
        <p:spPr>
          <a:xfrm>
            <a:off x="298113" y="967352"/>
            <a:ext cx="2818311"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17" name="Picture 4" descr="Python (programming language) - Wikipedia">
            <a:extLst>
              <a:ext uri="{FF2B5EF4-FFF2-40B4-BE49-F238E27FC236}">
                <a16:creationId xmlns:a16="http://schemas.microsoft.com/office/drawing/2014/main" id="{A5E86109-53B4-61E7-735A-56036CD34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791" y="2745477"/>
            <a:ext cx="2587221" cy="2839632"/>
          </a:xfrm>
          <a:prstGeom prst="rect">
            <a:avLst/>
          </a:prstGeom>
          <a:noFill/>
          <a:extLst>
            <a:ext uri="{909E8E84-426E-40DD-AFC4-6F175D3DCCD1}">
              <a14:hiddenFill xmlns:a14="http://schemas.microsoft.com/office/drawing/2010/main">
                <a:solidFill>
                  <a:srgbClr val="FFFFFF"/>
                </a:solidFill>
              </a14:hiddenFill>
            </a:ext>
          </a:extLst>
        </p:spPr>
      </p:pic>
      <p:sp>
        <p:nvSpPr>
          <p:cNvPr id="18" name="Marcador de texto 6">
            <a:extLst>
              <a:ext uri="{FF2B5EF4-FFF2-40B4-BE49-F238E27FC236}">
                <a16:creationId xmlns:a16="http://schemas.microsoft.com/office/drawing/2014/main" id="{1EC8602F-69DB-6FA2-D0E8-8CEA03017F59}"/>
              </a:ext>
            </a:extLst>
          </p:cNvPr>
          <p:cNvSpPr txBox="1">
            <a:spLocks/>
          </p:cNvSpPr>
          <p:nvPr/>
        </p:nvSpPr>
        <p:spPr>
          <a:xfrm>
            <a:off x="2095500" y="2857545"/>
            <a:ext cx="4000501" cy="384521"/>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CR" dirty="0"/>
          </a:p>
        </p:txBody>
      </p:sp>
      <p:sp>
        <p:nvSpPr>
          <p:cNvPr id="3" name="Marcador de texto 6">
            <a:extLst>
              <a:ext uri="{FF2B5EF4-FFF2-40B4-BE49-F238E27FC236}">
                <a16:creationId xmlns:a16="http://schemas.microsoft.com/office/drawing/2014/main" id="{FBB00565-12A7-DB53-8991-AA8DDDF115C8}"/>
              </a:ext>
            </a:extLst>
          </p:cNvPr>
          <p:cNvSpPr>
            <a:spLocks noGrp="1"/>
          </p:cNvSpPr>
          <p:nvPr>
            <p:ph sz="quarter" idx="13"/>
          </p:nvPr>
        </p:nvSpPr>
        <p:spPr>
          <a:xfrm>
            <a:off x="5401957" y="3049805"/>
            <a:ext cx="5087763" cy="2081568"/>
          </a:xfrm>
        </p:spPr>
        <p:txBody>
          <a:bodyPr rtlCol="0">
            <a:normAutofit/>
          </a:bodyPr>
          <a:lstStyle>
            <a:defPPr>
              <a:defRPr lang="es-ES"/>
            </a:defPPr>
          </a:lstStyle>
          <a:p>
            <a:pPr marL="0" indent="0" algn="just" rtl="0">
              <a:buNone/>
            </a:pPr>
            <a:r>
              <a:rPr lang="en-US" dirty="0"/>
              <a:t>It serves as the backend of the system, providing a fast and flexible API to handle user requests, such as video uploads, retrieving generated tags, and managing interactions with Google Cloud Video Intelligence.</a:t>
            </a:r>
            <a:endParaRPr lang="es-ES" dirty="0"/>
          </a:p>
        </p:txBody>
      </p:sp>
    </p:spTree>
    <p:extLst>
      <p:ext uri="{BB962C8B-B14F-4D97-AF65-F5344CB8AC3E}">
        <p14:creationId xmlns:p14="http://schemas.microsoft.com/office/powerpoint/2010/main" val="240082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s-CR" sz="3600" dirty="0" err="1"/>
              <a:t>ReactJS</a:t>
            </a:r>
            <a:endParaRPr lang="es-CR" sz="3600" dirty="0"/>
          </a:p>
        </p:txBody>
      </p:sp>
      <p:sp>
        <p:nvSpPr>
          <p:cNvPr id="7" name="Marcador de texto 6">
            <a:extLst>
              <a:ext uri="{FF2B5EF4-FFF2-40B4-BE49-F238E27FC236}">
                <a16:creationId xmlns:a16="http://schemas.microsoft.com/office/drawing/2014/main" id="{F70BD87D-F7DA-961B-4024-A354DC87D168}"/>
              </a:ext>
            </a:extLst>
          </p:cNvPr>
          <p:cNvSpPr>
            <a:spLocks noGrp="1"/>
          </p:cNvSpPr>
          <p:nvPr>
            <p:ph sz="quarter" idx="13"/>
          </p:nvPr>
        </p:nvSpPr>
        <p:spPr>
          <a:xfrm>
            <a:off x="5877861" y="2789273"/>
            <a:ext cx="4997630" cy="2081568"/>
          </a:xfrm>
        </p:spPr>
        <p:txBody>
          <a:bodyPr rtlCol="0">
            <a:normAutofit/>
          </a:bodyPr>
          <a:lstStyle>
            <a:defPPr>
              <a:defRPr lang="es-ES"/>
            </a:defPPr>
          </a:lstStyle>
          <a:p>
            <a:pPr marL="0" indent="0" algn="just" rtl="0">
              <a:buNone/>
            </a:pPr>
            <a:r>
              <a:rPr lang="en-US" dirty="0"/>
              <a:t>It handles the frontend, providing an intuitive interface for users to upload videos, view the processing status, and review the tags generated for each video.</a:t>
            </a:r>
            <a:endParaRPr lang="es-ES"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1754207" cy="4909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3078" name="Picture 6" descr="Icon React Js Logo, HD Png Download , Transparent Png Image - PNGitem">
            <a:extLst>
              <a:ext uri="{FF2B5EF4-FFF2-40B4-BE49-F238E27FC236}">
                <a16:creationId xmlns:a16="http://schemas.microsoft.com/office/drawing/2014/main" id="{E9C1A136-FFCF-541F-D61B-1F3D4C959D2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b="21727"/>
          <a:stretch/>
        </p:blipFill>
        <p:spPr bwMode="auto">
          <a:xfrm>
            <a:off x="1134745" y="2136020"/>
            <a:ext cx="4084621" cy="303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66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59DC4-8B30-98A0-5BAB-C78BA4A4AD55}"/>
              </a:ext>
            </a:extLst>
          </p:cNvPr>
          <p:cNvSpPr>
            <a:spLocks noGrp="1"/>
          </p:cNvSpPr>
          <p:nvPr>
            <p:ph type="title"/>
          </p:nvPr>
        </p:nvSpPr>
        <p:spPr>
          <a:xfrm>
            <a:off x="298113" y="-569025"/>
            <a:ext cx="10972800" cy="1574317"/>
          </a:xfrm>
        </p:spPr>
        <p:txBody>
          <a:bodyPr rtlCol="0"/>
          <a:lstStyle>
            <a:defPPr>
              <a:defRPr lang="es-ES"/>
            </a:defPPr>
          </a:lstStyle>
          <a:p>
            <a:r>
              <a:rPr lang="es-CR" sz="3600" dirty="0"/>
              <a:t>Storage</a:t>
            </a:r>
          </a:p>
        </p:txBody>
      </p:sp>
      <p:sp>
        <p:nvSpPr>
          <p:cNvPr id="12" name="Rectángulo 11">
            <a:extLst>
              <a:ext uri="{FF2B5EF4-FFF2-40B4-BE49-F238E27FC236}">
                <a16:creationId xmlns:a16="http://schemas.microsoft.com/office/drawing/2014/main" id="{1B11863A-D25E-E3A9-11B1-F3AF7A8B73C2}"/>
              </a:ext>
            </a:extLst>
          </p:cNvPr>
          <p:cNvSpPr>
            <a:spLocks noGrp="1" noRot="1" noMove="1" noResize="1" noEditPoints="1" noAdjustHandles="1" noChangeArrowheads="1" noChangeShapeType="1"/>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13" name="Rectángulo 12">
            <a:extLst>
              <a:ext uri="{FF2B5EF4-FFF2-40B4-BE49-F238E27FC236}">
                <a16:creationId xmlns:a16="http://schemas.microsoft.com/office/drawing/2014/main" id="{ADE7F059-9269-E8C3-7E35-948F23C91360}"/>
              </a:ext>
            </a:extLst>
          </p:cNvPr>
          <p:cNvSpPr/>
          <p:nvPr/>
        </p:nvSpPr>
        <p:spPr>
          <a:xfrm>
            <a:off x="298113" y="967352"/>
            <a:ext cx="2818311"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17" name="Picture 4">
            <a:extLst>
              <a:ext uri="{FF2B5EF4-FFF2-40B4-BE49-F238E27FC236}">
                <a16:creationId xmlns:a16="http://schemas.microsoft.com/office/drawing/2014/main" id="{A5E86109-53B4-61E7-735A-56036CD34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57511" y="1886361"/>
            <a:ext cx="1292649" cy="1292649"/>
          </a:xfrm>
          <a:prstGeom prst="rect">
            <a:avLst/>
          </a:prstGeom>
          <a:noFill/>
          <a:extLst>
            <a:ext uri="{909E8E84-426E-40DD-AFC4-6F175D3DCCD1}">
              <a14:hiddenFill xmlns:a14="http://schemas.microsoft.com/office/drawing/2010/main">
                <a:solidFill>
                  <a:srgbClr val="FFFFFF"/>
                </a:solidFill>
              </a14:hiddenFill>
            </a:ext>
          </a:extLst>
        </p:spPr>
      </p:pic>
      <p:sp>
        <p:nvSpPr>
          <p:cNvPr id="18" name="Marcador de texto 6">
            <a:extLst>
              <a:ext uri="{FF2B5EF4-FFF2-40B4-BE49-F238E27FC236}">
                <a16:creationId xmlns:a16="http://schemas.microsoft.com/office/drawing/2014/main" id="{1EC8602F-69DB-6FA2-D0E8-8CEA03017F59}"/>
              </a:ext>
            </a:extLst>
          </p:cNvPr>
          <p:cNvSpPr txBox="1">
            <a:spLocks/>
          </p:cNvSpPr>
          <p:nvPr/>
        </p:nvSpPr>
        <p:spPr>
          <a:xfrm>
            <a:off x="2095500" y="2857545"/>
            <a:ext cx="4000501" cy="384521"/>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endParaRPr lang="es-CR" dirty="0"/>
          </a:p>
        </p:txBody>
      </p:sp>
      <p:sp>
        <p:nvSpPr>
          <p:cNvPr id="3" name="Marcador de texto 6">
            <a:extLst>
              <a:ext uri="{FF2B5EF4-FFF2-40B4-BE49-F238E27FC236}">
                <a16:creationId xmlns:a16="http://schemas.microsoft.com/office/drawing/2014/main" id="{FBB00565-12A7-DB53-8991-AA8DDDF115C8}"/>
              </a:ext>
            </a:extLst>
          </p:cNvPr>
          <p:cNvSpPr>
            <a:spLocks noGrp="1"/>
          </p:cNvSpPr>
          <p:nvPr>
            <p:ph sz="quarter" idx="13"/>
          </p:nvPr>
        </p:nvSpPr>
        <p:spPr>
          <a:xfrm>
            <a:off x="3388148" y="2145545"/>
            <a:ext cx="6385773" cy="2081568"/>
          </a:xfrm>
        </p:spPr>
        <p:txBody>
          <a:bodyPr rtlCol="0">
            <a:normAutofit/>
          </a:bodyPr>
          <a:lstStyle>
            <a:defPPr>
              <a:defRPr lang="es-ES"/>
            </a:defPPr>
          </a:lstStyle>
          <a:p>
            <a:pPr marL="0" indent="0" algn="just" rtl="0">
              <a:buNone/>
            </a:pPr>
            <a:r>
              <a:rPr lang="en-US" dirty="0"/>
              <a:t>Videos are stored in Google Cloud Storage, a bucket that serves as a central repository where multimedia files are hosted.</a:t>
            </a:r>
            <a:endParaRPr lang="es-ES" dirty="0"/>
          </a:p>
        </p:txBody>
      </p:sp>
      <p:pic>
        <p:nvPicPr>
          <p:cNvPr id="4" name="Picture 4">
            <a:extLst>
              <a:ext uri="{FF2B5EF4-FFF2-40B4-BE49-F238E27FC236}">
                <a16:creationId xmlns:a16="http://schemas.microsoft.com/office/drawing/2014/main" id="{CE536649-16FE-AFF8-67B5-BD98B7D19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257511" y="4086097"/>
            <a:ext cx="1292649" cy="1292649"/>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texto 6">
            <a:extLst>
              <a:ext uri="{FF2B5EF4-FFF2-40B4-BE49-F238E27FC236}">
                <a16:creationId xmlns:a16="http://schemas.microsoft.com/office/drawing/2014/main" id="{993B9807-D498-F215-91DB-A80982AFEFB3}"/>
              </a:ext>
            </a:extLst>
          </p:cNvPr>
          <p:cNvSpPr txBox="1">
            <a:spLocks/>
          </p:cNvSpPr>
          <p:nvPr/>
        </p:nvSpPr>
        <p:spPr>
          <a:xfrm>
            <a:off x="3388149" y="4345281"/>
            <a:ext cx="6385772" cy="2081568"/>
          </a:xfrm>
          <a:prstGeom prst="rect">
            <a:avLst/>
          </a:prstGeom>
        </p:spPr>
        <p:txBody>
          <a:bodyPr vert="horz" lIns="0" tIns="45720" rIns="91440" bIns="45720" rtlCol="0">
            <a:normAutofit/>
          </a:bodyPr>
          <a:lstStyle>
            <a:defPPr>
              <a:defRPr lang="es-ES"/>
            </a:defPPr>
            <a:lvl1pPr marL="0" indent="0" algn="l" defTabSz="914400" rtl="0" eaLnBrk="1" latinLnBrk="0" hangingPunct="1">
              <a:lnSpc>
                <a:spcPct val="90000"/>
              </a:lnSpc>
              <a:spcBef>
                <a:spcPts val="1800"/>
              </a:spcBef>
              <a:buFont typeface="Arial" panose="020B0604020202020204" pitchFamily="34" charset="0"/>
              <a:buNone/>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algn="just"/>
            <a:r>
              <a:rPr lang="en-US" dirty="0"/>
              <a:t>Tags generated from the video analysis are stored in an SQLite database, providing local and efficient storage for the categories and tags assigned to each video.</a:t>
            </a:r>
          </a:p>
        </p:txBody>
      </p:sp>
    </p:spTree>
    <p:extLst>
      <p:ext uri="{BB962C8B-B14F-4D97-AF65-F5344CB8AC3E}">
        <p14:creationId xmlns:p14="http://schemas.microsoft.com/office/powerpoint/2010/main" val="94213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s-CR" sz="3600" dirty="0" err="1"/>
              <a:t>Workflow</a:t>
            </a:r>
            <a:endParaRPr lang="es-CR" sz="3600" dirty="0"/>
          </a:p>
        </p:txBody>
      </p:sp>
      <p:sp>
        <p:nvSpPr>
          <p:cNvPr id="7" name="Marcador de texto 6">
            <a:extLst>
              <a:ext uri="{FF2B5EF4-FFF2-40B4-BE49-F238E27FC236}">
                <a16:creationId xmlns:a16="http://schemas.microsoft.com/office/drawing/2014/main" id="{F70BD87D-F7DA-961B-4024-A354DC87D168}"/>
              </a:ext>
            </a:extLst>
          </p:cNvPr>
          <p:cNvSpPr>
            <a:spLocks noGrp="1"/>
          </p:cNvSpPr>
          <p:nvPr>
            <p:ph sz="quarter" idx="13"/>
          </p:nvPr>
        </p:nvSpPr>
        <p:spPr>
          <a:xfrm>
            <a:off x="2763520" y="4625061"/>
            <a:ext cx="8097520" cy="2081568"/>
          </a:xfrm>
        </p:spPr>
        <p:txBody>
          <a:bodyPr rtlCol="0">
            <a:normAutofit/>
          </a:bodyPr>
          <a:lstStyle>
            <a:defPPr>
              <a:defRPr lang="es-ES"/>
            </a:defPPr>
          </a:lstStyle>
          <a:p>
            <a:pPr marL="0" indent="0" algn="just" rtl="0">
              <a:buNone/>
            </a:pPr>
            <a:r>
              <a:rPr lang="en-US" dirty="0"/>
              <a:t>The video categorization process using AI follows a series of well-defined steps to ensure that videos are uploaded, processed, and categorized correctly. The workflow is described in detail as follows.</a:t>
            </a:r>
            <a:endParaRPr lang="es-ES"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1754207" cy="49097"/>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pic>
        <p:nvPicPr>
          <p:cNvPr id="9" name="Imagen 8" descr="Diagrama&#10;&#10;Descripción generada automáticamente">
            <a:extLst>
              <a:ext uri="{FF2B5EF4-FFF2-40B4-BE49-F238E27FC236}">
                <a16:creationId xmlns:a16="http://schemas.microsoft.com/office/drawing/2014/main" id="{60EE7C0D-3465-12C1-7660-16CDC9088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5961" y="1277874"/>
            <a:ext cx="5600078" cy="2785303"/>
          </a:xfrm>
          <a:prstGeom prst="rect">
            <a:avLst/>
          </a:prstGeom>
        </p:spPr>
      </p:pic>
    </p:spTree>
    <p:extLst>
      <p:ext uri="{BB962C8B-B14F-4D97-AF65-F5344CB8AC3E}">
        <p14:creationId xmlns:p14="http://schemas.microsoft.com/office/powerpoint/2010/main" val="424291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45D3755-C3E2-975E-DE68-CDECC4B526EC}"/>
              </a:ext>
            </a:extLst>
          </p:cNvPr>
          <p:cNvSpPr>
            <a:spLocks noGrp="1"/>
          </p:cNvSpPr>
          <p:nvPr>
            <p:ph type="title"/>
          </p:nvPr>
        </p:nvSpPr>
        <p:spPr>
          <a:xfrm>
            <a:off x="298113" y="-737444"/>
            <a:ext cx="10873740" cy="1680205"/>
          </a:xfrm>
        </p:spPr>
        <p:txBody>
          <a:bodyPr rtlCol="0"/>
          <a:lstStyle>
            <a:defPPr>
              <a:defRPr lang="es-ES"/>
            </a:defPPr>
          </a:lstStyle>
          <a:p>
            <a:r>
              <a:rPr lang="es-CR" sz="3600" dirty="0"/>
              <a:t>Video </a:t>
            </a:r>
            <a:r>
              <a:rPr lang="es-CR" sz="3600" dirty="0" err="1"/>
              <a:t>Upload</a:t>
            </a:r>
            <a:endParaRPr lang="es-CR" sz="3600" dirty="0"/>
          </a:p>
        </p:txBody>
      </p:sp>
      <p:grpSp>
        <p:nvGrpSpPr>
          <p:cNvPr id="19" name="Gru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1" name="Forma libre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sp>
          <p:nvSpPr>
            <p:cNvPr id="22" name="Forma libre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es-ES"/>
              </a:defPPr>
            </a:lstStyle>
            <a:p>
              <a:pPr rtl="0"/>
              <a:endParaRPr lang="es-ES" dirty="0"/>
            </a:p>
          </p:txBody>
        </p:sp>
      </p:grpSp>
      <p:sp>
        <p:nvSpPr>
          <p:cNvPr id="4" name="Rectángulo 3">
            <a:extLst>
              <a:ext uri="{FF2B5EF4-FFF2-40B4-BE49-F238E27FC236}">
                <a16:creationId xmlns:a16="http://schemas.microsoft.com/office/drawing/2014/main" id="{762D4DC7-7A49-0F48-BC34-12382E1F3E42}"/>
              </a:ext>
            </a:extLst>
          </p:cNvPr>
          <p:cNvSpPr/>
          <p:nvPr/>
        </p:nvSpPr>
        <p:spPr>
          <a:xfrm>
            <a:off x="476250" y="1990725"/>
            <a:ext cx="2371725" cy="29059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Rectángulo 4">
            <a:extLst>
              <a:ext uri="{FF2B5EF4-FFF2-40B4-BE49-F238E27FC236}">
                <a16:creationId xmlns:a16="http://schemas.microsoft.com/office/drawing/2014/main" id="{BB7CB33B-5633-49A3-9A62-75CA405E2E16}"/>
              </a:ext>
            </a:extLst>
          </p:cNvPr>
          <p:cNvSpPr/>
          <p:nvPr/>
        </p:nvSpPr>
        <p:spPr>
          <a:xfrm>
            <a:off x="298113" y="967352"/>
            <a:ext cx="3003887" cy="45719"/>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8" name="Marcador de texto 6">
            <a:extLst>
              <a:ext uri="{FF2B5EF4-FFF2-40B4-BE49-F238E27FC236}">
                <a16:creationId xmlns:a16="http://schemas.microsoft.com/office/drawing/2014/main" id="{F70BD87D-F7DA-961B-4024-A354DC87D168}"/>
              </a:ext>
            </a:extLst>
          </p:cNvPr>
          <p:cNvSpPr txBox="1">
            <a:spLocks/>
          </p:cNvSpPr>
          <p:nvPr/>
        </p:nvSpPr>
        <p:spPr>
          <a:xfrm>
            <a:off x="2414279" y="4704445"/>
            <a:ext cx="8097520" cy="2081568"/>
          </a:xfrm>
          <a:prstGeom prst="rect">
            <a:avLst/>
          </a:prstGeom>
        </p:spPr>
        <p:txBody>
          <a:bodyPr vert="horz" lIns="0" tIns="228600" rIns="0" bIns="0" rtlCol="0">
            <a:normAutofit/>
          </a:bodyPr>
          <a:lstStyle>
            <a:defPPr>
              <a:defRPr lang="es-ES"/>
            </a:defPPr>
            <a:lvl1pPr marL="283464"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lang="es-ES"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The first step in the workflow is for the user to upload a video file through the application interface. In this case, the file is stored in a Google Cloud Storage (GCP) bucket, though this could be adapted to use any other high-volume data storage system, depending on the requirements.</a:t>
            </a:r>
          </a:p>
        </p:txBody>
      </p:sp>
      <p:pic>
        <p:nvPicPr>
          <p:cNvPr id="11" name="Imagen 10">
            <a:extLst>
              <a:ext uri="{FF2B5EF4-FFF2-40B4-BE49-F238E27FC236}">
                <a16:creationId xmlns:a16="http://schemas.microsoft.com/office/drawing/2014/main" id="{E2B25ACB-778B-EAC4-FB78-5FC446F84E5F}"/>
              </a:ext>
            </a:extLst>
          </p:cNvPr>
          <p:cNvPicPr>
            <a:picLocks noChangeAspect="1"/>
          </p:cNvPicPr>
          <p:nvPr/>
        </p:nvPicPr>
        <p:blipFill>
          <a:blip r:embed="rId3"/>
          <a:stretch>
            <a:fillRect/>
          </a:stretch>
        </p:blipFill>
        <p:spPr>
          <a:xfrm>
            <a:off x="2489200" y="1268193"/>
            <a:ext cx="7213600" cy="3181130"/>
          </a:xfrm>
          <a:prstGeom prst="rect">
            <a:avLst/>
          </a:prstGeom>
        </p:spPr>
      </p:pic>
      <p:pic>
        <p:nvPicPr>
          <p:cNvPr id="12" name="Picture 4" descr="Uploading and Downloading: What It Means">
            <a:extLst>
              <a:ext uri="{FF2B5EF4-FFF2-40B4-BE49-F238E27FC236}">
                <a16:creationId xmlns:a16="http://schemas.microsoft.com/office/drawing/2014/main" id="{FF09714F-B84D-3C84-1D1A-94FFA5282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1799" y="2342"/>
            <a:ext cx="1649400" cy="113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51740"/>
      </p:ext>
    </p:extLst>
  </p:cSld>
  <p:clrMapOvr>
    <a:masterClrMapping/>
  </p:clrMapOvr>
</p:sld>
</file>

<file path=ppt/theme/theme1.xml><?xml version="1.0" encoding="utf-8"?>
<a:theme xmlns:a="http://schemas.openxmlformats.org/drawingml/2006/main" name="Personalizar">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7_TF78853419_Win32" id="{89881BBC-4720-4DBD-B653-230ED84EDDDD}" vid="{D5D0700E-9D65-401B-B37B-B3D39C01EE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{772636E9-E7E8-4FE8-930D-7F2578309BBC}tf78853419_win32</Template>
  <TotalTime>178</TotalTime>
  <Words>781</Words>
  <Application>Microsoft Office PowerPoint</Application>
  <PresentationFormat>Panorámica</PresentationFormat>
  <Paragraphs>58</Paragraphs>
  <Slides>16</Slides>
  <Notes>15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Calibri</vt:lpstr>
      <vt:lpstr>Franklin Gothic Book</vt:lpstr>
      <vt:lpstr>Franklin Gothic Demi</vt:lpstr>
      <vt:lpstr>Personalizar</vt:lpstr>
      <vt:lpstr>AI Video Categorizer</vt:lpstr>
      <vt:lpstr>About</vt:lpstr>
      <vt:lpstr>Tech Stack</vt:lpstr>
      <vt:lpstr>Google Cloud Video Intelligence</vt:lpstr>
      <vt:lpstr>Python FastAPI</vt:lpstr>
      <vt:lpstr>ReactJS</vt:lpstr>
      <vt:lpstr>Storage</vt:lpstr>
      <vt:lpstr>Workflow</vt:lpstr>
      <vt:lpstr>Video Upload</vt:lpstr>
      <vt:lpstr>"Processing" Status</vt:lpstr>
      <vt:lpstr>“Completed”/“ OK” status </vt:lpstr>
      <vt:lpstr>Access to categories </vt:lpstr>
      <vt:lpstr>Access to categories </vt:lpstr>
      <vt:lpstr>Presentación de PowerPoint</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Félix Suárez</dc:creator>
  <cp:lastModifiedBy>Luis Leiton</cp:lastModifiedBy>
  <cp:revision>4</cp:revision>
  <dcterms:created xsi:type="dcterms:W3CDTF">2024-09-13T19:46:07Z</dcterms:created>
  <dcterms:modified xsi:type="dcterms:W3CDTF">2025-03-01T18:56:57Z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