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9"/>
  </p:notesMasterIdLst>
  <p:sldIdLst>
    <p:sldId id="256" r:id="rId2"/>
    <p:sldId id="326" r:id="rId3"/>
    <p:sldId id="262" r:id="rId4"/>
    <p:sldId id="260" r:id="rId5"/>
    <p:sldId id="263" r:id="rId6"/>
    <p:sldId id="264" r:id="rId7"/>
    <p:sldId id="261" r:id="rId8"/>
    <p:sldId id="275" r:id="rId9"/>
    <p:sldId id="276" r:id="rId10"/>
    <p:sldId id="277" r:id="rId11"/>
    <p:sldId id="278" r:id="rId12"/>
    <p:sldId id="279" r:id="rId13"/>
    <p:sldId id="280" r:id="rId14"/>
    <p:sldId id="281" r:id="rId15"/>
    <p:sldId id="452" r:id="rId16"/>
    <p:sldId id="259" r:id="rId17"/>
    <p:sldId id="268" r:id="rId18"/>
    <p:sldId id="269" r:id="rId19"/>
    <p:sldId id="270" r:id="rId20"/>
    <p:sldId id="272" r:id="rId21"/>
    <p:sldId id="271" r:id="rId22"/>
    <p:sldId id="273" r:id="rId23"/>
    <p:sldId id="265" r:id="rId24"/>
    <p:sldId id="267" r:id="rId25"/>
    <p:sldId id="303" r:id="rId26"/>
    <p:sldId id="266" r:id="rId27"/>
    <p:sldId id="304" r:id="rId28"/>
    <p:sldId id="413" r:id="rId29"/>
    <p:sldId id="463"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301" r:id="rId45"/>
    <p:sldId id="302" r:id="rId46"/>
    <p:sldId id="296" r:id="rId47"/>
    <p:sldId id="465" r:id="rId48"/>
    <p:sldId id="297" r:id="rId49"/>
    <p:sldId id="310" r:id="rId50"/>
    <p:sldId id="311" r:id="rId51"/>
    <p:sldId id="406" r:id="rId52"/>
    <p:sldId id="414" r:id="rId53"/>
    <p:sldId id="407" r:id="rId54"/>
    <p:sldId id="409" r:id="rId55"/>
    <p:sldId id="411" r:id="rId56"/>
    <p:sldId id="474" r:id="rId57"/>
    <p:sldId id="410" r:id="rId58"/>
    <p:sldId id="475" r:id="rId59"/>
    <p:sldId id="412" r:id="rId60"/>
    <p:sldId id="299" r:id="rId61"/>
    <p:sldId id="313" r:id="rId62"/>
    <p:sldId id="315" r:id="rId63"/>
    <p:sldId id="316" r:id="rId64"/>
    <p:sldId id="317" r:id="rId65"/>
    <p:sldId id="318" r:id="rId66"/>
    <p:sldId id="319" r:id="rId67"/>
    <p:sldId id="320" r:id="rId68"/>
    <p:sldId id="327" r:id="rId69"/>
    <p:sldId id="330" r:id="rId70"/>
    <p:sldId id="329" r:id="rId71"/>
    <p:sldId id="328" r:id="rId72"/>
    <p:sldId id="466" r:id="rId73"/>
    <p:sldId id="334" r:id="rId74"/>
    <p:sldId id="428" r:id="rId75"/>
    <p:sldId id="335" r:id="rId76"/>
    <p:sldId id="336" r:id="rId77"/>
    <p:sldId id="338" r:id="rId78"/>
    <p:sldId id="339" r:id="rId79"/>
    <p:sldId id="337" r:id="rId80"/>
    <p:sldId id="331" r:id="rId81"/>
    <p:sldId id="333" r:id="rId82"/>
    <p:sldId id="322" r:id="rId83"/>
    <p:sldId id="376" r:id="rId84"/>
    <p:sldId id="377" r:id="rId85"/>
    <p:sldId id="378" r:id="rId86"/>
    <p:sldId id="429" r:id="rId87"/>
    <p:sldId id="379" r:id="rId88"/>
    <p:sldId id="380" r:id="rId89"/>
    <p:sldId id="324" r:id="rId90"/>
    <p:sldId id="325" r:id="rId91"/>
    <p:sldId id="314" r:id="rId92"/>
    <p:sldId id="416" r:id="rId93"/>
    <p:sldId id="418" r:id="rId94"/>
    <p:sldId id="417" r:id="rId95"/>
    <p:sldId id="415" r:id="rId96"/>
    <p:sldId id="366" r:id="rId97"/>
    <p:sldId id="340" r:id="rId98"/>
    <p:sldId id="342" r:id="rId99"/>
    <p:sldId id="343" r:id="rId100"/>
    <p:sldId id="383" r:id="rId101"/>
    <p:sldId id="385" r:id="rId102"/>
    <p:sldId id="386" r:id="rId103"/>
    <p:sldId id="400" r:id="rId104"/>
    <p:sldId id="387" r:id="rId105"/>
    <p:sldId id="388" r:id="rId106"/>
    <p:sldId id="344" r:id="rId107"/>
    <p:sldId id="345" r:id="rId108"/>
    <p:sldId id="346" r:id="rId109"/>
    <p:sldId id="347" r:id="rId110"/>
    <p:sldId id="348" r:id="rId111"/>
    <p:sldId id="349" r:id="rId112"/>
    <p:sldId id="352" r:id="rId113"/>
    <p:sldId id="353" r:id="rId114"/>
    <p:sldId id="354" r:id="rId115"/>
    <p:sldId id="467" r:id="rId116"/>
    <p:sldId id="389" r:id="rId117"/>
    <p:sldId id="356" r:id="rId118"/>
    <p:sldId id="357" r:id="rId119"/>
    <p:sldId id="358" r:id="rId120"/>
    <p:sldId id="359" r:id="rId121"/>
    <p:sldId id="393" r:id="rId122"/>
    <p:sldId id="394" r:id="rId123"/>
    <p:sldId id="392" r:id="rId124"/>
    <p:sldId id="360" r:id="rId125"/>
    <p:sldId id="361" r:id="rId126"/>
    <p:sldId id="362" r:id="rId127"/>
    <p:sldId id="391" r:id="rId128"/>
    <p:sldId id="365" r:id="rId129"/>
    <p:sldId id="396" r:id="rId130"/>
    <p:sldId id="430" r:id="rId131"/>
    <p:sldId id="395" r:id="rId132"/>
    <p:sldId id="453" r:id="rId133"/>
    <p:sldId id="367" r:id="rId134"/>
    <p:sldId id="402" r:id="rId135"/>
    <p:sldId id="464" r:id="rId136"/>
    <p:sldId id="404" r:id="rId137"/>
    <p:sldId id="405" r:id="rId138"/>
    <p:sldId id="419" r:id="rId139"/>
    <p:sldId id="420" r:id="rId140"/>
    <p:sldId id="421" r:id="rId141"/>
    <p:sldId id="422" r:id="rId142"/>
    <p:sldId id="424" r:id="rId143"/>
    <p:sldId id="468" r:id="rId144"/>
    <p:sldId id="425" r:id="rId145"/>
    <p:sldId id="426" r:id="rId146"/>
    <p:sldId id="433" r:id="rId147"/>
    <p:sldId id="432" r:id="rId148"/>
    <p:sldId id="431" r:id="rId149"/>
    <p:sldId id="427" r:id="rId150"/>
    <p:sldId id="434" r:id="rId151"/>
    <p:sldId id="375" r:id="rId152"/>
    <p:sldId id="435" r:id="rId153"/>
    <p:sldId id="436" r:id="rId154"/>
    <p:sldId id="437" r:id="rId155"/>
    <p:sldId id="473" r:id="rId156"/>
    <p:sldId id="368" r:id="rId157"/>
    <p:sldId id="369" r:id="rId158"/>
    <p:sldId id="370" r:id="rId159"/>
    <p:sldId id="371" r:id="rId160"/>
    <p:sldId id="438" r:id="rId161"/>
    <p:sldId id="440" r:id="rId162"/>
    <p:sldId id="441" r:id="rId163"/>
    <p:sldId id="443" r:id="rId164"/>
    <p:sldId id="442" r:id="rId165"/>
    <p:sldId id="444" r:id="rId166"/>
    <p:sldId id="372" r:id="rId167"/>
    <p:sldId id="445" r:id="rId168"/>
    <p:sldId id="446" r:id="rId169"/>
    <p:sldId id="469" r:id="rId170"/>
    <p:sldId id="470" r:id="rId171"/>
    <p:sldId id="447" r:id="rId172"/>
    <p:sldId id="448" r:id="rId173"/>
    <p:sldId id="451" r:id="rId174"/>
    <p:sldId id="454" r:id="rId175"/>
    <p:sldId id="455" r:id="rId176"/>
    <p:sldId id="456" r:id="rId177"/>
    <p:sldId id="457" r:id="rId178"/>
    <p:sldId id="458" r:id="rId179"/>
    <p:sldId id="459" r:id="rId180"/>
    <p:sldId id="471" r:id="rId181"/>
    <p:sldId id="449" r:id="rId182"/>
    <p:sldId id="460" r:id="rId183"/>
    <p:sldId id="461" r:id="rId184"/>
    <p:sldId id="462" r:id="rId185"/>
    <p:sldId id="472" r:id="rId186"/>
    <p:sldId id="258" r:id="rId187"/>
    <p:sldId id="450" r:id="rId1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p:scale>
          <a:sx n="70" d="100"/>
          <a:sy n="70" d="100"/>
        </p:scale>
        <p:origin x="986"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F46C91-7ADA-48A5-8074-1C5AE33FBE7A}" type="doc">
      <dgm:prSet loTypeId="urn:microsoft.com/office/officeart/2005/8/layout/process1" loCatId="process" qsTypeId="urn:microsoft.com/office/officeart/2005/8/quickstyle/simple2" qsCatId="simple" csTypeId="urn:microsoft.com/office/officeart/2005/8/colors/accent1_2#4" csCatId="accent1" phldr="1"/>
      <dgm:spPr/>
      <dgm:t>
        <a:bodyPr/>
        <a:lstStyle/>
        <a:p>
          <a:endParaRPr lang="en-US"/>
        </a:p>
      </dgm:t>
    </dgm:pt>
    <dgm:pt modelId="{FB2B62FD-A56E-4965-BD53-D877CFE68DED}">
      <dgm:prSet phldrT="[Text]"/>
      <dgm:spPr>
        <a:solidFill>
          <a:schemeClr val="tx1">
            <a:lumMod val="85000"/>
          </a:schemeClr>
        </a:solidFill>
      </dgm:spPr>
      <dgm:t>
        <a:bodyPr/>
        <a:lstStyle/>
        <a:p>
          <a:r>
            <a:rPr lang="en-US" dirty="0" smtClean="0"/>
            <a:t>Selection</a:t>
          </a:r>
          <a:endParaRPr lang="en-US" dirty="0"/>
        </a:p>
      </dgm:t>
    </dgm:pt>
    <dgm:pt modelId="{D487EEAD-085B-4650-A402-3E45EF295312}" type="parTrans" cxnId="{7E9C0656-1DC3-40C2-931E-FF78A2ED6580}">
      <dgm:prSet/>
      <dgm:spPr/>
      <dgm:t>
        <a:bodyPr/>
        <a:lstStyle/>
        <a:p>
          <a:endParaRPr lang="en-US"/>
        </a:p>
      </dgm:t>
    </dgm:pt>
    <dgm:pt modelId="{4BF32D09-F760-4098-82E7-DAB666740255}" type="sibTrans" cxnId="{7E9C0656-1DC3-40C2-931E-FF78A2ED6580}">
      <dgm:prSet/>
      <dgm:spPr/>
      <dgm:t>
        <a:bodyPr/>
        <a:lstStyle/>
        <a:p>
          <a:endParaRPr lang="en-US" dirty="0"/>
        </a:p>
      </dgm:t>
    </dgm:pt>
    <dgm:pt modelId="{5C6990A4-22CE-441A-A4A7-C1A74ED6D3CA}">
      <dgm:prSet phldrT="[Text]"/>
      <dgm:spPr>
        <a:solidFill>
          <a:schemeClr val="tx1">
            <a:lumMod val="85000"/>
          </a:schemeClr>
        </a:solidFill>
      </dgm:spPr>
      <dgm:t>
        <a:bodyPr/>
        <a:lstStyle/>
        <a:p>
          <a:r>
            <a:rPr lang="en-US" dirty="0" smtClean="0"/>
            <a:t>Residual</a:t>
          </a:r>
          <a:br>
            <a:rPr lang="en-US" dirty="0" smtClean="0"/>
          </a:br>
          <a:r>
            <a:rPr lang="en-US" dirty="0" smtClean="0"/>
            <a:t>Checks</a:t>
          </a:r>
          <a:endParaRPr lang="en-US" dirty="0"/>
        </a:p>
      </dgm:t>
    </dgm:pt>
    <dgm:pt modelId="{FD274369-6E63-462F-B2D7-B714D8F050F3}" type="parTrans" cxnId="{273DC281-C004-4B46-AB1A-18215520825A}">
      <dgm:prSet/>
      <dgm:spPr/>
      <dgm:t>
        <a:bodyPr/>
        <a:lstStyle/>
        <a:p>
          <a:endParaRPr lang="en-US"/>
        </a:p>
      </dgm:t>
    </dgm:pt>
    <dgm:pt modelId="{5C370731-A202-48D8-9ADF-4FB32D87361B}" type="sibTrans" cxnId="{273DC281-C004-4B46-AB1A-18215520825A}">
      <dgm:prSet/>
      <dgm:spPr/>
      <dgm:t>
        <a:bodyPr/>
        <a:lstStyle/>
        <a:p>
          <a:endParaRPr lang="en-US" dirty="0"/>
        </a:p>
      </dgm:t>
    </dgm:pt>
    <dgm:pt modelId="{875EB497-5F2C-43EF-8589-0F2D1E4BA3C7}">
      <dgm:prSe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smtClean="0"/>
            <a:t>Model estimation</a:t>
          </a:r>
          <a:endParaRPr lang="en-US" dirty="0"/>
        </a:p>
      </dgm:t>
    </dgm:pt>
    <dgm:pt modelId="{00BC1FED-1E6C-4AFC-97DE-2580E5F8B3FA}" type="parTrans" cxnId="{B10D1BB3-47C2-4049-9E2D-BF9C7C4351D2}">
      <dgm:prSet/>
      <dgm:spPr/>
      <dgm:t>
        <a:bodyPr/>
        <a:lstStyle/>
        <a:p>
          <a:endParaRPr lang="en-US"/>
        </a:p>
      </dgm:t>
    </dgm:pt>
    <dgm:pt modelId="{62A02A29-1637-4608-BD63-4E6B7253D0F4}" type="sibTrans" cxnId="{B10D1BB3-47C2-4049-9E2D-BF9C7C4351D2}">
      <dgm:prSet/>
      <dgm:spPr/>
      <dgm:t>
        <a:bodyPr/>
        <a:lstStyle/>
        <a:p>
          <a:endParaRPr lang="en-US" dirty="0"/>
        </a:p>
      </dgm:t>
    </dgm:pt>
    <dgm:pt modelId="{C29AB388-A97F-4DD1-BA8A-B8D5A2367594}">
      <dgm:prSet/>
      <dgm:spPr>
        <a:solidFill>
          <a:schemeClr val="tx1">
            <a:lumMod val="8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Effect Estimation</a:t>
          </a:r>
          <a:endParaRPr lang="en-US" dirty="0"/>
        </a:p>
      </dgm:t>
    </dgm:pt>
    <dgm:pt modelId="{EA92FD07-1D9C-435E-A988-89046753AC80}" type="parTrans" cxnId="{99EE82D6-68AD-48CC-8C63-0F4F1C176CA3}">
      <dgm:prSet/>
      <dgm:spPr/>
      <dgm:t>
        <a:bodyPr/>
        <a:lstStyle/>
        <a:p>
          <a:endParaRPr lang="en-US"/>
        </a:p>
      </dgm:t>
    </dgm:pt>
    <dgm:pt modelId="{EEEF241F-906A-4437-B6B1-D2C7EB6A21A8}" type="sibTrans" cxnId="{99EE82D6-68AD-48CC-8C63-0F4F1C176CA3}">
      <dgm:prSet/>
      <dgm:spPr/>
      <dgm:t>
        <a:bodyPr/>
        <a:lstStyle/>
        <a:p>
          <a:endParaRPr lang="en-US"/>
        </a:p>
      </dgm:t>
    </dgm:pt>
    <dgm:pt modelId="{8B1E192E-11C4-491F-A3C8-A73A1184BC68}" type="pres">
      <dgm:prSet presAssocID="{6FF46C91-7ADA-48A5-8074-1C5AE33FBE7A}" presName="Name0" presStyleCnt="0">
        <dgm:presLayoutVars>
          <dgm:dir/>
          <dgm:resizeHandles val="exact"/>
        </dgm:presLayoutVars>
      </dgm:prSet>
      <dgm:spPr/>
      <dgm:t>
        <a:bodyPr/>
        <a:lstStyle/>
        <a:p>
          <a:endParaRPr lang="en-US"/>
        </a:p>
      </dgm:t>
    </dgm:pt>
    <dgm:pt modelId="{F8D03E2C-487E-43C8-9315-567BEB7F619A}" type="pres">
      <dgm:prSet presAssocID="{FB2B62FD-A56E-4965-BD53-D877CFE68DED}" presName="node" presStyleLbl="node1" presStyleIdx="0" presStyleCnt="4">
        <dgm:presLayoutVars>
          <dgm:bulletEnabled val="1"/>
        </dgm:presLayoutVars>
      </dgm:prSet>
      <dgm:spPr/>
      <dgm:t>
        <a:bodyPr/>
        <a:lstStyle/>
        <a:p>
          <a:endParaRPr lang="en-US"/>
        </a:p>
      </dgm:t>
    </dgm:pt>
    <dgm:pt modelId="{DECB6EB4-9F62-4BD6-8AAF-E9ABE1F8F6EF}" type="pres">
      <dgm:prSet presAssocID="{4BF32D09-F760-4098-82E7-DAB666740255}" presName="sibTrans" presStyleLbl="sibTrans2D1" presStyleIdx="0" presStyleCnt="3"/>
      <dgm:spPr/>
      <dgm:t>
        <a:bodyPr/>
        <a:lstStyle/>
        <a:p>
          <a:endParaRPr lang="en-US"/>
        </a:p>
      </dgm:t>
    </dgm:pt>
    <dgm:pt modelId="{1554E155-0445-451C-B50D-737BF6A43C7E}" type="pres">
      <dgm:prSet presAssocID="{4BF32D09-F760-4098-82E7-DAB666740255}" presName="connectorText" presStyleLbl="sibTrans2D1" presStyleIdx="0" presStyleCnt="3"/>
      <dgm:spPr/>
      <dgm:t>
        <a:bodyPr/>
        <a:lstStyle/>
        <a:p>
          <a:endParaRPr lang="en-US"/>
        </a:p>
      </dgm:t>
    </dgm:pt>
    <dgm:pt modelId="{2710B835-DF97-44A0-8F40-FB16A881C1A7}" type="pres">
      <dgm:prSet presAssocID="{875EB497-5F2C-43EF-8589-0F2D1E4BA3C7}" presName="node" presStyleLbl="node1" presStyleIdx="1" presStyleCnt="4">
        <dgm:presLayoutVars>
          <dgm:bulletEnabled val="1"/>
        </dgm:presLayoutVars>
      </dgm:prSet>
      <dgm:spPr/>
      <dgm:t>
        <a:bodyPr/>
        <a:lstStyle/>
        <a:p>
          <a:endParaRPr lang="en-US"/>
        </a:p>
      </dgm:t>
    </dgm:pt>
    <dgm:pt modelId="{B7F5E8C0-8B3B-49D6-BF02-7D557B0BE6C7}" type="pres">
      <dgm:prSet presAssocID="{62A02A29-1637-4608-BD63-4E6B7253D0F4}" presName="sibTrans" presStyleLbl="sibTrans2D1" presStyleIdx="1" presStyleCnt="3"/>
      <dgm:spPr/>
      <dgm:t>
        <a:bodyPr/>
        <a:lstStyle/>
        <a:p>
          <a:endParaRPr lang="en-US"/>
        </a:p>
      </dgm:t>
    </dgm:pt>
    <dgm:pt modelId="{ED04E632-06DC-4E89-84DA-EBC0733D2B05}" type="pres">
      <dgm:prSet presAssocID="{62A02A29-1637-4608-BD63-4E6B7253D0F4}" presName="connectorText" presStyleLbl="sibTrans2D1" presStyleIdx="1" presStyleCnt="3"/>
      <dgm:spPr/>
      <dgm:t>
        <a:bodyPr/>
        <a:lstStyle/>
        <a:p>
          <a:endParaRPr lang="en-US"/>
        </a:p>
      </dgm:t>
    </dgm:pt>
    <dgm:pt modelId="{1BCD463E-E8D8-4C1E-8C8C-0612CE108173}" type="pres">
      <dgm:prSet presAssocID="{5C6990A4-22CE-441A-A4A7-C1A74ED6D3CA}" presName="node" presStyleLbl="node1" presStyleIdx="2" presStyleCnt="4">
        <dgm:presLayoutVars>
          <dgm:bulletEnabled val="1"/>
        </dgm:presLayoutVars>
      </dgm:prSet>
      <dgm:spPr/>
      <dgm:t>
        <a:bodyPr/>
        <a:lstStyle/>
        <a:p>
          <a:endParaRPr lang="en-US"/>
        </a:p>
      </dgm:t>
    </dgm:pt>
    <dgm:pt modelId="{0D414102-5115-4F65-9463-0014B9DD6415}" type="pres">
      <dgm:prSet presAssocID="{5C370731-A202-48D8-9ADF-4FB32D87361B}" presName="sibTrans" presStyleLbl="sibTrans2D1" presStyleIdx="2" presStyleCnt="3"/>
      <dgm:spPr/>
      <dgm:t>
        <a:bodyPr/>
        <a:lstStyle/>
        <a:p>
          <a:endParaRPr lang="en-US"/>
        </a:p>
      </dgm:t>
    </dgm:pt>
    <dgm:pt modelId="{95154799-5FBC-453C-9E6B-D4F3C25F9FF7}" type="pres">
      <dgm:prSet presAssocID="{5C370731-A202-48D8-9ADF-4FB32D87361B}" presName="connectorText" presStyleLbl="sibTrans2D1" presStyleIdx="2" presStyleCnt="3"/>
      <dgm:spPr/>
      <dgm:t>
        <a:bodyPr/>
        <a:lstStyle/>
        <a:p>
          <a:endParaRPr lang="en-US"/>
        </a:p>
      </dgm:t>
    </dgm:pt>
    <dgm:pt modelId="{A74E8042-6A85-4275-8DA0-3042B1FAC1E9}" type="pres">
      <dgm:prSet presAssocID="{C29AB388-A97F-4DD1-BA8A-B8D5A2367594}" presName="node" presStyleLbl="node1" presStyleIdx="3" presStyleCnt="4">
        <dgm:presLayoutVars>
          <dgm:bulletEnabled val="1"/>
        </dgm:presLayoutVars>
      </dgm:prSet>
      <dgm:spPr/>
      <dgm:t>
        <a:bodyPr/>
        <a:lstStyle/>
        <a:p>
          <a:endParaRPr lang="en-US"/>
        </a:p>
      </dgm:t>
    </dgm:pt>
  </dgm:ptLst>
  <dgm:cxnLst>
    <dgm:cxn modelId="{DD61AFBE-CA66-4709-B649-BC1D33745E27}" type="presOf" srcId="{C29AB388-A97F-4DD1-BA8A-B8D5A2367594}" destId="{A74E8042-6A85-4275-8DA0-3042B1FAC1E9}" srcOrd="0" destOrd="0" presId="urn:microsoft.com/office/officeart/2005/8/layout/process1"/>
    <dgm:cxn modelId="{B10D1BB3-47C2-4049-9E2D-BF9C7C4351D2}" srcId="{6FF46C91-7ADA-48A5-8074-1C5AE33FBE7A}" destId="{875EB497-5F2C-43EF-8589-0F2D1E4BA3C7}" srcOrd="1" destOrd="0" parTransId="{00BC1FED-1E6C-4AFC-97DE-2580E5F8B3FA}" sibTransId="{62A02A29-1637-4608-BD63-4E6B7253D0F4}"/>
    <dgm:cxn modelId="{84AC3305-BF6F-4122-9DE0-1E1BA703C6CA}" type="presOf" srcId="{4BF32D09-F760-4098-82E7-DAB666740255}" destId="{1554E155-0445-451C-B50D-737BF6A43C7E}" srcOrd="1" destOrd="0" presId="urn:microsoft.com/office/officeart/2005/8/layout/process1"/>
    <dgm:cxn modelId="{4EF9EDF1-D879-436E-9C74-2E1BA64F48EE}" type="presOf" srcId="{875EB497-5F2C-43EF-8589-0F2D1E4BA3C7}" destId="{2710B835-DF97-44A0-8F40-FB16A881C1A7}" srcOrd="0" destOrd="0" presId="urn:microsoft.com/office/officeart/2005/8/layout/process1"/>
    <dgm:cxn modelId="{55FDE537-9D75-435A-AD8B-8C937CA9D6F8}" type="presOf" srcId="{5C370731-A202-48D8-9ADF-4FB32D87361B}" destId="{95154799-5FBC-453C-9E6B-D4F3C25F9FF7}" srcOrd="1" destOrd="0" presId="urn:microsoft.com/office/officeart/2005/8/layout/process1"/>
    <dgm:cxn modelId="{273DC281-C004-4B46-AB1A-18215520825A}" srcId="{6FF46C91-7ADA-48A5-8074-1C5AE33FBE7A}" destId="{5C6990A4-22CE-441A-A4A7-C1A74ED6D3CA}" srcOrd="2" destOrd="0" parTransId="{FD274369-6E63-462F-B2D7-B714D8F050F3}" sibTransId="{5C370731-A202-48D8-9ADF-4FB32D87361B}"/>
    <dgm:cxn modelId="{FBF777CB-19DA-40CD-A36A-AF67BE2AEAC6}" type="presOf" srcId="{4BF32D09-F760-4098-82E7-DAB666740255}" destId="{DECB6EB4-9F62-4BD6-8AAF-E9ABE1F8F6EF}" srcOrd="0" destOrd="0" presId="urn:microsoft.com/office/officeart/2005/8/layout/process1"/>
    <dgm:cxn modelId="{D2207BB9-4521-4EBE-BC3D-261184F73D10}" type="presOf" srcId="{6FF46C91-7ADA-48A5-8074-1C5AE33FBE7A}" destId="{8B1E192E-11C4-491F-A3C8-A73A1184BC68}" srcOrd="0" destOrd="0" presId="urn:microsoft.com/office/officeart/2005/8/layout/process1"/>
    <dgm:cxn modelId="{F3C16872-783E-450C-926A-C718C78407BA}" type="presOf" srcId="{62A02A29-1637-4608-BD63-4E6B7253D0F4}" destId="{ED04E632-06DC-4E89-84DA-EBC0733D2B05}" srcOrd="1" destOrd="0" presId="urn:microsoft.com/office/officeart/2005/8/layout/process1"/>
    <dgm:cxn modelId="{49527D10-BD87-42FC-9E14-C2AB7E5A0A15}" type="presOf" srcId="{5C6990A4-22CE-441A-A4A7-C1A74ED6D3CA}" destId="{1BCD463E-E8D8-4C1E-8C8C-0612CE108173}" srcOrd="0" destOrd="0" presId="urn:microsoft.com/office/officeart/2005/8/layout/process1"/>
    <dgm:cxn modelId="{99EE82D6-68AD-48CC-8C63-0F4F1C176CA3}" srcId="{6FF46C91-7ADA-48A5-8074-1C5AE33FBE7A}" destId="{C29AB388-A97F-4DD1-BA8A-B8D5A2367594}" srcOrd="3" destOrd="0" parTransId="{EA92FD07-1D9C-435E-A988-89046753AC80}" sibTransId="{EEEF241F-906A-4437-B6B1-D2C7EB6A21A8}"/>
    <dgm:cxn modelId="{F1C682DC-122E-4F25-813A-6AFBFE276D0E}" type="presOf" srcId="{5C370731-A202-48D8-9ADF-4FB32D87361B}" destId="{0D414102-5115-4F65-9463-0014B9DD6415}" srcOrd="0" destOrd="0" presId="urn:microsoft.com/office/officeart/2005/8/layout/process1"/>
    <dgm:cxn modelId="{92CEEE78-BF65-43D6-88BE-E63E6A364510}" type="presOf" srcId="{62A02A29-1637-4608-BD63-4E6B7253D0F4}" destId="{B7F5E8C0-8B3B-49D6-BF02-7D557B0BE6C7}" srcOrd="0" destOrd="0" presId="urn:microsoft.com/office/officeart/2005/8/layout/process1"/>
    <dgm:cxn modelId="{5A10399C-88F1-4BA1-A220-C9969DADC412}" type="presOf" srcId="{FB2B62FD-A56E-4965-BD53-D877CFE68DED}" destId="{F8D03E2C-487E-43C8-9315-567BEB7F619A}" srcOrd="0" destOrd="0" presId="urn:microsoft.com/office/officeart/2005/8/layout/process1"/>
    <dgm:cxn modelId="{7E9C0656-1DC3-40C2-931E-FF78A2ED6580}" srcId="{6FF46C91-7ADA-48A5-8074-1C5AE33FBE7A}" destId="{FB2B62FD-A56E-4965-BD53-D877CFE68DED}" srcOrd="0" destOrd="0" parTransId="{D487EEAD-085B-4650-A402-3E45EF295312}" sibTransId="{4BF32D09-F760-4098-82E7-DAB666740255}"/>
    <dgm:cxn modelId="{F74B4BE8-6636-4117-9CAD-587A63C38BDB}" type="presParOf" srcId="{8B1E192E-11C4-491F-A3C8-A73A1184BC68}" destId="{F8D03E2C-487E-43C8-9315-567BEB7F619A}" srcOrd="0" destOrd="0" presId="urn:microsoft.com/office/officeart/2005/8/layout/process1"/>
    <dgm:cxn modelId="{A546A87F-A495-484D-A11F-1F6B88122B8A}" type="presParOf" srcId="{8B1E192E-11C4-491F-A3C8-A73A1184BC68}" destId="{DECB6EB4-9F62-4BD6-8AAF-E9ABE1F8F6EF}" srcOrd="1" destOrd="0" presId="urn:microsoft.com/office/officeart/2005/8/layout/process1"/>
    <dgm:cxn modelId="{BD5A5453-78AD-45C5-9035-B5700418BB0C}" type="presParOf" srcId="{DECB6EB4-9F62-4BD6-8AAF-E9ABE1F8F6EF}" destId="{1554E155-0445-451C-B50D-737BF6A43C7E}" srcOrd="0" destOrd="0" presId="urn:microsoft.com/office/officeart/2005/8/layout/process1"/>
    <dgm:cxn modelId="{5714FDA2-2A02-4654-8DD3-1ED6BD69BBF5}" type="presParOf" srcId="{8B1E192E-11C4-491F-A3C8-A73A1184BC68}" destId="{2710B835-DF97-44A0-8F40-FB16A881C1A7}" srcOrd="2" destOrd="0" presId="urn:microsoft.com/office/officeart/2005/8/layout/process1"/>
    <dgm:cxn modelId="{CB1E572F-ACE5-4846-8E2A-62FAB29D9336}" type="presParOf" srcId="{8B1E192E-11C4-491F-A3C8-A73A1184BC68}" destId="{B7F5E8C0-8B3B-49D6-BF02-7D557B0BE6C7}" srcOrd="3" destOrd="0" presId="urn:microsoft.com/office/officeart/2005/8/layout/process1"/>
    <dgm:cxn modelId="{F75DF125-2B14-4CC2-8C28-49766E28D82C}" type="presParOf" srcId="{B7F5E8C0-8B3B-49D6-BF02-7D557B0BE6C7}" destId="{ED04E632-06DC-4E89-84DA-EBC0733D2B05}" srcOrd="0" destOrd="0" presId="urn:microsoft.com/office/officeart/2005/8/layout/process1"/>
    <dgm:cxn modelId="{0634A427-5959-4D75-901D-3BCCC2D3B84F}" type="presParOf" srcId="{8B1E192E-11C4-491F-A3C8-A73A1184BC68}" destId="{1BCD463E-E8D8-4C1E-8C8C-0612CE108173}" srcOrd="4" destOrd="0" presId="urn:microsoft.com/office/officeart/2005/8/layout/process1"/>
    <dgm:cxn modelId="{B89AC3A6-9CB0-4230-99C0-1D5F3E19BE35}" type="presParOf" srcId="{8B1E192E-11C4-491F-A3C8-A73A1184BC68}" destId="{0D414102-5115-4F65-9463-0014B9DD6415}" srcOrd="5" destOrd="0" presId="urn:microsoft.com/office/officeart/2005/8/layout/process1"/>
    <dgm:cxn modelId="{C7788DA6-DFB4-4948-9282-B65AFFA290AE}" type="presParOf" srcId="{0D414102-5115-4F65-9463-0014B9DD6415}" destId="{95154799-5FBC-453C-9E6B-D4F3C25F9FF7}" srcOrd="0" destOrd="0" presId="urn:microsoft.com/office/officeart/2005/8/layout/process1"/>
    <dgm:cxn modelId="{626749A4-8C0F-4871-9E1E-B0D1AA6892A2}" type="presParOf" srcId="{8B1E192E-11C4-491F-A3C8-A73A1184BC68}" destId="{A74E8042-6A85-4275-8DA0-3042B1FAC1E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46C91-7ADA-48A5-8074-1C5AE33FBE7A}" type="doc">
      <dgm:prSet loTypeId="urn:microsoft.com/office/officeart/2005/8/layout/process1" loCatId="process" qsTypeId="urn:microsoft.com/office/officeart/2005/8/quickstyle/simple2" qsCatId="simple" csTypeId="urn:microsoft.com/office/officeart/2005/8/colors/accent1_2#10" csCatId="accent1" phldr="1"/>
      <dgm:spPr/>
      <dgm:t>
        <a:bodyPr/>
        <a:lstStyle/>
        <a:p>
          <a:endParaRPr lang="en-US"/>
        </a:p>
      </dgm:t>
    </dgm:pt>
    <dgm:pt modelId="{FB2B62FD-A56E-4965-BD53-D877CFE68DED}">
      <dgm:prSet phldrT="[Text]"/>
      <dgm:spPr>
        <a:solidFill>
          <a:schemeClr val="tx1">
            <a:lumMod val="85000"/>
          </a:schemeClr>
        </a:solidFill>
      </dgm:spPr>
      <dgm:t>
        <a:bodyPr/>
        <a:lstStyle/>
        <a:p>
          <a:r>
            <a:rPr lang="en-US" dirty="0" smtClean="0"/>
            <a:t>Selection</a:t>
          </a:r>
          <a:endParaRPr lang="en-US" dirty="0"/>
        </a:p>
      </dgm:t>
    </dgm:pt>
    <dgm:pt modelId="{D487EEAD-085B-4650-A402-3E45EF295312}" type="parTrans" cxnId="{7E9C0656-1DC3-40C2-931E-FF78A2ED6580}">
      <dgm:prSet/>
      <dgm:spPr/>
      <dgm:t>
        <a:bodyPr/>
        <a:lstStyle/>
        <a:p>
          <a:endParaRPr lang="en-US"/>
        </a:p>
      </dgm:t>
    </dgm:pt>
    <dgm:pt modelId="{4BF32D09-F760-4098-82E7-DAB666740255}" type="sibTrans" cxnId="{7E9C0656-1DC3-40C2-931E-FF78A2ED6580}">
      <dgm:prSet/>
      <dgm:spPr/>
      <dgm:t>
        <a:bodyPr/>
        <a:lstStyle/>
        <a:p>
          <a:endParaRPr lang="en-US" dirty="0"/>
        </a:p>
      </dgm:t>
    </dgm:pt>
    <dgm:pt modelId="{5C6990A4-22CE-441A-A4A7-C1A74ED6D3CA}">
      <dgm:prSet phldrT="[Text]"/>
      <dgm:spPr>
        <a:solidFill>
          <a:schemeClr val="tx1">
            <a:lumMod val="85000"/>
          </a:schemeClr>
        </a:solidFill>
      </dgm:spPr>
      <dgm:t>
        <a:bodyPr/>
        <a:lstStyle/>
        <a:p>
          <a:r>
            <a:rPr lang="en-US" dirty="0" smtClean="0"/>
            <a:t>Balance</a:t>
          </a:r>
          <a:br>
            <a:rPr lang="en-US" dirty="0" smtClean="0"/>
          </a:br>
          <a:r>
            <a:rPr lang="en-US" dirty="0" smtClean="0"/>
            <a:t>Checks</a:t>
          </a:r>
          <a:endParaRPr lang="en-US" dirty="0"/>
        </a:p>
      </dgm:t>
    </dgm:pt>
    <dgm:pt modelId="{FD274369-6E63-462F-B2D7-B714D8F050F3}" type="parTrans" cxnId="{273DC281-C004-4B46-AB1A-18215520825A}">
      <dgm:prSet/>
      <dgm:spPr/>
      <dgm:t>
        <a:bodyPr/>
        <a:lstStyle/>
        <a:p>
          <a:endParaRPr lang="en-US"/>
        </a:p>
      </dgm:t>
    </dgm:pt>
    <dgm:pt modelId="{5C370731-A202-48D8-9ADF-4FB32D87361B}" type="sibTrans" cxnId="{273DC281-C004-4B46-AB1A-18215520825A}">
      <dgm:prSet/>
      <dgm:spPr/>
      <dgm:t>
        <a:bodyPr/>
        <a:lstStyle/>
        <a:p>
          <a:endParaRPr lang="en-US" dirty="0"/>
        </a:p>
      </dgm:t>
    </dgm:pt>
    <dgm:pt modelId="{875EB497-5F2C-43EF-8589-0F2D1E4BA3C7}">
      <dgm:prSet/>
      <dgm:spPr>
        <a:solidFill>
          <a:schemeClr val="tx1">
            <a:lumMod val="85000"/>
          </a:schemeClr>
        </a:solidFill>
      </dgm:spPr>
      <dgm:t>
        <a:bodyPr/>
        <a:lstStyle/>
        <a:p>
          <a:r>
            <a:rPr lang="en-US" dirty="0" smtClean="0"/>
            <a:t>PS Estimation</a:t>
          </a:r>
          <a:endParaRPr lang="en-US" dirty="0"/>
        </a:p>
      </dgm:t>
    </dgm:pt>
    <dgm:pt modelId="{00BC1FED-1E6C-4AFC-97DE-2580E5F8B3FA}" type="parTrans" cxnId="{B10D1BB3-47C2-4049-9E2D-BF9C7C4351D2}">
      <dgm:prSet/>
      <dgm:spPr/>
      <dgm:t>
        <a:bodyPr/>
        <a:lstStyle/>
        <a:p>
          <a:endParaRPr lang="en-US"/>
        </a:p>
      </dgm:t>
    </dgm:pt>
    <dgm:pt modelId="{62A02A29-1637-4608-BD63-4E6B7253D0F4}" type="sibTrans" cxnId="{B10D1BB3-47C2-4049-9E2D-BF9C7C4351D2}">
      <dgm:prSet/>
      <dgm:spPr/>
      <dgm:t>
        <a:bodyPr/>
        <a:lstStyle/>
        <a:p>
          <a:endParaRPr lang="en-US" dirty="0"/>
        </a:p>
      </dgm:t>
    </dgm:pt>
    <dgm:pt modelId="{EBBC87FF-302D-4CFD-AE18-B138E61950BE}">
      <dgm:prSet/>
      <dgm:spPr>
        <a:solidFill>
          <a:schemeClr val="tx1">
            <a:lumMod val="85000"/>
          </a:schemeClr>
        </a:solidFill>
      </dgm:spPr>
      <dgm:t>
        <a:bodyPr/>
        <a:lstStyle/>
        <a:p>
          <a:r>
            <a:rPr lang="en-US" dirty="0" smtClean="0"/>
            <a:t>Matching</a:t>
          </a:r>
          <a:endParaRPr lang="en-US" dirty="0"/>
        </a:p>
      </dgm:t>
    </dgm:pt>
    <dgm:pt modelId="{BBD1E130-25AA-48C9-93DA-ABE85BFB0F43}" type="parTrans" cxnId="{1CC608F9-861B-43D4-B5DB-8D124006C01D}">
      <dgm:prSet/>
      <dgm:spPr/>
      <dgm:t>
        <a:bodyPr/>
        <a:lstStyle/>
        <a:p>
          <a:endParaRPr lang="en-US"/>
        </a:p>
      </dgm:t>
    </dgm:pt>
    <dgm:pt modelId="{BF686468-4ED5-43B8-8D0D-94E705F7D2EC}" type="sibTrans" cxnId="{1CC608F9-861B-43D4-B5DB-8D124006C01D}">
      <dgm:prSet/>
      <dgm:spPr/>
      <dgm:t>
        <a:bodyPr/>
        <a:lstStyle/>
        <a:p>
          <a:endParaRPr lang="en-US" dirty="0"/>
        </a:p>
      </dgm:t>
    </dgm:pt>
    <dgm:pt modelId="{C29AB388-A97F-4DD1-BA8A-B8D5A2367594}">
      <dgm:prSet>
        <dgm:style>
          <a:lnRef idx="2">
            <a:schemeClr val="dk1">
              <a:shade val="50000"/>
            </a:schemeClr>
          </a:lnRef>
          <a:fillRef idx="1">
            <a:schemeClr val="dk1"/>
          </a:fillRef>
          <a:effectRef idx="0">
            <a:schemeClr val="dk1"/>
          </a:effectRef>
          <a:fontRef idx="minor">
            <a:schemeClr val="lt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Effect Estimation</a:t>
          </a:r>
          <a:endParaRPr lang="en-US" dirty="0"/>
        </a:p>
      </dgm:t>
    </dgm:pt>
    <dgm:pt modelId="{EA92FD07-1D9C-435E-A988-89046753AC80}" type="parTrans" cxnId="{99EE82D6-68AD-48CC-8C63-0F4F1C176CA3}">
      <dgm:prSet/>
      <dgm:spPr/>
      <dgm:t>
        <a:bodyPr/>
        <a:lstStyle/>
        <a:p>
          <a:endParaRPr lang="en-US"/>
        </a:p>
      </dgm:t>
    </dgm:pt>
    <dgm:pt modelId="{EEEF241F-906A-4437-B6B1-D2C7EB6A21A8}" type="sibTrans" cxnId="{99EE82D6-68AD-48CC-8C63-0F4F1C176CA3}">
      <dgm:prSet/>
      <dgm:spPr/>
      <dgm:t>
        <a:bodyPr/>
        <a:lstStyle/>
        <a:p>
          <a:endParaRPr lang="en-US"/>
        </a:p>
      </dgm:t>
    </dgm:pt>
    <dgm:pt modelId="{8B1E192E-11C4-491F-A3C8-A73A1184BC68}" type="pres">
      <dgm:prSet presAssocID="{6FF46C91-7ADA-48A5-8074-1C5AE33FBE7A}" presName="Name0" presStyleCnt="0">
        <dgm:presLayoutVars>
          <dgm:dir/>
          <dgm:resizeHandles val="exact"/>
        </dgm:presLayoutVars>
      </dgm:prSet>
      <dgm:spPr/>
      <dgm:t>
        <a:bodyPr/>
        <a:lstStyle/>
        <a:p>
          <a:endParaRPr lang="en-US"/>
        </a:p>
      </dgm:t>
    </dgm:pt>
    <dgm:pt modelId="{F8D03E2C-487E-43C8-9315-567BEB7F619A}" type="pres">
      <dgm:prSet presAssocID="{FB2B62FD-A56E-4965-BD53-D877CFE68DED}" presName="node" presStyleLbl="node1" presStyleIdx="0" presStyleCnt="5">
        <dgm:presLayoutVars>
          <dgm:bulletEnabled val="1"/>
        </dgm:presLayoutVars>
      </dgm:prSet>
      <dgm:spPr/>
      <dgm:t>
        <a:bodyPr/>
        <a:lstStyle/>
        <a:p>
          <a:endParaRPr lang="en-US"/>
        </a:p>
      </dgm:t>
    </dgm:pt>
    <dgm:pt modelId="{DECB6EB4-9F62-4BD6-8AAF-E9ABE1F8F6EF}" type="pres">
      <dgm:prSet presAssocID="{4BF32D09-F760-4098-82E7-DAB666740255}" presName="sibTrans" presStyleLbl="sibTrans2D1" presStyleIdx="0" presStyleCnt="4"/>
      <dgm:spPr/>
      <dgm:t>
        <a:bodyPr/>
        <a:lstStyle/>
        <a:p>
          <a:endParaRPr lang="en-US"/>
        </a:p>
      </dgm:t>
    </dgm:pt>
    <dgm:pt modelId="{1554E155-0445-451C-B50D-737BF6A43C7E}" type="pres">
      <dgm:prSet presAssocID="{4BF32D09-F760-4098-82E7-DAB666740255}" presName="connectorText" presStyleLbl="sibTrans2D1" presStyleIdx="0" presStyleCnt="4"/>
      <dgm:spPr/>
      <dgm:t>
        <a:bodyPr/>
        <a:lstStyle/>
        <a:p>
          <a:endParaRPr lang="en-US"/>
        </a:p>
      </dgm:t>
    </dgm:pt>
    <dgm:pt modelId="{2710B835-DF97-44A0-8F40-FB16A881C1A7}" type="pres">
      <dgm:prSet presAssocID="{875EB497-5F2C-43EF-8589-0F2D1E4BA3C7}" presName="node" presStyleLbl="node1" presStyleIdx="1" presStyleCnt="5">
        <dgm:presLayoutVars>
          <dgm:bulletEnabled val="1"/>
        </dgm:presLayoutVars>
      </dgm:prSet>
      <dgm:spPr/>
      <dgm:t>
        <a:bodyPr/>
        <a:lstStyle/>
        <a:p>
          <a:endParaRPr lang="en-US"/>
        </a:p>
      </dgm:t>
    </dgm:pt>
    <dgm:pt modelId="{B7F5E8C0-8B3B-49D6-BF02-7D557B0BE6C7}" type="pres">
      <dgm:prSet presAssocID="{62A02A29-1637-4608-BD63-4E6B7253D0F4}" presName="sibTrans" presStyleLbl="sibTrans2D1" presStyleIdx="1" presStyleCnt="4"/>
      <dgm:spPr/>
      <dgm:t>
        <a:bodyPr/>
        <a:lstStyle/>
        <a:p>
          <a:endParaRPr lang="en-US"/>
        </a:p>
      </dgm:t>
    </dgm:pt>
    <dgm:pt modelId="{ED04E632-06DC-4E89-84DA-EBC0733D2B05}" type="pres">
      <dgm:prSet presAssocID="{62A02A29-1637-4608-BD63-4E6B7253D0F4}" presName="connectorText" presStyleLbl="sibTrans2D1" presStyleIdx="1" presStyleCnt="4"/>
      <dgm:spPr/>
      <dgm:t>
        <a:bodyPr/>
        <a:lstStyle/>
        <a:p>
          <a:endParaRPr lang="en-US"/>
        </a:p>
      </dgm:t>
    </dgm:pt>
    <dgm:pt modelId="{B2B0B4A4-41E9-4316-9954-94A791F7068C}" type="pres">
      <dgm:prSet presAssocID="{EBBC87FF-302D-4CFD-AE18-B138E61950BE}" presName="node" presStyleLbl="node1" presStyleIdx="2" presStyleCnt="5">
        <dgm:presLayoutVars>
          <dgm:bulletEnabled val="1"/>
        </dgm:presLayoutVars>
      </dgm:prSet>
      <dgm:spPr/>
      <dgm:t>
        <a:bodyPr/>
        <a:lstStyle/>
        <a:p>
          <a:endParaRPr lang="en-US"/>
        </a:p>
      </dgm:t>
    </dgm:pt>
    <dgm:pt modelId="{2DBB227B-D671-4428-9DDC-8F58CC44F8DF}" type="pres">
      <dgm:prSet presAssocID="{BF686468-4ED5-43B8-8D0D-94E705F7D2EC}" presName="sibTrans" presStyleLbl="sibTrans2D1" presStyleIdx="2" presStyleCnt="4"/>
      <dgm:spPr/>
      <dgm:t>
        <a:bodyPr/>
        <a:lstStyle/>
        <a:p>
          <a:endParaRPr lang="en-US"/>
        </a:p>
      </dgm:t>
    </dgm:pt>
    <dgm:pt modelId="{1A000DE2-203C-42EC-9EB4-B15750FC78B2}" type="pres">
      <dgm:prSet presAssocID="{BF686468-4ED5-43B8-8D0D-94E705F7D2EC}" presName="connectorText" presStyleLbl="sibTrans2D1" presStyleIdx="2" presStyleCnt="4"/>
      <dgm:spPr/>
      <dgm:t>
        <a:bodyPr/>
        <a:lstStyle/>
        <a:p>
          <a:endParaRPr lang="en-US"/>
        </a:p>
      </dgm:t>
    </dgm:pt>
    <dgm:pt modelId="{1BCD463E-E8D8-4C1E-8C8C-0612CE108173}" type="pres">
      <dgm:prSet presAssocID="{5C6990A4-22CE-441A-A4A7-C1A74ED6D3CA}" presName="node" presStyleLbl="node1" presStyleIdx="3" presStyleCnt="5">
        <dgm:presLayoutVars>
          <dgm:bulletEnabled val="1"/>
        </dgm:presLayoutVars>
      </dgm:prSet>
      <dgm:spPr/>
      <dgm:t>
        <a:bodyPr/>
        <a:lstStyle/>
        <a:p>
          <a:endParaRPr lang="en-US"/>
        </a:p>
      </dgm:t>
    </dgm:pt>
    <dgm:pt modelId="{0D414102-5115-4F65-9463-0014B9DD6415}" type="pres">
      <dgm:prSet presAssocID="{5C370731-A202-48D8-9ADF-4FB32D87361B}" presName="sibTrans" presStyleLbl="sibTrans2D1" presStyleIdx="3" presStyleCnt="4"/>
      <dgm:spPr/>
      <dgm:t>
        <a:bodyPr/>
        <a:lstStyle/>
        <a:p>
          <a:endParaRPr lang="en-US"/>
        </a:p>
      </dgm:t>
    </dgm:pt>
    <dgm:pt modelId="{95154799-5FBC-453C-9E6B-D4F3C25F9FF7}" type="pres">
      <dgm:prSet presAssocID="{5C370731-A202-48D8-9ADF-4FB32D87361B}" presName="connectorText" presStyleLbl="sibTrans2D1" presStyleIdx="3" presStyleCnt="4"/>
      <dgm:spPr/>
      <dgm:t>
        <a:bodyPr/>
        <a:lstStyle/>
        <a:p>
          <a:endParaRPr lang="en-US"/>
        </a:p>
      </dgm:t>
    </dgm:pt>
    <dgm:pt modelId="{A74E8042-6A85-4275-8DA0-3042B1FAC1E9}" type="pres">
      <dgm:prSet presAssocID="{C29AB388-A97F-4DD1-BA8A-B8D5A2367594}" presName="node" presStyleLbl="node1" presStyleIdx="4" presStyleCnt="5">
        <dgm:presLayoutVars>
          <dgm:bulletEnabled val="1"/>
        </dgm:presLayoutVars>
      </dgm:prSet>
      <dgm:spPr/>
      <dgm:t>
        <a:bodyPr/>
        <a:lstStyle/>
        <a:p>
          <a:endParaRPr lang="en-US"/>
        </a:p>
      </dgm:t>
    </dgm:pt>
  </dgm:ptLst>
  <dgm:cxnLst>
    <dgm:cxn modelId="{E794F095-21CC-4113-A7A9-16747BC126FA}" type="presOf" srcId="{5C370731-A202-48D8-9ADF-4FB32D87361B}" destId="{0D414102-5115-4F65-9463-0014B9DD6415}" srcOrd="0" destOrd="0" presId="urn:microsoft.com/office/officeart/2005/8/layout/process1"/>
    <dgm:cxn modelId="{B10D1BB3-47C2-4049-9E2D-BF9C7C4351D2}" srcId="{6FF46C91-7ADA-48A5-8074-1C5AE33FBE7A}" destId="{875EB497-5F2C-43EF-8589-0F2D1E4BA3C7}" srcOrd="1" destOrd="0" parTransId="{00BC1FED-1E6C-4AFC-97DE-2580E5F8B3FA}" sibTransId="{62A02A29-1637-4608-BD63-4E6B7253D0F4}"/>
    <dgm:cxn modelId="{D1338F2A-7568-46CD-AF3C-F40F63FB6298}" type="presOf" srcId="{EBBC87FF-302D-4CFD-AE18-B138E61950BE}" destId="{B2B0B4A4-41E9-4316-9954-94A791F7068C}" srcOrd="0" destOrd="0" presId="urn:microsoft.com/office/officeart/2005/8/layout/process1"/>
    <dgm:cxn modelId="{807C118F-2E68-4C16-92FF-8BADD2C5A75D}" type="presOf" srcId="{4BF32D09-F760-4098-82E7-DAB666740255}" destId="{DECB6EB4-9F62-4BD6-8AAF-E9ABE1F8F6EF}" srcOrd="0" destOrd="0" presId="urn:microsoft.com/office/officeart/2005/8/layout/process1"/>
    <dgm:cxn modelId="{6AFBB88D-5EA2-456B-95CD-E479E7475AA5}" type="presOf" srcId="{C29AB388-A97F-4DD1-BA8A-B8D5A2367594}" destId="{A74E8042-6A85-4275-8DA0-3042B1FAC1E9}" srcOrd="0" destOrd="0" presId="urn:microsoft.com/office/officeart/2005/8/layout/process1"/>
    <dgm:cxn modelId="{527CB10E-8E2E-402E-9CA8-8E49F0AF9D68}" type="presOf" srcId="{5C6990A4-22CE-441A-A4A7-C1A74ED6D3CA}" destId="{1BCD463E-E8D8-4C1E-8C8C-0612CE108173}" srcOrd="0" destOrd="0" presId="urn:microsoft.com/office/officeart/2005/8/layout/process1"/>
    <dgm:cxn modelId="{E0139EF2-E3F5-4B7E-AC58-11B3E7D4CC20}" type="presOf" srcId="{5C370731-A202-48D8-9ADF-4FB32D87361B}" destId="{95154799-5FBC-453C-9E6B-D4F3C25F9FF7}" srcOrd="1" destOrd="0" presId="urn:microsoft.com/office/officeart/2005/8/layout/process1"/>
    <dgm:cxn modelId="{F9245B9B-3E36-422E-82F5-1F55EE26A82D}" type="presOf" srcId="{875EB497-5F2C-43EF-8589-0F2D1E4BA3C7}" destId="{2710B835-DF97-44A0-8F40-FB16A881C1A7}" srcOrd="0" destOrd="0" presId="urn:microsoft.com/office/officeart/2005/8/layout/process1"/>
    <dgm:cxn modelId="{273DC281-C004-4B46-AB1A-18215520825A}" srcId="{6FF46C91-7ADA-48A5-8074-1C5AE33FBE7A}" destId="{5C6990A4-22CE-441A-A4A7-C1A74ED6D3CA}" srcOrd="3" destOrd="0" parTransId="{FD274369-6E63-462F-B2D7-B714D8F050F3}" sibTransId="{5C370731-A202-48D8-9ADF-4FB32D87361B}"/>
    <dgm:cxn modelId="{610B4344-3942-4A61-AD0D-EBE07C2494C8}" type="presOf" srcId="{62A02A29-1637-4608-BD63-4E6B7253D0F4}" destId="{ED04E632-06DC-4E89-84DA-EBC0733D2B05}" srcOrd="1" destOrd="0" presId="urn:microsoft.com/office/officeart/2005/8/layout/process1"/>
    <dgm:cxn modelId="{00CCAF9C-0B94-4342-879B-7305B8563068}" type="presOf" srcId="{BF686468-4ED5-43B8-8D0D-94E705F7D2EC}" destId="{1A000DE2-203C-42EC-9EB4-B15750FC78B2}" srcOrd="1" destOrd="0" presId="urn:microsoft.com/office/officeart/2005/8/layout/process1"/>
    <dgm:cxn modelId="{99EE82D6-68AD-48CC-8C63-0F4F1C176CA3}" srcId="{6FF46C91-7ADA-48A5-8074-1C5AE33FBE7A}" destId="{C29AB388-A97F-4DD1-BA8A-B8D5A2367594}" srcOrd="4" destOrd="0" parTransId="{EA92FD07-1D9C-435E-A988-89046753AC80}" sibTransId="{EEEF241F-906A-4437-B6B1-D2C7EB6A21A8}"/>
    <dgm:cxn modelId="{1CC608F9-861B-43D4-B5DB-8D124006C01D}" srcId="{6FF46C91-7ADA-48A5-8074-1C5AE33FBE7A}" destId="{EBBC87FF-302D-4CFD-AE18-B138E61950BE}" srcOrd="2" destOrd="0" parTransId="{BBD1E130-25AA-48C9-93DA-ABE85BFB0F43}" sibTransId="{BF686468-4ED5-43B8-8D0D-94E705F7D2EC}"/>
    <dgm:cxn modelId="{83449820-6F84-4149-91ED-187906F4FD3E}" type="presOf" srcId="{FB2B62FD-A56E-4965-BD53-D877CFE68DED}" destId="{F8D03E2C-487E-43C8-9315-567BEB7F619A}" srcOrd="0" destOrd="0" presId="urn:microsoft.com/office/officeart/2005/8/layout/process1"/>
    <dgm:cxn modelId="{00BA2027-76FD-43D9-8BA5-9B4EC65CC150}" type="presOf" srcId="{6FF46C91-7ADA-48A5-8074-1C5AE33FBE7A}" destId="{8B1E192E-11C4-491F-A3C8-A73A1184BC68}" srcOrd="0" destOrd="0" presId="urn:microsoft.com/office/officeart/2005/8/layout/process1"/>
    <dgm:cxn modelId="{7E9C0656-1DC3-40C2-931E-FF78A2ED6580}" srcId="{6FF46C91-7ADA-48A5-8074-1C5AE33FBE7A}" destId="{FB2B62FD-A56E-4965-BD53-D877CFE68DED}" srcOrd="0" destOrd="0" parTransId="{D487EEAD-085B-4650-A402-3E45EF295312}" sibTransId="{4BF32D09-F760-4098-82E7-DAB666740255}"/>
    <dgm:cxn modelId="{417DAB63-44DB-4078-9FAA-E81DF039222C}" type="presOf" srcId="{62A02A29-1637-4608-BD63-4E6B7253D0F4}" destId="{B7F5E8C0-8B3B-49D6-BF02-7D557B0BE6C7}" srcOrd="0" destOrd="0" presId="urn:microsoft.com/office/officeart/2005/8/layout/process1"/>
    <dgm:cxn modelId="{B721F83C-6216-4374-8E10-1FE408ADF114}" type="presOf" srcId="{4BF32D09-F760-4098-82E7-DAB666740255}" destId="{1554E155-0445-451C-B50D-737BF6A43C7E}" srcOrd="1" destOrd="0" presId="urn:microsoft.com/office/officeart/2005/8/layout/process1"/>
    <dgm:cxn modelId="{4FEA53CA-8EBB-40F9-8FB5-E10B64CBFEBC}" type="presOf" srcId="{BF686468-4ED5-43B8-8D0D-94E705F7D2EC}" destId="{2DBB227B-D671-4428-9DDC-8F58CC44F8DF}" srcOrd="0" destOrd="0" presId="urn:microsoft.com/office/officeart/2005/8/layout/process1"/>
    <dgm:cxn modelId="{0A62A72B-A9BF-4195-B0B0-BF9E3396D8F8}" type="presParOf" srcId="{8B1E192E-11C4-491F-A3C8-A73A1184BC68}" destId="{F8D03E2C-487E-43C8-9315-567BEB7F619A}" srcOrd="0" destOrd="0" presId="urn:microsoft.com/office/officeart/2005/8/layout/process1"/>
    <dgm:cxn modelId="{EB6981EF-F760-4D3E-8F03-762010D894C6}" type="presParOf" srcId="{8B1E192E-11C4-491F-A3C8-A73A1184BC68}" destId="{DECB6EB4-9F62-4BD6-8AAF-E9ABE1F8F6EF}" srcOrd="1" destOrd="0" presId="urn:microsoft.com/office/officeart/2005/8/layout/process1"/>
    <dgm:cxn modelId="{70CA6F8F-1D4E-4B71-B4E2-FA805540AD93}" type="presParOf" srcId="{DECB6EB4-9F62-4BD6-8AAF-E9ABE1F8F6EF}" destId="{1554E155-0445-451C-B50D-737BF6A43C7E}" srcOrd="0" destOrd="0" presId="urn:microsoft.com/office/officeart/2005/8/layout/process1"/>
    <dgm:cxn modelId="{98058FBE-1783-4464-A99E-0F6F14042278}" type="presParOf" srcId="{8B1E192E-11C4-491F-A3C8-A73A1184BC68}" destId="{2710B835-DF97-44A0-8F40-FB16A881C1A7}" srcOrd="2" destOrd="0" presId="urn:microsoft.com/office/officeart/2005/8/layout/process1"/>
    <dgm:cxn modelId="{7249139B-8C1D-4CC0-B5D7-4DFFFF4B99A3}" type="presParOf" srcId="{8B1E192E-11C4-491F-A3C8-A73A1184BC68}" destId="{B7F5E8C0-8B3B-49D6-BF02-7D557B0BE6C7}" srcOrd="3" destOrd="0" presId="urn:microsoft.com/office/officeart/2005/8/layout/process1"/>
    <dgm:cxn modelId="{2475C62C-0293-4B35-AB64-0A9E2B22658F}" type="presParOf" srcId="{B7F5E8C0-8B3B-49D6-BF02-7D557B0BE6C7}" destId="{ED04E632-06DC-4E89-84DA-EBC0733D2B05}" srcOrd="0" destOrd="0" presId="urn:microsoft.com/office/officeart/2005/8/layout/process1"/>
    <dgm:cxn modelId="{6FA1C6FA-300B-4C82-B1F2-B9E559E6F455}" type="presParOf" srcId="{8B1E192E-11C4-491F-A3C8-A73A1184BC68}" destId="{B2B0B4A4-41E9-4316-9954-94A791F7068C}" srcOrd="4" destOrd="0" presId="urn:microsoft.com/office/officeart/2005/8/layout/process1"/>
    <dgm:cxn modelId="{D211B67B-A809-435E-8542-C29445732D95}" type="presParOf" srcId="{8B1E192E-11C4-491F-A3C8-A73A1184BC68}" destId="{2DBB227B-D671-4428-9DDC-8F58CC44F8DF}" srcOrd="5" destOrd="0" presId="urn:microsoft.com/office/officeart/2005/8/layout/process1"/>
    <dgm:cxn modelId="{1275DBD6-6A6D-4590-ACFC-68D9A1816F64}" type="presParOf" srcId="{2DBB227B-D671-4428-9DDC-8F58CC44F8DF}" destId="{1A000DE2-203C-42EC-9EB4-B15750FC78B2}" srcOrd="0" destOrd="0" presId="urn:microsoft.com/office/officeart/2005/8/layout/process1"/>
    <dgm:cxn modelId="{DD95B2B6-106A-4AFA-8FD6-0570D60D033B}" type="presParOf" srcId="{8B1E192E-11C4-491F-A3C8-A73A1184BC68}" destId="{1BCD463E-E8D8-4C1E-8C8C-0612CE108173}" srcOrd="6" destOrd="0" presId="urn:microsoft.com/office/officeart/2005/8/layout/process1"/>
    <dgm:cxn modelId="{5FD37DFD-28ED-4474-B608-91AC2F59364F}" type="presParOf" srcId="{8B1E192E-11C4-491F-A3C8-A73A1184BC68}" destId="{0D414102-5115-4F65-9463-0014B9DD6415}" srcOrd="7" destOrd="0" presId="urn:microsoft.com/office/officeart/2005/8/layout/process1"/>
    <dgm:cxn modelId="{23D479E4-4182-4828-B9F0-6E59F01529D9}" type="presParOf" srcId="{0D414102-5115-4F65-9463-0014B9DD6415}" destId="{95154799-5FBC-453C-9E6B-D4F3C25F9FF7}" srcOrd="0" destOrd="0" presId="urn:microsoft.com/office/officeart/2005/8/layout/process1"/>
    <dgm:cxn modelId="{EF49ED36-34C1-44FA-A221-FDAF14F54697}" type="presParOf" srcId="{8B1E192E-11C4-491F-A3C8-A73A1184BC68}" destId="{A74E8042-6A85-4275-8DA0-3042B1FAC1E9}"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46C91-7ADA-48A5-8074-1C5AE33FBE7A}" type="doc">
      <dgm:prSet loTypeId="urn:microsoft.com/office/officeart/2005/8/layout/process1" loCatId="process" qsTypeId="urn:microsoft.com/office/officeart/2005/8/quickstyle/simple2" qsCatId="simple" csTypeId="urn:microsoft.com/office/officeart/2005/8/colors/accent1_2#10" csCatId="accent1" phldr="1"/>
      <dgm:spPr/>
      <dgm:t>
        <a:bodyPr/>
        <a:lstStyle/>
        <a:p>
          <a:endParaRPr lang="en-US"/>
        </a:p>
      </dgm:t>
    </dgm:pt>
    <dgm:pt modelId="{FB2B62FD-A56E-4965-BD53-D877CFE68DED}">
      <dgm:prSet phldrT="[Text]"/>
      <dgm:spPr>
        <a:solidFill>
          <a:schemeClr val="tx1">
            <a:lumMod val="85000"/>
          </a:schemeClr>
        </a:solidFill>
      </dgm:spPr>
      <dgm:t>
        <a:bodyPr/>
        <a:lstStyle/>
        <a:p>
          <a:r>
            <a:rPr lang="en-US" dirty="0" smtClean="0"/>
            <a:t>Selection</a:t>
          </a:r>
          <a:endParaRPr lang="en-US" dirty="0"/>
        </a:p>
      </dgm:t>
    </dgm:pt>
    <dgm:pt modelId="{D487EEAD-085B-4650-A402-3E45EF295312}" type="parTrans" cxnId="{7E9C0656-1DC3-40C2-931E-FF78A2ED6580}">
      <dgm:prSet/>
      <dgm:spPr/>
      <dgm:t>
        <a:bodyPr/>
        <a:lstStyle/>
        <a:p>
          <a:endParaRPr lang="en-US"/>
        </a:p>
      </dgm:t>
    </dgm:pt>
    <dgm:pt modelId="{4BF32D09-F760-4098-82E7-DAB666740255}" type="sibTrans" cxnId="{7E9C0656-1DC3-40C2-931E-FF78A2ED6580}">
      <dgm:prSet/>
      <dgm:spPr/>
      <dgm:t>
        <a:bodyPr/>
        <a:lstStyle/>
        <a:p>
          <a:endParaRPr lang="en-US" dirty="0"/>
        </a:p>
      </dgm:t>
    </dgm:pt>
    <dgm:pt modelId="{5C6990A4-22CE-441A-A4A7-C1A74ED6D3CA}">
      <dgm:prSet phldrT="[Text]"/>
      <dgm:spPr>
        <a:solidFill>
          <a:schemeClr val="tx1">
            <a:lumMod val="85000"/>
          </a:schemeClr>
        </a:solidFill>
      </dgm:spPr>
      <dgm:t>
        <a:bodyPr/>
        <a:lstStyle/>
        <a:p>
          <a:r>
            <a:rPr lang="en-US" dirty="0" smtClean="0"/>
            <a:t>Weight</a:t>
          </a:r>
          <a:br>
            <a:rPr lang="en-US" dirty="0" smtClean="0"/>
          </a:br>
          <a:r>
            <a:rPr lang="en-US" dirty="0" smtClean="0"/>
            <a:t>Checks</a:t>
          </a:r>
          <a:endParaRPr lang="en-US" dirty="0"/>
        </a:p>
      </dgm:t>
    </dgm:pt>
    <dgm:pt modelId="{FD274369-6E63-462F-B2D7-B714D8F050F3}" type="parTrans" cxnId="{273DC281-C004-4B46-AB1A-18215520825A}">
      <dgm:prSet/>
      <dgm:spPr/>
      <dgm:t>
        <a:bodyPr/>
        <a:lstStyle/>
        <a:p>
          <a:endParaRPr lang="en-US"/>
        </a:p>
      </dgm:t>
    </dgm:pt>
    <dgm:pt modelId="{5C370731-A202-48D8-9ADF-4FB32D87361B}" type="sibTrans" cxnId="{273DC281-C004-4B46-AB1A-18215520825A}">
      <dgm:prSet/>
      <dgm:spPr/>
      <dgm:t>
        <a:bodyPr/>
        <a:lstStyle/>
        <a:p>
          <a:endParaRPr lang="en-US" dirty="0"/>
        </a:p>
      </dgm:t>
    </dgm:pt>
    <dgm:pt modelId="{875EB497-5F2C-43EF-8589-0F2D1E4BA3C7}">
      <dgm:prSet/>
      <dgm:spPr>
        <a:solidFill>
          <a:schemeClr val="tx1">
            <a:lumMod val="85000"/>
          </a:schemeClr>
        </a:solidFill>
      </dgm:spPr>
      <dgm:t>
        <a:bodyPr/>
        <a:lstStyle/>
        <a:p>
          <a:r>
            <a:rPr lang="en-US" dirty="0" smtClean="0"/>
            <a:t>Weight Estimation</a:t>
          </a:r>
          <a:endParaRPr lang="en-US" dirty="0"/>
        </a:p>
      </dgm:t>
    </dgm:pt>
    <dgm:pt modelId="{00BC1FED-1E6C-4AFC-97DE-2580E5F8B3FA}" type="parTrans" cxnId="{B10D1BB3-47C2-4049-9E2D-BF9C7C4351D2}">
      <dgm:prSet/>
      <dgm:spPr/>
      <dgm:t>
        <a:bodyPr/>
        <a:lstStyle/>
        <a:p>
          <a:endParaRPr lang="en-US"/>
        </a:p>
      </dgm:t>
    </dgm:pt>
    <dgm:pt modelId="{62A02A29-1637-4608-BD63-4E6B7253D0F4}" type="sibTrans" cxnId="{B10D1BB3-47C2-4049-9E2D-BF9C7C4351D2}">
      <dgm:prSet/>
      <dgm:spPr/>
      <dgm:t>
        <a:bodyPr/>
        <a:lstStyle/>
        <a:p>
          <a:endParaRPr lang="en-US" dirty="0"/>
        </a:p>
      </dgm:t>
    </dgm:pt>
    <dgm:pt modelId="{C29AB388-A97F-4DD1-BA8A-B8D5A2367594}">
      <dgm:prSet>
        <dgm:style>
          <a:lnRef idx="2">
            <a:schemeClr val="dk1">
              <a:shade val="50000"/>
            </a:schemeClr>
          </a:lnRef>
          <a:fillRef idx="1">
            <a:schemeClr val="dk1"/>
          </a:fillRef>
          <a:effectRef idx="0">
            <a:schemeClr val="dk1"/>
          </a:effectRef>
          <a:fontRef idx="minor">
            <a:schemeClr val="lt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Effect Estimation</a:t>
          </a:r>
          <a:endParaRPr lang="en-US" dirty="0"/>
        </a:p>
      </dgm:t>
    </dgm:pt>
    <dgm:pt modelId="{EA92FD07-1D9C-435E-A988-89046753AC80}" type="parTrans" cxnId="{99EE82D6-68AD-48CC-8C63-0F4F1C176CA3}">
      <dgm:prSet/>
      <dgm:spPr/>
      <dgm:t>
        <a:bodyPr/>
        <a:lstStyle/>
        <a:p>
          <a:endParaRPr lang="en-US"/>
        </a:p>
      </dgm:t>
    </dgm:pt>
    <dgm:pt modelId="{EEEF241F-906A-4437-B6B1-D2C7EB6A21A8}" type="sibTrans" cxnId="{99EE82D6-68AD-48CC-8C63-0F4F1C176CA3}">
      <dgm:prSet/>
      <dgm:spPr/>
      <dgm:t>
        <a:bodyPr/>
        <a:lstStyle/>
        <a:p>
          <a:endParaRPr lang="en-US"/>
        </a:p>
      </dgm:t>
    </dgm:pt>
    <dgm:pt modelId="{8B1E192E-11C4-491F-A3C8-A73A1184BC68}" type="pres">
      <dgm:prSet presAssocID="{6FF46C91-7ADA-48A5-8074-1C5AE33FBE7A}" presName="Name0" presStyleCnt="0">
        <dgm:presLayoutVars>
          <dgm:dir/>
          <dgm:resizeHandles val="exact"/>
        </dgm:presLayoutVars>
      </dgm:prSet>
      <dgm:spPr/>
      <dgm:t>
        <a:bodyPr/>
        <a:lstStyle/>
        <a:p>
          <a:endParaRPr lang="en-US"/>
        </a:p>
      </dgm:t>
    </dgm:pt>
    <dgm:pt modelId="{F8D03E2C-487E-43C8-9315-567BEB7F619A}" type="pres">
      <dgm:prSet presAssocID="{FB2B62FD-A56E-4965-BD53-D877CFE68DED}" presName="node" presStyleLbl="node1" presStyleIdx="0" presStyleCnt="4">
        <dgm:presLayoutVars>
          <dgm:bulletEnabled val="1"/>
        </dgm:presLayoutVars>
      </dgm:prSet>
      <dgm:spPr/>
      <dgm:t>
        <a:bodyPr/>
        <a:lstStyle/>
        <a:p>
          <a:endParaRPr lang="en-US"/>
        </a:p>
      </dgm:t>
    </dgm:pt>
    <dgm:pt modelId="{DECB6EB4-9F62-4BD6-8AAF-E9ABE1F8F6EF}" type="pres">
      <dgm:prSet presAssocID="{4BF32D09-F760-4098-82E7-DAB666740255}" presName="sibTrans" presStyleLbl="sibTrans2D1" presStyleIdx="0" presStyleCnt="3"/>
      <dgm:spPr/>
      <dgm:t>
        <a:bodyPr/>
        <a:lstStyle/>
        <a:p>
          <a:endParaRPr lang="en-US"/>
        </a:p>
      </dgm:t>
    </dgm:pt>
    <dgm:pt modelId="{1554E155-0445-451C-B50D-737BF6A43C7E}" type="pres">
      <dgm:prSet presAssocID="{4BF32D09-F760-4098-82E7-DAB666740255}" presName="connectorText" presStyleLbl="sibTrans2D1" presStyleIdx="0" presStyleCnt="3"/>
      <dgm:spPr/>
      <dgm:t>
        <a:bodyPr/>
        <a:lstStyle/>
        <a:p>
          <a:endParaRPr lang="en-US"/>
        </a:p>
      </dgm:t>
    </dgm:pt>
    <dgm:pt modelId="{2710B835-DF97-44A0-8F40-FB16A881C1A7}" type="pres">
      <dgm:prSet presAssocID="{875EB497-5F2C-43EF-8589-0F2D1E4BA3C7}" presName="node" presStyleLbl="node1" presStyleIdx="1" presStyleCnt="4">
        <dgm:presLayoutVars>
          <dgm:bulletEnabled val="1"/>
        </dgm:presLayoutVars>
      </dgm:prSet>
      <dgm:spPr/>
      <dgm:t>
        <a:bodyPr/>
        <a:lstStyle/>
        <a:p>
          <a:endParaRPr lang="en-US"/>
        </a:p>
      </dgm:t>
    </dgm:pt>
    <dgm:pt modelId="{B7F5E8C0-8B3B-49D6-BF02-7D557B0BE6C7}" type="pres">
      <dgm:prSet presAssocID="{62A02A29-1637-4608-BD63-4E6B7253D0F4}" presName="sibTrans" presStyleLbl="sibTrans2D1" presStyleIdx="1" presStyleCnt="3"/>
      <dgm:spPr/>
      <dgm:t>
        <a:bodyPr/>
        <a:lstStyle/>
        <a:p>
          <a:endParaRPr lang="en-US"/>
        </a:p>
      </dgm:t>
    </dgm:pt>
    <dgm:pt modelId="{ED04E632-06DC-4E89-84DA-EBC0733D2B05}" type="pres">
      <dgm:prSet presAssocID="{62A02A29-1637-4608-BD63-4E6B7253D0F4}" presName="connectorText" presStyleLbl="sibTrans2D1" presStyleIdx="1" presStyleCnt="3"/>
      <dgm:spPr/>
      <dgm:t>
        <a:bodyPr/>
        <a:lstStyle/>
        <a:p>
          <a:endParaRPr lang="en-US"/>
        </a:p>
      </dgm:t>
    </dgm:pt>
    <dgm:pt modelId="{1BCD463E-E8D8-4C1E-8C8C-0612CE108173}" type="pres">
      <dgm:prSet presAssocID="{5C6990A4-22CE-441A-A4A7-C1A74ED6D3CA}" presName="node" presStyleLbl="node1" presStyleIdx="2" presStyleCnt="4">
        <dgm:presLayoutVars>
          <dgm:bulletEnabled val="1"/>
        </dgm:presLayoutVars>
      </dgm:prSet>
      <dgm:spPr/>
      <dgm:t>
        <a:bodyPr/>
        <a:lstStyle/>
        <a:p>
          <a:endParaRPr lang="en-US"/>
        </a:p>
      </dgm:t>
    </dgm:pt>
    <dgm:pt modelId="{0D414102-5115-4F65-9463-0014B9DD6415}" type="pres">
      <dgm:prSet presAssocID="{5C370731-A202-48D8-9ADF-4FB32D87361B}" presName="sibTrans" presStyleLbl="sibTrans2D1" presStyleIdx="2" presStyleCnt="3"/>
      <dgm:spPr/>
      <dgm:t>
        <a:bodyPr/>
        <a:lstStyle/>
        <a:p>
          <a:endParaRPr lang="en-US"/>
        </a:p>
      </dgm:t>
    </dgm:pt>
    <dgm:pt modelId="{95154799-5FBC-453C-9E6B-D4F3C25F9FF7}" type="pres">
      <dgm:prSet presAssocID="{5C370731-A202-48D8-9ADF-4FB32D87361B}" presName="connectorText" presStyleLbl="sibTrans2D1" presStyleIdx="2" presStyleCnt="3"/>
      <dgm:spPr/>
      <dgm:t>
        <a:bodyPr/>
        <a:lstStyle/>
        <a:p>
          <a:endParaRPr lang="en-US"/>
        </a:p>
      </dgm:t>
    </dgm:pt>
    <dgm:pt modelId="{A74E8042-6A85-4275-8DA0-3042B1FAC1E9}" type="pres">
      <dgm:prSet presAssocID="{C29AB388-A97F-4DD1-BA8A-B8D5A2367594}" presName="node" presStyleLbl="node1" presStyleIdx="3" presStyleCnt="4">
        <dgm:presLayoutVars>
          <dgm:bulletEnabled val="1"/>
        </dgm:presLayoutVars>
      </dgm:prSet>
      <dgm:spPr/>
      <dgm:t>
        <a:bodyPr/>
        <a:lstStyle/>
        <a:p>
          <a:endParaRPr lang="en-US"/>
        </a:p>
      </dgm:t>
    </dgm:pt>
  </dgm:ptLst>
  <dgm:cxnLst>
    <dgm:cxn modelId="{6AFBB88D-5EA2-456B-95CD-E479E7475AA5}" type="presOf" srcId="{C29AB388-A97F-4DD1-BA8A-B8D5A2367594}" destId="{A74E8042-6A85-4275-8DA0-3042B1FAC1E9}" srcOrd="0" destOrd="0" presId="urn:microsoft.com/office/officeart/2005/8/layout/process1"/>
    <dgm:cxn modelId="{B10D1BB3-47C2-4049-9E2D-BF9C7C4351D2}" srcId="{6FF46C91-7ADA-48A5-8074-1C5AE33FBE7A}" destId="{875EB497-5F2C-43EF-8589-0F2D1E4BA3C7}" srcOrd="1" destOrd="0" parTransId="{00BC1FED-1E6C-4AFC-97DE-2580E5F8B3FA}" sibTransId="{62A02A29-1637-4608-BD63-4E6B7253D0F4}"/>
    <dgm:cxn modelId="{99EE82D6-68AD-48CC-8C63-0F4F1C176CA3}" srcId="{6FF46C91-7ADA-48A5-8074-1C5AE33FBE7A}" destId="{C29AB388-A97F-4DD1-BA8A-B8D5A2367594}" srcOrd="3" destOrd="0" parTransId="{EA92FD07-1D9C-435E-A988-89046753AC80}" sibTransId="{EEEF241F-906A-4437-B6B1-D2C7EB6A21A8}"/>
    <dgm:cxn modelId="{273DC281-C004-4B46-AB1A-18215520825A}" srcId="{6FF46C91-7ADA-48A5-8074-1C5AE33FBE7A}" destId="{5C6990A4-22CE-441A-A4A7-C1A74ED6D3CA}" srcOrd="2" destOrd="0" parTransId="{FD274369-6E63-462F-B2D7-B714D8F050F3}" sibTransId="{5C370731-A202-48D8-9ADF-4FB32D87361B}"/>
    <dgm:cxn modelId="{B721F83C-6216-4374-8E10-1FE408ADF114}" type="presOf" srcId="{4BF32D09-F760-4098-82E7-DAB666740255}" destId="{1554E155-0445-451C-B50D-737BF6A43C7E}" srcOrd="1" destOrd="0" presId="urn:microsoft.com/office/officeart/2005/8/layout/process1"/>
    <dgm:cxn modelId="{610B4344-3942-4A61-AD0D-EBE07C2494C8}" type="presOf" srcId="{62A02A29-1637-4608-BD63-4E6B7253D0F4}" destId="{ED04E632-06DC-4E89-84DA-EBC0733D2B05}" srcOrd="1" destOrd="0" presId="urn:microsoft.com/office/officeart/2005/8/layout/process1"/>
    <dgm:cxn modelId="{00BA2027-76FD-43D9-8BA5-9B4EC65CC150}" type="presOf" srcId="{6FF46C91-7ADA-48A5-8074-1C5AE33FBE7A}" destId="{8B1E192E-11C4-491F-A3C8-A73A1184BC68}" srcOrd="0" destOrd="0" presId="urn:microsoft.com/office/officeart/2005/8/layout/process1"/>
    <dgm:cxn modelId="{F9245B9B-3E36-422E-82F5-1F55EE26A82D}" type="presOf" srcId="{875EB497-5F2C-43EF-8589-0F2D1E4BA3C7}" destId="{2710B835-DF97-44A0-8F40-FB16A881C1A7}" srcOrd="0" destOrd="0" presId="urn:microsoft.com/office/officeart/2005/8/layout/process1"/>
    <dgm:cxn modelId="{807C118F-2E68-4C16-92FF-8BADD2C5A75D}" type="presOf" srcId="{4BF32D09-F760-4098-82E7-DAB666740255}" destId="{DECB6EB4-9F62-4BD6-8AAF-E9ABE1F8F6EF}" srcOrd="0" destOrd="0" presId="urn:microsoft.com/office/officeart/2005/8/layout/process1"/>
    <dgm:cxn modelId="{E0139EF2-E3F5-4B7E-AC58-11B3E7D4CC20}" type="presOf" srcId="{5C370731-A202-48D8-9ADF-4FB32D87361B}" destId="{95154799-5FBC-453C-9E6B-D4F3C25F9FF7}" srcOrd="1" destOrd="0" presId="urn:microsoft.com/office/officeart/2005/8/layout/process1"/>
    <dgm:cxn modelId="{417DAB63-44DB-4078-9FAA-E81DF039222C}" type="presOf" srcId="{62A02A29-1637-4608-BD63-4E6B7253D0F4}" destId="{B7F5E8C0-8B3B-49D6-BF02-7D557B0BE6C7}" srcOrd="0" destOrd="0" presId="urn:microsoft.com/office/officeart/2005/8/layout/process1"/>
    <dgm:cxn modelId="{527CB10E-8E2E-402E-9CA8-8E49F0AF9D68}" type="presOf" srcId="{5C6990A4-22CE-441A-A4A7-C1A74ED6D3CA}" destId="{1BCD463E-E8D8-4C1E-8C8C-0612CE108173}" srcOrd="0" destOrd="0" presId="urn:microsoft.com/office/officeart/2005/8/layout/process1"/>
    <dgm:cxn modelId="{83449820-6F84-4149-91ED-187906F4FD3E}" type="presOf" srcId="{FB2B62FD-A56E-4965-BD53-D877CFE68DED}" destId="{F8D03E2C-487E-43C8-9315-567BEB7F619A}" srcOrd="0" destOrd="0" presId="urn:microsoft.com/office/officeart/2005/8/layout/process1"/>
    <dgm:cxn modelId="{E794F095-21CC-4113-A7A9-16747BC126FA}" type="presOf" srcId="{5C370731-A202-48D8-9ADF-4FB32D87361B}" destId="{0D414102-5115-4F65-9463-0014B9DD6415}" srcOrd="0" destOrd="0" presId="urn:microsoft.com/office/officeart/2005/8/layout/process1"/>
    <dgm:cxn modelId="{7E9C0656-1DC3-40C2-931E-FF78A2ED6580}" srcId="{6FF46C91-7ADA-48A5-8074-1C5AE33FBE7A}" destId="{FB2B62FD-A56E-4965-BD53-D877CFE68DED}" srcOrd="0" destOrd="0" parTransId="{D487EEAD-085B-4650-A402-3E45EF295312}" sibTransId="{4BF32D09-F760-4098-82E7-DAB666740255}"/>
    <dgm:cxn modelId="{0A62A72B-A9BF-4195-B0B0-BF9E3396D8F8}" type="presParOf" srcId="{8B1E192E-11C4-491F-A3C8-A73A1184BC68}" destId="{F8D03E2C-487E-43C8-9315-567BEB7F619A}" srcOrd="0" destOrd="0" presId="urn:microsoft.com/office/officeart/2005/8/layout/process1"/>
    <dgm:cxn modelId="{EB6981EF-F760-4D3E-8F03-762010D894C6}" type="presParOf" srcId="{8B1E192E-11C4-491F-A3C8-A73A1184BC68}" destId="{DECB6EB4-9F62-4BD6-8AAF-E9ABE1F8F6EF}" srcOrd="1" destOrd="0" presId="urn:microsoft.com/office/officeart/2005/8/layout/process1"/>
    <dgm:cxn modelId="{70CA6F8F-1D4E-4B71-B4E2-FA805540AD93}" type="presParOf" srcId="{DECB6EB4-9F62-4BD6-8AAF-E9ABE1F8F6EF}" destId="{1554E155-0445-451C-B50D-737BF6A43C7E}" srcOrd="0" destOrd="0" presId="urn:microsoft.com/office/officeart/2005/8/layout/process1"/>
    <dgm:cxn modelId="{98058FBE-1783-4464-A99E-0F6F14042278}" type="presParOf" srcId="{8B1E192E-11C4-491F-A3C8-A73A1184BC68}" destId="{2710B835-DF97-44A0-8F40-FB16A881C1A7}" srcOrd="2" destOrd="0" presId="urn:microsoft.com/office/officeart/2005/8/layout/process1"/>
    <dgm:cxn modelId="{7249139B-8C1D-4CC0-B5D7-4DFFFF4B99A3}" type="presParOf" srcId="{8B1E192E-11C4-491F-A3C8-A73A1184BC68}" destId="{B7F5E8C0-8B3B-49D6-BF02-7D557B0BE6C7}" srcOrd="3" destOrd="0" presId="urn:microsoft.com/office/officeart/2005/8/layout/process1"/>
    <dgm:cxn modelId="{2475C62C-0293-4B35-AB64-0A9E2B22658F}" type="presParOf" srcId="{B7F5E8C0-8B3B-49D6-BF02-7D557B0BE6C7}" destId="{ED04E632-06DC-4E89-84DA-EBC0733D2B05}" srcOrd="0" destOrd="0" presId="urn:microsoft.com/office/officeart/2005/8/layout/process1"/>
    <dgm:cxn modelId="{DD95B2B6-106A-4AFA-8FD6-0570D60D033B}" type="presParOf" srcId="{8B1E192E-11C4-491F-A3C8-A73A1184BC68}" destId="{1BCD463E-E8D8-4C1E-8C8C-0612CE108173}" srcOrd="4" destOrd="0" presId="urn:microsoft.com/office/officeart/2005/8/layout/process1"/>
    <dgm:cxn modelId="{5FD37DFD-28ED-4474-B608-91AC2F59364F}" type="presParOf" srcId="{8B1E192E-11C4-491F-A3C8-A73A1184BC68}" destId="{0D414102-5115-4F65-9463-0014B9DD6415}" srcOrd="5" destOrd="0" presId="urn:microsoft.com/office/officeart/2005/8/layout/process1"/>
    <dgm:cxn modelId="{23D479E4-4182-4828-B9F0-6E59F01529D9}" type="presParOf" srcId="{0D414102-5115-4F65-9463-0014B9DD6415}" destId="{95154799-5FBC-453C-9E6B-D4F3C25F9FF7}" srcOrd="0" destOrd="0" presId="urn:microsoft.com/office/officeart/2005/8/layout/process1"/>
    <dgm:cxn modelId="{EF49ED36-34C1-44FA-A221-FDAF14F54697}" type="presParOf" srcId="{8B1E192E-11C4-491F-A3C8-A73A1184BC68}" destId="{A74E8042-6A85-4275-8DA0-3042B1FAC1E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03E2C-487E-43C8-9315-567BEB7F619A}">
      <dsp:nvSpPr>
        <dsp:cNvPr id="0" name=""/>
        <dsp:cNvSpPr/>
      </dsp:nvSpPr>
      <dsp:spPr>
        <a:xfrm>
          <a:off x="3716"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Selection</a:t>
          </a:r>
          <a:endParaRPr lang="en-US" sz="2300" kern="1200" dirty="0"/>
        </a:p>
      </dsp:txBody>
      <dsp:txXfrm>
        <a:off x="32275" y="264914"/>
        <a:ext cx="1568029" cy="917970"/>
      </dsp:txXfrm>
    </dsp:sp>
    <dsp:sp modelId="{DECB6EB4-9F62-4BD6-8AAF-E9ABE1F8F6EF}">
      <dsp:nvSpPr>
        <dsp:cNvPr id="0" name=""/>
        <dsp:cNvSpPr/>
      </dsp:nvSpPr>
      <dsp:spPr>
        <a:xfrm>
          <a:off x="1791379"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1791379" y="602988"/>
        <a:ext cx="241172" cy="241822"/>
      </dsp:txXfrm>
    </dsp:sp>
    <dsp:sp modelId="{2710B835-DF97-44A0-8F40-FB16A881C1A7}">
      <dsp:nvSpPr>
        <dsp:cNvPr id="0" name=""/>
        <dsp:cNvSpPr/>
      </dsp:nvSpPr>
      <dsp:spPr>
        <a:xfrm>
          <a:off x="2278923" y="236355"/>
          <a:ext cx="1625147" cy="97508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Model estimation</a:t>
          </a:r>
          <a:endParaRPr lang="en-US" sz="2300" kern="1200" dirty="0"/>
        </a:p>
      </dsp:txBody>
      <dsp:txXfrm>
        <a:off x="2307482" y="264914"/>
        <a:ext cx="1568029" cy="917970"/>
      </dsp:txXfrm>
    </dsp:sp>
    <dsp:sp modelId="{B7F5E8C0-8B3B-49D6-BF02-7D557B0BE6C7}">
      <dsp:nvSpPr>
        <dsp:cNvPr id="0" name=""/>
        <dsp:cNvSpPr/>
      </dsp:nvSpPr>
      <dsp:spPr>
        <a:xfrm>
          <a:off x="4066585"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66585" y="602988"/>
        <a:ext cx="241172" cy="241822"/>
      </dsp:txXfrm>
    </dsp:sp>
    <dsp:sp modelId="{1BCD463E-E8D8-4C1E-8C8C-0612CE108173}">
      <dsp:nvSpPr>
        <dsp:cNvPr id="0" name=""/>
        <dsp:cNvSpPr/>
      </dsp:nvSpPr>
      <dsp:spPr>
        <a:xfrm>
          <a:off x="4554129"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Residual</a:t>
          </a:r>
          <a:br>
            <a:rPr lang="en-US" sz="2300" kern="1200" dirty="0" smtClean="0"/>
          </a:br>
          <a:r>
            <a:rPr lang="en-US" sz="2300" kern="1200" dirty="0" smtClean="0"/>
            <a:t>Checks</a:t>
          </a:r>
          <a:endParaRPr lang="en-US" sz="2300" kern="1200" dirty="0"/>
        </a:p>
      </dsp:txBody>
      <dsp:txXfrm>
        <a:off x="4582688" y="264914"/>
        <a:ext cx="1568029" cy="917970"/>
      </dsp:txXfrm>
    </dsp:sp>
    <dsp:sp modelId="{0D414102-5115-4F65-9463-0014B9DD6415}">
      <dsp:nvSpPr>
        <dsp:cNvPr id="0" name=""/>
        <dsp:cNvSpPr/>
      </dsp:nvSpPr>
      <dsp:spPr>
        <a:xfrm>
          <a:off x="6341791"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6341791" y="602988"/>
        <a:ext cx="241172" cy="241822"/>
      </dsp:txXfrm>
    </dsp:sp>
    <dsp:sp modelId="{A74E8042-6A85-4275-8DA0-3042B1FAC1E9}">
      <dsp:nvSpPr>
        <dsp:cNvPr id="0" name=""/>
        <dsp:cNvSpPr/>
      </dsp:nvSpPr>
      <dsp:spPr>
        <a:xfrm>
          <a:off x="6829335"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300" kern="1200" dirty="0" smtClean="0"/>
            <a:t>Effect Estimation</a:t>
          </a:r>
          <a:endParaRPr lang="en-US" sz="2300" kern="1200" dirty="0"/>
        </a:p>
      </dsp:txBody>
      <dsp:txXfrm>
        <a:off x="6857894" y="264914"/>
        <a:ext cx="1568029" cy="917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03E2C-487E-43C8-9315-567BEB7F619A}">
      <dsp:nvSpPr>
        <dsp:cNvPr id="0" name=""/>
        <dsp:cNvSpPr/>
      </dsp:nvSpPr>
      <dsp:spPr>
        <a:xfrm>
          <a:off x="4129" y="339811"/>
          <a:ext cx="1280293" cy="768176"/>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Selection</a:t>
          </a:r>
          <a:endParaRPr lang="en-US" sz="1800" kern="1200" dirty="0"/>
        </a:p>
      </dsp:txBody>
      <dsp:txXfrm>
        <a:off x="26628" y="362310"/>
        <a:ext cx="1235295" cy="723178"/>
      </dsp:txXfrm>
    </dsp:sp>
    <dsp:sp modelId="{DECB6EB4-9F62-4BD6-8AAF-E9ABE1F8F6EF}">
      <dsp:nvSpPr>
        <dsp:cNvPr id="0" name=""/>
        <dsp:cNvSpPr/>
      </dsp:nvSpPr>
      <dsp:spPr>
        <a:xfrm>
          <a:off x="1412453" y="565143"/>
          <a:ext cx="271422" cy="31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1412453" y="628645"/>
        <a:ext cx="189995" cy="190508"/>
      </dsp:txXfrm>
    </dsp:sp>
    <dsp:sp modelId="{2710B835-DF97-44A0-8F40-FB16A881C1A7}">
      <dsp:nvSpPr>
        <dsp:cNvPr id="0" name=""/>
        <dsp:cNvSpPr/>
      </dsp:nvSpPr>
      <dsp:spPr>
        <a:xfrm>
          <a:off x="1796541" y="339811"/>
          <a:ext cx="1280293" cy="768176"/>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PS Estimation</a:t>
          </a:r>
          <a:endParaRPr lang="en-US" sz="1800" kern="1200" dirty="0"/>
        </a:p>
      </dsp:txBody>
      <dsp:txXfrm>
        <a:off x="1819040" y="362310"/>
        <a:ext cx="1235295" cy="723178"/>
      </dsp:txXfrm>
    </dsp:sp>
    <dsp:sp modelId="{B7F5E8C0-8B3B-49D6-BF02-7D557B0BE6C7}">
      <dsp:nvSpPr>
        <dsp:cNvPr id="0" name=""/>
        <dsp:cNvSpPr/>
      </dsp:nvSpPr>
      <dsp:spPr>
        <a:xfrm>
          <a:off x="3204864" y="565143"/>
          <a:ext cx="271422" cy="31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04864" y="628645"/>
        <a:ext cx="189995" cy="190508"/>
      </dsp:txXfrm>
    </dsp:sp>
    <dsp:sp modelId="{B2B0B4A4-41E9-4316-9954-94A791F7068C}">
      <dsp:nvSpPr>
        <dsp:cNvPr id="0" name=""/>
        <dsp:cNvSpPr/>
      </dsp:nvSpPr>
      <dsp:spPr>
        <a:xfrm>
          <a:off x="3588953" y="339811"/>
          <a:ext cx="1280293" cy="768176"/>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Matching</a:t>
          </a:r>
          <a:endParaRPr lang="en-US" sz="1800" kern="1200" dirty="0"/>
        </a:p>
      </dsp:txBody>
      <dsp:txXfrm>
        <a:off x="3611452" y="362310"/>
        <a:ext cx="1235295" cy="723178"/>
      </dsp:txXfrm>
    </dsp:sp>
    <dsp:sp modelId="{2DBB227B-D671-4428-9DDC-8F58CC44F8DF}">
      <dsp:nvSpPr>
        <dsp:cNvPr id="0" name=""/>
        <dsp:cNvSpPr/>
      </dsp:nvSpPr>
      <dsp:spPr>
        <a:xfrm>
          <a:off x="4997276" y="565143"/>
          <a:ext cx="271422" cy="31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997276" y="628645"/>
        <a:ext cx="189995" cy="190508"/>
      </dsp:txXfrm>
    </dsp:sp>
    <dsp:sp modelId="{1BCD463E-E8D8-4C1E-8C8C-0612CE108173}">
      <dsp:nvSpPr>
        <dsp:cNvPr id="0" name=""/>
        <dsp:cNvSpPr/>
      </dsp:nvSpPr>
      <dsp:spPr>
        <a:xfrm>
          <a:off x="5381364" y="339811"/>
          <a:ext cx="1280293" cy="768176"/>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Balance</a:t>
          </a:r>
          <a:br>
            <a:rPr lang="en-US" sz="1800" kern="1200" dirty="0" smtClean="0"/>
          </a:br>
          <a:r>
            <a:rPr lang="en-US" sz="1800" kern="1200" dirty="0" smtClean="0"/>
            <a:t>Checks</a:t>
          </a:r>
          <a:endParaRPr lang="en-US" sz="1800" kern="1200" dirty="0"/>
        </a:p>
      </dsp:txBody>
      <dsp:txXfrm>
        <a:off x="5403863" y="362310"/>
        <a:ext cx="1235295" cy="723178"/>
      </dsp:txXfrm>
    </dsp:sp>
    <dsp:sp modelId="{0D414102-5115-4F65-9463-0014B9DD6415}">
      <dsp:nvSpPr>
        <dsp:cNvPr id="0" name=""/>
        <dsp:cNvSpPr/>
      </dsp:nvSpPr>
      <dsp:spPr>
        <a:xfrm>
          <a:off x="6789687" y="565143"/>
          <a:ext cx="271422" cy="31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6789687" y="628645"/>
        <a:ext cx="189995" cy="190508"/>
      </dsp:txXfrm>
    </dsp:sp>
    <dsp:sp modelId="{A74E8042-6A85-4275-8DA0-3042B1FAC1E9}">
      <dsp:nvSpPr>
        <dsp:cNvPr id="0" name=""/>
        <dsp:cNvSpPr/>
      </dsp:nvSpPr>
      <dsp:spPr>
        <a:xfrm>
          <a:off x="7173776" y="339811"/>
          <a:ext cx="1280293" cy="768176"/>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8580" tIns="68580" rIns="68580" bIns="685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kern="1200" dirty="0" smtClean="0"/>
            <a:t>Effect Estimation</a:t>
          </a:r>
          <a:endParaRPr lang="en-US" sz="1800" kern="1200" dirty="0"/>
        </a:p>
      </dsp:txBody>
      <dsp:txXfrm>
        <a:off x="7196275" y="362310"/>
        <a:ext cx="1235295" cy="723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03E2C-487E-43C8-9315-567BEB7F619A}">
      <dsp:nvSpPr>
        <dsp:cNvPr id="0" name=""/>
        <dsp:cNvSpPr/>
      </dsp:nvSpPr>
      <dsp:spPr>
        <a:xfrm>
          <a:off x="3716"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Selection</a:t>
          </a:r>
          <a:endParaRPr lang="en-US" sz="2300" kern="1200" dirty="0"/>
        </a:p>
      </dsp:txBody>
      <dsp:txXfrm>
        <a:off x="32275" y="264914"/>
        <a:ext cx="1568029" cy="917970"/>
      </dsp:txXfrm>
    </dsp:sp>
    <dsp:sp modelId="{DECB6EB4-9F62-4BD6-8AAF-E9ABE1F8F6EF}">
      <dsp:nvSpPr>
        <dsp:cNvPr id="0" name=""/>
        <dsp:cNvSpPr/>
      </dsp:nvSpPr>
      <dsp:spPr>
        <a:xfrm>
          <a:off x="1791379"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1791379" y="602988"/>
        <a:ext cx="241172" cy="241822"/>
      </dsp:txXfrm>
    </dsp:sp>
    <dsp:sp modelId="{2710B835-DF97-44A0-8F40-FB16A881C1A7}">
      <dsp:nvSpPr>
        <dsp:cNvPr id="0" name=""/>
        <dsp:cNvSpPr/>
      </dsp:nvSpPr>
      <dsp:spPr>
        <a:xfrm>
          <a:off x="2278923"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Weight Estimation</a:t>
          </a:r>
          <a:endParaRPr lang="en-US" sz="2300" kern="1200" dirty="0"/>
        </a:p>
      </dsp:txBody>
      <dsp:txXfrm>
        <a:off x="2307482" y="264914"/>
        <a:ext cx="1568029" cy="917970"/>
      </dsp:txXfrm>
    </dsp:sp>
    <dsp:sp modelId="{B7F5E8C0-8B3B-49D6-BF02-7D557B0BE6C7}">
      <dsp:nvSpPr>
        <dsp:cNvPr id="0" name=""/>
        <dsp:cNvSpPr/>
      </dsp:nvSpPr>
      <dsp:spPr>
        <a:xfrm>
          <a:off x="4066585"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66585" y="602988"/>
        <a:ext cx="241172" cy="241822"/>
      </dsp:txXfrm>
    </dsp:sp>
    <dsp:sp modelId="{1BCD463E-E8D8-4C1E-8C8C-0612CE108173}">
      <dsp:nvSpPr>
        <dsp:cNvPr id="0" name=""/>
        <dsp:cNvSpPr/>
      </dsp:nvSpPr>
      <dsp:spPr>
        <a:xfrm>
          <a:off x="4554129" y="236355"/>
          <a:ext cx="1625147" cy="975088"/>
        </a:xfrm>
        <a:prstGeom prst="roundRect">
          <a:avLst>
            <a:gd name="adj" fmla="val 10000"/>
          </a:avLst>
        </a:prstGeom>
        <a:solidFill>
          <a:schemeClr val="tx1">
            <a:lumMod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Weight</a:t>
          </a:r>
          <a:br>
            <a:rPr lang="en-US" sz="2300" kern="1200" dirty="0" smtClean="0"/>
          </a:br>
          <a:r>
            <a:rPr lang="en-US" sz="2300" kern="1200" dirty="0" smtClean="0"/>
            <a:t>Checks</a:t>
          </a:r>
          <a:endParaRPr lang="en-US" sz="2300" kern="1200" dirty="0"/>
        </a:p>
      </dsp:txBody>
      <dsp:txXfrm>
        <a:off x="4582688" y="264914"/>
        <a:ext cx="1568029" cy="917970"/>
      </dsp:txXfrm>
    </dsp:sp>
    <dsp:sp modelId="{0D414102-5115-4F65-9463-0014B9DD6415}">
      <dsp:nvSpPr>
        <dsp:cNvPr id="0" name=""/>
        <dsp:cNvSpPr/>
      </dsp:nvSpPr>
      <dsp:spPr>
        <a:xfrm>
          <a:off x="6341791" y="522381"/>
          <a:ext cx="344531" cy="403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6341791" y="602988"/>
        <a:ext cx="241172" cy="241822"/>
      </dsp:txXfrm>
    </dsp:sp>
    <dsp:sp modelId="{A74E8042-6A85-4275-8DA0-3042B1FAC1E9}">
      <dsp:nvSpPr>
        <dsp:cNvPr id="0" name=""/>
        <dsp:cNvSpPr/>
      </dsp:nvSpPr>
      <dsp:spPr>
        <a:xfrm>
          <a:off x="6829335" y="236355"/>
          <a:ext cx="1625147" cy="97508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7630" tIns="87630" rIns="87630" bIns="876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300" kern="1200" dirty="0" smtClean="0"/>
            <a:t>Effect Estimation</a:t>
          </a:r>
          <a:endParaRPr lang="en-US" sz="2300" kern="1200" dirty="0"/>
        </a:p>
      </dsp:txBody>
      <dsp:txXfrm>
        <a:off x="6857894" y="264914"/>
        <a:ext cx="1568029" cy="917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783EB-80CF-4F6C-97FC-34E04B9DAF38}" type="datetimeFigureOut">
              <a:rPr lang="en-US" smtClean="0"/>
              <a:t>7/29/2018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367F5-DFDC-461B-B3DD-8D6462A61313}" type="slidenum">
              <a:rPr lang="en-US" smtClean="0"/>
              <a:t>‹#›</a:t>
            </a:fld>
            <a:endParaRPr lang="en-US"/>
          </a:p>
        </p:txBody>
      </p:sp>
    </p:spTree>
    <p:extLst>
      <p:ext uri="{BB962C8B-B14F-4D97-AF65-F5344CB8AC3E}">
        <p14:creationId xmlns:p14="http://schemas.microsoft.com/office/powerpoint/2010/main" val="88132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4BB182-5363-47B2-9D95-21EB75687A61}"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179608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D6FFC5-279D-4E46-BBEE-0918C2CC5F39}" type="slidenum">
              <a:rPr lang="en-US" smtClean="0"/>
              <a:pPr/>
              <a:t>109</a:t>
            </a:fld>
            <a:endParaRPr lang="en-US" dirty="0" smtClean="0"/>
          </a:p>
        </p:txBody>
      </p:sp>
    </p:spTree>
    <p:extLst>
      <p:ext uri="{BB962C8B-B14F-4D97-AF65-F5344CB8AC3E}">
        <p14:creationId xmlns:p14="http://schemas.microsoft.com/office/powerpoint/2010/main" val="1081935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118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C62C5A-C54F-4628-8FF3-422F46E34AB6}" type="slidenum">
              <a:rPr lang="en-US" smtClean="0"/>
              <a:pPr/>
              <a:t>110</a:t>
            </a:fld>
            <a:endParaRPr lang="en-US" dirty="0" smtClean="0"/>
          </a:p>
        </p:txBody>
      </p:sp>
    </p:spTree>
    <p:extLst>
      <p:ext uri="{BB962C8B-B14F-4D97-AF65-F5344CB8AC3E}">
        <p14:creationId xmlns:p14="http://schemas.microsoft.com/office/powerpoint/2010/main" val="1194705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1208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21CACD-EB62-48EE-BC52-EC973D957072}" type="slidenum">
              <a:rPr lang="en-US" smtClean="0"/>
              <a:pPr/>
              <a:t>111</a:t>
            </a:fld>
            <a:endParaRPr lang="en-US" dirty="0" smtClean="0"/>
          </a:p>
        </p:txBody>
      </p:sp>
    </p:spTree>
    <p:extLst>
      <p:ext uri="{BB962C8B-B14F-4D97-AF65-F5344CB8AC3E}">
        <p14:creationId xmlns:p14="http://schemas.microsoft.com/office/powerpoint/2010/main" val="2276904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42C9D6-443D-472C-B30D-33EB151DE221}" type="slidenum">
              <a:rPr lang="en-US" smtClean="0"/>
              <a:pPr/>
              <a:t>112</a:t>
            </a:fld>
            <a:endParaRPr lang="en-US" dirty="0" smtClean="0"/>
          </a:p>
        </p:txBody>
      </p:sp>
    </p:spTree>
    <p:extLst>
      <p:ext uri="{BB962C8B-B14F-4D97-AF65-F5344CB8AC3E}">
        <p14:creationId xmlns:p14="http://schemas.microsoft.com/office/powerpoint/2010/main" val="113139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586BEC1-D0DF-454C-B50C-D98A04279004}" type="slidenum">
              <a:rPr lang="en-US" smtClean="0"/>
              <a:pPr>
                <a:defRPr/>
              </a:pPr>
              <a:t>113</a:t>
            </a:fld>
            <a:endParaRPr lang="en-US" dirty="0"/>
          </a:p>
        </p:txBody>
      </p:sp>
    </p:spTree>
    <p:extLst>
      <p:ext uri="{BB962C8B-B14F-4D97-AF65-F5344CB8AC3E}">
        <p14:creationId xmlns:p14="http://schemas.microsoft.com/office/powerpoint/2010/main" val="11477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586BEC1-D0DF-454C-B50C-D98A04279004}" type="slidenum">
              <a:rPr lang="en-US" smtClean="0"/>
              <a:pPr>
                <a:defRPr/>
              </a:pPr>
              <a:t>114</a:t>
            </a:fld>
            <a:endParaRPr lang="en-US" dirty="0"/>
          </a:p>
        </p:txBody>
      </p:sp>
    </p:spTree>
    <p:extLst>
      <p:ext uri="{BB962C8B-B14F-4D97-AF65-F5344CB8AC3E}">
        <p14:creationId xmlns:p14="http://schemas.microsoft.com/office/powerpoint/2010/main" val="3732478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1095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428D50-5926-4C10-9141-6E4581120561}" type="slidenum">
              <a:rPr lang="en-US" smtClean="0"/>
              <a:pPr/>
              <a:t>117</a:t>
            </a:fld>
            <a:endParaRPr lang="en-US" dirty="0" smtClean="0"/>
          </a:p>
        </p:txBody>
      </p:sp>
    </p:spTree>
    <p:extLst>
      <p:ext uri="{BB962C8B-B14F-4D97-AF65-F5344CB8AC3E}">
        <p14:creationId xmlns:p14="http://schemas.microsoft.com/office/powerpoint/2010/main" val="232262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98E43B-5405-41DE-B996-338B85EAB931}" type="slidenum">
              <a:rPr lang="en-US" smtClean="0"/>
              <a:pPr/>
              <a:t>118</a:t>
            </a:fld>
            <a:endParaRPr lang="en-US" dirty="0" smtClean="0"/>
          </a:p>
        </p:txBody>
      </p:sp>
    </p:spTree>
    <p:extLst>
      <p:ext uri="{BB962C8B-B14F-4D97-AF65-F5344CB8AC3E}">
        <p14:creationId xmlns:p14="http://schemas.microsoft.com/office/powerpoint/2010/main" val="89109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CD7041-32CC-4C3A-BD6A-C8BD7591A4FF}" type="slidenum">
              <a:rPr lang="en-US" smtClean="0"/>
              <a:pPr/>
              <a:t>119</a:t>
            </a:fld>
            <a:endParaRPr lang="en-US" dirty="0" smtClean="0"/>
          </a:p>
        </p:txBody>
      </p:sp>
    </p:spTree>
    <p:extLst>
      <p:ext uri="{BB962C8B-B14F-4D97-AF65-F5344CB8AC3E}">
        <p14:creationId xmlns:p14="http://schemas.microsoft.com/office/powerpoint/2010/main" val="661423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B48A21-C26A-463C-908A-00CBE53E7AFB}" type="slidenum">
              <a:rPr lang="en-US" smtClean="0"/>
              <a:pPr/>
              <a:t>120</a:t>
            </a:fld>
            <a:endParaRPr lang="en-US" dirty="0" smtClean="0"/>
          </a:p>
        </p:txBody>
      </p:sp>
    </p:spTree>
    <p:extLst>
      <p:ext uri="{BB962C8B-B14F-4D97-AF65-F5344CB8AC3E}">
        <p14:creationId xmlns:p14="http://schemas.microsoft.com/office/powerpoint/2010/main" val="288959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287446-EA91-4597-A17A-7868E30179C0}" type="slidenum">
              <a:rPr lang="en-US" altLang="en-US" smtClean="0"/>
              <a:pPr>
                <a:spcBef>
                  <a:spcPct val="0"/>
                </a:spcBef>
              </a:pPr>
              <a:t>17</a:t>
            </a:fld>
            <a:endParaRPr lang="en-US" altLang="en-US" smtClean="0"/>
          </a:p>
        </p:txBody>
      </p:sp>
    </p:spTree>
    <p:extLst>
      <p:ext uri="{BB962C8B-B14F-4D97-AF65-F5344CB8AC3E}">
        <p14:creationId xmlns:p14="http://schemas.microsoft.com/office/powerpoint/2010/main" val="250628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CC43D6-7C96-4ACB-8EB8-F910DA2B6189}" type="slidenum">
              <a:rPr lang="en-US" smtClean="0"/>
              <a:pPr/>
              <a:t>124</a:t>
            </a:fld>
            <a:endParaRPr lang="en-US" dirty="0" smtClean="0"/>
          </a:p>
        </p:txBody>
      </p:sp>
    </p:spTree>
    <p:extLst>
      <p:ext uri="{BB962C8B-B14F-4D97-AF65-F5344CB8AC3E}">
        <p14:creationId xmlns:p14="http://schemas.microsoft.com/office/powerpoint/2010/main" val="724870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3D819E-03D0-446D-9D70-91FE47565530}" type="slidenum">
              <a:rPr lang="en-US" smtClean="0"/>
              <a:pPr/>
              <a:t>125</a:t>
            </a:fld>
            <a:endParaRPr lang="en-US" dirty="0" smtClean="0"/>
          </a:p>
        </p:txBody>
      </p:sp>
    </p:spTree>
    <p:extLst>
      <p:ext uri="{BB962C8B-B14F-4D97-AF65-F5344CB8AC3E}">
        <p14:creationId xmlns:p14="http://schemas.microsoft.com/office/powerpoint/2010/main" val="697355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8C0842-29BF-4EC9-8DB0-A8266B5FCCAA}" type="slidenum">
              <a:rPr lang="en-US" smtClean="0"/>
              <a:pPr/>
              <a:t>126</a:t>
            </a:fld>
            <a:endParaRPr lang="en-US" dirty="0" smtClean="0"/>
          </a:p>
        </p:txBody>
      </p:sp>
    </p:spTree>
    <p:extLst>
      <p:ext uri="{BB962C8B-B14F-4D97-AF65-F5344CB8AC3E}">
        <p14:creationId xmlns:p14="http://schemas.microsoft.com/office/powerpoint/2010/main" val="272019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C65A48-78E6-41AC-86C4-6BDBC166F96E}" type="slidenum">
              <a:rPr lang="en-US" smtClean="0"/>
              <a:pPr/>
              <a:t>128</a:t>
            </a:fld>
            <a:endParaRPr lang="en-US" dirty="0" smtClean="0"/>
          </a:p>
        </p:txBody>
      </p:sp>
    </p:spTree>
    <p:extLst>
      <p:ext uri="{BB962C8B-B14F-4D97-AF65-F5344CB8AC3E}">
        <p14:creationId xmlns:p14="http://schemas.microsoft.com/office/powerpoint/2010/main" val="2135002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C65A48-78E6-41AC-86C4-6BDBC166F96E}" type="slidenum">
              <a:rPr lang="en-US" smtClean="0"/>
              <a:pPr/>
              <a:t>131</a:t>
            </a:fld>
            <a:endParaRPr lang="en-US" dirty="0" smtClean="0"/>
          </a:p>
        </p:txBody>
      </p:sp>
    </p:spTree>
    <p:extLst>
      <p:ext uri="{BB962C8B-B14F-4D97-AF65-F5344CB8AC3E}">
        <p14:creationId xmlns:p14="http://schemas.microsoft.com/office/powerpoint/2010/main" val="42648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586BEC1-D0DF-454C-B50C-D98A04279004}" type="slidenum">
              <a:rPr lang="en-US" smtClean="0"/>
              <a:pPr>
                <a:defRPr/>
              </a:pPr>
              <a:t>135</a:t>
            </a:fld>
            <a:endParaRPr lang="en-US" dirty="0"/>
          </a:p>
        </p:txBody>
      </p:sp>
    </p:spTree>
    <p:extLst>
      <p:ext uri="{BB962C8B-B14F-4D97-AF65-F5344CB8AC3E}">
        <p14:creationId xmlns:p14="http://schemas.microsoft.com/office/powerpoint/2010/main" val="103526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0FD206-E2DF-4031-84AF-13AB0CAA8D0D}"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68974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ED681C-F130-4885-8D9C-478715CB292F}"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360914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E083FA-C87F-4CC5-98B9-17FBADEA80AB}" type="slidenum">
              <a:rPr lang="en-US" altLang="en-US" smtClean="0"/>
              <a:pPr>
                <a:spcBef>
                  <a:spcPct val="0"/>
                </a:spcBef>
              </a:pPr>
              <a:t>21</a:t>
            </a:fld>
            <a:endParaRPr lang="en-US" altLang="en-US" smtClean="0"/>
          </a:p>
        </p:txBody>
      </p:sp>
    </p:spTree>
    <p:extLst>
      <p:ext uri="{BB962C8B-B14F-4D97-AF65-F5344CB8AC3E}">
        <p14:creationId xmlns:p14="http://schemas.microsoft.com/office/powerpoint/2010/main" val="184543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938530-8794-4EDD-AE5D-F0AC26AFE3EE}" type="slidenum">
              <a:rPr lang="en-US" altLang="en-US" smtClean="0"/>
              <a:pPr>
                <a:spcBef>
                  <a:spcPct val="0"/>
                </a:spcBef>
              </a:pPr>
              <a:t>22</a:t>
            </a:fld>
            <a:endParaRPr lang="en-US" altLang="en-US" smtClean="0"/>
          </a:p>
        </p:txBody>
      </p:sp>
    </p:spTree>
    <p:extLst>
      <p:ext uri="{BB962C8B-B14F-4D97-AF65-F5344CB8AC3E}">
        <p14:creationId xmlns:p14="http://schemas.microsoft.com/office/powerpoint/2010/main" val="364588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895613-2C12-4C46-94BD-895E20362752}" type="slidenum">
              <a:rPr lang="en-US" smtClean="0"/>
              <a:pPr/>
              <a:t>106</a:t>
            </a:fld>
            <a:endParaRPr lang="en-US" dirty="0" smtClean="0"/>
          </a:p>
        </p:txBody>
      </p:sp>
    </p:spTree>
    <p:extLst>
      <p:ext uri="{BB962C8B-B14F-4D97-AF65-F5344CB8AC3E}">
        <p14:creationId xmlns:p14="http://schemas.microsoft.com/office/powerpoint/2010/main" val="310411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EF747A-E028-47A5-99B7-A5D02BA414B6}" type="slidenum">
              <a:rPr lang="en-US" smtClean="0"/>
              <a:pPr/>
              <a:t>107</a:t>
            </a:fld>
            <a:endParaRPr lang="en-US" dirty="0" smtClean="0"/>
          </a:p>
        </p:txBody>
      </p:sp>
    </p:spTree>
    <p:extLst>
      <p:ext uri="{BB962C8B-B14F-4D97-AF65-F5344CB8AC3E}">
        <p14:creationId xmlns:p14="http://schemas.microsoft.com/office/powerpoint/2010/main" val="384620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694625E-3884-433E-B940-ADF696B3236F}" type="slidenum">
              <a:rPr lang="en-US" smtClean="0"/>
              <a:pPr/>
              <a:t>108</a:t>
            </a:fld>
            <a:endParaRPr lang="en-US" dirty="0" smtClean="0"/>
          </a:p>
        </p:txBody>
      </p:sp>
    </p:spTree>
    <p:extLst>
      <p:ext uri="{BB962C8B-B14F-4D97-AF65-F5344CB8AC3E}">
        <p14:creationId xmlns:p14="http://schemas.microsoft.com/office/powerpoint/2010/main" val="32302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55C3B-CD09-4923-B322-C1F9920EF884}" type="datetime1">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102836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C69AD-3155-4EA3-BA72-52F789C67290}" type="datetime1">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101751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EDD6-A4F2-43C1-A960-1826A50D2AEE}" type="datetime1">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6529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4BC79-66AD-43B0-ABF3-E3D5EF3633EF}" type="datetime1">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268965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83DC7C-C991-432C-B53F-E56AA7A4631F}" type="datetime1">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54705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9959E-BB61-4842-802A-5B862BBCDAC3}" type="datetime1">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234718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E8820C-28B0-4E76-9C1C-5F4B47D99F11}" type="datetime1">
              <a:rPr lang="en-US" smtClean="0"/>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422182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515681-8421-4147-B809-21CF963EED5D}" type="datetime1">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327231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DD60E-3159-4C51-BE6A-B85CBA6525F3}" type="datetime1">
              <a:rPr lang="en-US" smtClean="0"/>
              <a:t>7/29/2018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167189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373E9A-5B8D-41F4-B18D-326246458222}" type="datetime1">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208548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FB08E2-A09B-499A-B325-AEF3B533EC7A}" type="datetime1">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DA2C8-5B72-4388-8D1E-72C210589DD5}" type="slidenum">
              <a:rPr lang="en-US" smtClean="0"/>
              <a:t>‹#›</a:t>
            </a:fld>
            <a:endParaRPr lang="en-US"/>
          </a:p>
        </p:txBody>
      </p:sp>
    </p:spTree>
    <p:extLst>
      <p:ext uri="{BB962C8B-B14F-4D97-AF65-F5344CB8AC3E}">
        <p14:creationId xmlns:p14="http://schemas.microsoft.com/office/powerpoint/2010/main" val="211757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30000"/>
                <a:lumOff val="70000"/>
              </a:schemeClr>
            </a:gs>
            <a:gs pos="78000">
              <a:schemeClr val="accent3">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C2A4A5CE-765F-4823-8F0D-36E854F732AB}" type="datetime1">
              <a:rPr lang="en-US" smtClean="0"/>
              <a:t>7/29/2018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5F3DA2C8-5B72-4388-8D1E-72C210589DD5}" type="slidenum">
              <a:rPr lang="en-US" smtClean="0"/>
              <a:pPr/>
              <a:t>‹#›</a:t>
            </a:fld>
            <a:endParaRPr lang="en-US"/>
          </a:p>
        </p:txBody>
      </p:sp>
      <p:pic>
        <p:nvPicPr>
          <p:cNvPr id="7" name="Picture 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10690" y="-132531"/>
            <a:ext cx="1835591" cy="995312"/>
          </a:xfrm>
          <a:prstGeom prst="rect">
            <a:avLst/>
          </a:prstGeom>
        </p:spPr>
      </p:pic>
    </p:spTree>
    <p:extLst>
      <p:ext uri="{BB962C8B-B14F-4D97-AF65-F5344CB8AC3E}">
        <p14:creationId xmlns:p14="http://schemas.microsoft.com/office/powerpoint/2010/main" val="1440338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0.gif"/><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0.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13.gif"/></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jpeg"/></Relationships>
</file>

<file path=ppt/slides/_rels/slide18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3.gi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gif"/><Relationship Id="rId5"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Identification and estimation of causal effects</a:t>
            </a:r>
            <a:endParaRPr lang="en-US" b="1" dirty="0"/>
          </a:p>
        </p:txBody>
      </p:sp>
      <p:sp>
        <p:nvSpPr>
          <p:cNvPr id="3" name="Subtitle 2"/>
          <p:cNvSpPr>
            <a:spLocks noGrp="1"/>
          </p:cNvSpPr>
          <p:nvPr>
            <p:ph type="subTitle" idx="1"/>
          </p:nvPr>
        </p:nvSpPr>
        <p:spPr/>
        <p:txBody>
          <a:bodyPr/>
          <a:lstStyle/>
          <a:p>
            <a:endParaRPr lang="en-US" dirty="0" smtClean="0"/>
          </a:p>
          <a:p>
            <a:r>
              <a:rPr lang="en-US" dirty="0" smtClean="0"/>
              <a:t>Felix Thoemmes</a:t>
            </a:r>
            <a:endParaRPr lang="en-US" dirty="0"/>
          </a:p>
        </p:txBody>
      </p:sp>
      <p:sp>
        <p:nvSpPr>
          <p:cNvPr id="5" name="Slide Number Placeholder 4"/>
          <p:cNvSpPr>
            <a:spLocks noGrp="1"/>
          </p:cNvSpPr>
          <p:nvPr>
            <p:ph type="sldNum" sz="quarter" idx="12"/>
          </p:nvPr>
        </p:nvSpPr>
        <p:spPr/>
        <p:txBody>
          <a:bodyPr/>
          <a:lstStyle/>
          <a:p>
            <a:fld id="{5F3DA2C8-5B72-4388-8D1E-72C210589DD5}" type="slidenum">
              <a:rPr lang="en-US" smtClean="0"/>
              <a:t>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6448" y="4937760"/>
            <a:ext cx="1331464" cy="1331464"/>
          </a:xfrm>
          <a:prstGeom prst="rect">
            <a:avLst/>
          </a:prstGeom>
        </p:spPr>
      </p:pic>
    </p:spTree>
    <p:extLst>
      <p:ext uri="{BB962C8B-B14F-4D97-AF65-F5344CB8AC3E}">
        <p14:creationId xmlns:p14="http://schemas.microsoft.com/office/powerpoint/2010/main" val="288603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400" dirty="0"/>
              <a:t>The remaining four alternative are </a:t>
            </a:r>
            <a:r>
              <a:rPr lang="en-US" sz="2400" i="1" dirty="0"/>
              <a:t>statistically indistinguishable </a:t>
            </a:r>
          </a:p>
          <a:p>
            <a:endParaRPr lang="en-US" sz="2400" dirty="0"/>
          </a:p>
          <a:p>
            <a:pPr marL="514350" indent="-514350">
              <a:buFont typeface="+mj-lt"/>
              <a:buAutoNum type="arabicPeriod"/>
            </a:pPr>
            <a:r>
              <a:rPr lang="en-US" sz="2400" dirty="0"/>
              <a:t>X causes Y</a:t>
            </a:r>
          </a:p>
          <a:p>
            <a:pPr marL="514350" indent="-514350">
              <a:buFont typeface="+mj-lt"/>
              <a:buAutoNum type="arabicPeriod"/>
            </a:pPr>
            <a:r>
              <a:rPr lang="en-US" sz="2400" dirty="0"/>
              <a:t>Y causes X</a:t>
            </a:r>
          </a:p>
          <a:p>
            <a:pPr marL="514350" indent="-514350">
              <a:buFont typeface="+mj-lt"/>
              <a:buAutoNum type="arabicPeriod"/>
            </a:pPr>
            <a:r>
              <a:rPr lang="en-US" sz="2400" dirty="0"/>
              <a:t>Common cause C causes both X and Y</a:t>
            </a:r>
          </a:p>
          <a:p>
            <a:pPr marL="514350" indent="-514350">
              <a:buFont typeface="+mj-lt"/>
              <a:buAutoNum type="arabicPeriod"/>
            </a:pPr>
            <a:r>
              <a:rPr lang="en-US" sz="2400" dirty="0"/>
              <a:t>X and Y share a common effect that was conditioned on</a:t>
            </a:r>
          </a:p>
        </p:txBody>
      </p:sp>
    </p:spTree>
    <p:extLst>
      <p:ext uri="{BB962C8B-B14F-4D97-AF65-F5344CB8AC3E}">
        <p14:creationId xmlns:p14="http://schemas.microsoft.com/office/powerpoint/2010/main" val="12369155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Matching</a:t>
            </a:r>
            <a:endParaRPr lang="en-US" dirty="0"/>
          </a:p>
        </p:txBody>
      </p:sp>
      <p:sp>
        <p:nvSpPr>
          <p:cNvPr id="6" name="Content Placeholder 5"/>
          <p:cNvSpPr>
            <a:spLocks noGrp="1"/>
          </p:cNvSpPr>
          <p:nvPr>
            <p:ph idx="1"/>
          </p:nvPr>
        </p:nvSpPr>
        <p:spPr/>
        <p:txBody>
          <a:bodyPr/>
          <a:lstStyle/>
          <a:p>
            <a:r>
              <a:rPr lang="en-US" dirty="0" smtClean="0"/>
              <a:t>In the previous section on adjustment we used a parametric model to </a:t>
            </a:r>
            <a:r>
              <a:rPr lang="en-US" dirty="0" smtClean="0"/>
              <a:t>predict </a:t>
            </a:r>
            <a:r>
              <a:rPr lang="en-US" dirty="0" smtClean="0"/>
              <a:t>potential outcome</a:t>
            </a:r>
          </a:p>
          <a:p>
            <a:endParaRPr lang="en-US" dirty="0"/>
          </a:p>
          <a:p>
            <a:r>
              <a:rPr lang="en-US" dirty="0" smtClean="0"/>
              <a:t>Instead of using a model, we may choose to try to find pairs of variables that are identical (on covariates) but differ on treatment assignment, so that they can serve as the missing potential outcome for each other</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100</a:t>
            </a:fld>
            <a:endParaRPr lang="en-US"/>
          </a:p>
        </p:txBody>
      </p:sp>
    </p:spTree>
    <p:extLst>
      <p:ext uri="{BB962C8B-B14F-4D97-AF65-F5344CB8AC3E}">
        <p14:creationId xmlns:p14="http://schemas.microsoft.com/office/powerpoint/2010/main" val="26630164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101</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1.562</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18855916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102</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ext uri="{D42A27DB-BD31-4B8C-83A1-F6EECF244321}">
                <p14:modId xmlns:p14="http://schemas.microsoft.com/office/powerpoint/2010/main" val="262440725"/>
              </p:ext>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44644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7524970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1.125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1417553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103</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ext uri="{D42A27DB-BD31-4B8C-83A1-F6EECF244321}">
                <p14:modId xmlns:p14="http://schemas.microsoft.com/office/powerpoint/2010/main" val="1707208087"/>
              </p:ext>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44644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nchor="ct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241015931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7524970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rowSpan="2">
                  <a:txBody>
                    <a:bodyPr/>
                    <a:lstStyle/>
                    <a:p>
                      <a:pPr algn="ctr"/>
                      <a:r>
                        <a:rPr lang="en-US" dirty="0" smtClean="0"/>
                        <a:t>0</a:t>
                      </a:r>
                    </a:p>
                  </a:txBody>
                  <a:tcPr anchor="ctr">
                    <a:lnB w="12700" cap="flat" cmpd="sng" algn="ctr">
                      <a:solidFill>
                        <a:schemeClr val="tx1"/>
                      </a:solidFill>
                      <a:prstDash val="solid"/>
                      <a:round/>
                      <a:headEnd type="none" w="med" len="med"/>
                      <a:tailEnd type="none" w="med" len="med"/>
                    </a:lnB>
                  </a:tcPr>
                </a:tc>
                <a:tc rowSpan="2">
                  <a:txBody>
                    <a:bodyPr/>
                    <a:lstStyle/>
                    <a:p>
                      <a:pPr algn="ctr"/>
                      <a:r>
                        <a:rPr lang="en-US" dirty="0" smtClean="0"/>
                        <a:t>1/4</a:t>
                      </a:r>
                      <a:endParaRPr 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1.125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47132525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r>
              <a:rPr lang="en-US" dirty="0" smtClean="0"/>
              <a:t>An obstacle to matching is that if we have many covariates (and usually we want that, because otherwise </a:t>
            </a:r>
            <a:r>
              <a:rPr lang="en-US" dirty="0" err="1" smtClean="0"/>
              <a:t>ignorability</a:t>
            </a:r>
            <a:r>
              <a:rPr lang="en-US" dirty="0" smtClean="0"/>
              <a:t> does not hold), the region of common support gets very small</a:t>
            </a:r>
          </a:p>
          <a:p>
            <a:endParaRPr lang="en-US" dirty="0"/>
          </a:p>
          <a:p>
            <a:r>
              <a:rPr lang="en-US" dirty="0" smtClean="0"/>
              <a:t>Same issue with convex hull that restricted adjustment to region of common support</a:t>
            </a:r>
          </a:p>
          <a:p>
            <a:endParaRPr lang="en-US" dirty="0"/>
          </a:p>
          <a:p>
            <a:r>
              <a:rPr lang="en-US" dirty="0" smtClean="0"/>
              <a:t>Some consider this an advantage, because that means with a matching estimator you virtually never extrapolate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104</a:t>
            </a:fld>
            <a:endParaRPr lang="en-US"/>
          </a:p>
        </p:txBody>
      </p:sp>
    </p:spTree>
    <p:extLst>
      <p:ext uri="{BB962C8B-B14F-4D97-AF65-F5344CB8AC3E}">
        <p14:creationId xmlns:p14="http://schemas.microsoft.com/office/powerpoint/2010/main" val="17636358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Consider that we have 16 covariates</a:t>
            </a:r>
          </a:p>
          <a:p>
            <a:endParaRPr lang="en-US" dirty="0"/>
          </a:p>
          <a:p>
            <a:r>
              <a:rPr lang="en-US" dirty="0" smtClean="0"/>
              <a:t>8 of them are binary which means 2^8 = 256 combinations</a:t>
            </a:r>
          </a:p>
          <a:p>
            <a:endParaRPr lang="en-US" dirty="0"/>
          </a:p>
          <a:p>
            <a:r>
              <a:rPr lang="en-US" dirty="0" smtClean="0"/>
              <a:t>The remaining 8 are continuous and in order to match them, we discretize them into 3 categories each (low, medium, high), so 6561 combinations</a:t>
            </a:r>
          </a:p>
          <a:p>
            <a:endParaRPr lang="en-US" dirty="0"/>
          </a:p>
          <a:p>
            <a:r>
              <a:rPr lang="en-US" dirty="0" smtClean="0"/>
              <a:t>Together we have well over a million different combinations of covariate levels – if at a minimum we want at least 1 treated and 1 untreated person in each combination we need a sample size of at least 2 – 3 millions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105</a:t>
            </a:fld>
            <a:endParaRPr lang="en-US"/>
          </a:p>
        </p:txBody>
      </p:sp>
    </p:spTree>
    <p:extLst>
      <p:ext uri="{BB962C8B-B14F-4D97-AF65-F5344CB8AC3E}">
        <p14:creationId xmlns:p14="http://schemas.microsoft.com/office/powerpoint/2010/main" val="10688370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z="3400" dirty="0"/>
              <a:t>Increasing use of Propensity Scores</a:t>
            </a:r>
          </a:p>
        </p:txBody>
      </p:sp>
      <p:sp>
        <p:nvSpPr>
          <p:cNvPr id="4" name="Slide Number Placeholder 3"/>
          <p:cNvSpPr>
            <a:spLocks noGrp="1"/>
          </p:cNvSpPr>
          <p:nvPr>
            <p:ph type="sldNum" sz="quarter" idx="12"/>
          </p:nvPr>
        </p:nvSpPr>
        <p:spPr>
          <a:xfrm>
            <a:off x="8077200" y="6356351"/>
            <a:ext cx="2133600" cy="365125"/>
          </a:xfrm>
        </p:spPr>
        <p:txBody>
          <a:bodyPr rtlCol="0"/>
          <a:lstStyle/>
          <a:p>
            <a:pPr>
              <a:defRPr/>
            </a:pPr>
            <a:fld id="{24CC77CE-416C-455C-B2DD-E8536BE4A4ED}" type="slidenum">
              <a:rPr lang="en-US">
                <a:solidFill>
                  <a:schemeClr val="bg1"/>
                </a:solidFill>
                <a:latin typeface="+mn-lt"/>
              </a:rPr>
              <a:pPr>
                <a:defRPr/>
              </a:pPr>
              <a:t>106</a:t>
            </a:fld>
            <a:endParaRPr lang="en-US" dirty="0">
              <a:solidFill>
                <a:schemeClr val="bg1"/>
              </a:solidFill>
              <a:latin typeface="+mn-lt"/>
            </a:endParaRPr>
          </a:p>
        </p:txBody>
      </p:sp>
      <p:sp>
        <p:nvSpPr>
          <p:cNvPr id="6" name="TextBox 5"/>
          <p:cNvSpPr txBox="1"/>
          <p:nvPr/>
        </p:nvSpPr>
        <p:spPr>
          <a:xfrm>
            <a:off x="1524001" y="6488114"/>
            <a:ext cx="2378075" cy="369887"/>
          </a:xfrm>
          <a:prstGeom prst="rect">
            <a:avLst/>
          </a:prstGeom>
          <a:noFill/>
        </p:spPr>
        <p:txBody>
          <a:bodyPr wrap="none">
            <a:spAutoFit/>
          </a:bodyPr>
          <a:lstStyle/>
          <a:p>
            <a:pPr>
              <a:defRPr/>
            </a:pPr>
            <a:r>
              <a:rPr lang="en-US" dirty="0">
                <a:solidFill>
                  <a:schemeClr val="bg1"/>
                </a:solidFill>
                <a:latin typeface="+mj-lt"/>
              </a:rPr>
              <a:t>Source: Web of Science</a:t>
            </a:r>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644298" y="1685926"/>
            <a:ext cx="10544175" cy="4543425"/>
          </a:xfrm>
          <a:prstGeom prst="rect">
            <a:avLst/>
          </a:prstGeom>
        </p:spPr>
      </p:pic>
    </p:spTree>
    <p:extLst>
      <p:ext uri="{BB962C8B-B14F-4D97-AF65-F5344CB8AC3E}">
        <p14:creationId xmlns:p14="http://schemas.microsoft.com/office/powerpoint/2010/main" val="269092515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dirty="0" smtClean="0"/>
              <a:t>Propensity scores</a:t>
            </a:r>
          </a:p>
        </p:txBody>
      </p:sp>
      <p:sp>
        <p:nvSpPr>
          <p:cNvPr id="30722" name="Rectangle 2"/>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de-DE">
              <a:latin typeface="Arial" charset="0"/>
            </a:endParaRPr>
          </a:p>
        </p:txBody>
      </p:sp>
      <p:sp>
        <p:nvSpPr>
          <p:cNvPr id="30723" name="Rectangle 4"/>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de-DE">
              <a:latin typeface="Arial" charset="0"/>
            </a:endParaRPr>
          </a:p>
        </p:txBody>
      </p:sp>
      <p:sp>
        <p:nvSpPr>
          <p:cNvPr id="7" name="TextBox 6"/>
          <p:cNvSpPr txBox="1"/>
          <p:nvPr/>
        </p:nvSpPr>
        <p:spPr>
          <a:xfrm>
            <a:off x="3424238" y="3035301"/>
            <a:ext cx="5262562" cy="1014413"/>
          </a:xfrm>
          <a:prstGeom prst="rect">
            <a:avLst/>
          </a:prstGeom>
          <a:noFill/>
        </p:spPr>
        <p:txBody>
          <a:bodyPr wrap="none">
            <a:spAutoFit/>
          </a:bodyPr>
          <a:lstStyle/>
          <a:p>
            <a:pPr>
              <a:defRPr/>
            </a:pPr>
            <a:r>
              <a:rPr lang="en-US" sz="6000" dirty="0">
                <a:latin typeface="+mj-lt"/>
              </a:rPr>
              <a:t>e(x) = p (z=1 | x)</a:t>
            </a:r>
          </a:p>
        </p:txBody>
      </p:sp>
      <p:sp>
        <p:nvSpPr>
          <p:cNvPr id="8" name="Slide Number Placeholder 7"/>
          <p:cNvSpPr>
            <a:spLocks noGrp="1"/>
          </p:cNvSpPr>
          <p:nvPr>
            <p:ph type="sldNum" sz="quarter" idx="12"/>
          </p:nvPr>
        </p:nvSpPr>
        <p:spPr>
          <a:xfrm>
            <a:off x="8077200" y="6356351"/>
            <a:ext cx="2133600" cy="365125"/>
          </a:xfrm>
        </p:spPr>
        <p:txBody>
          <a:bodyPr rtlCol="0"/>
          <a:lstStyle/>
          <a:p>
            <a:pPr>
              <a:defRPr/>
            </a:pPr>
            <a:fld id="{23B53082-8A0D-46F4-A7D4-B70860E232E8}" type="slidenum">
              <a:rPr lang="en-US">
                <a:latin typeface="+mn-lt"/>
              </a:rPr>
              <a:pPr>
                <a:defRPr/>
              </a:pPr>
              <a:t>107</a:t>
            </a:fld>
            <a:endParaRPr lang="en-US" dirty="0">
              <a:latin typeface="+mn-lt"/>
            </a:endParaRPr>
          </a:p>
        </p:txBody>
      </p:sp>
      <p:cxnSp>
        <p:nvCxnSpPr>
          <p:cNvPr id="14" name="Straight Arrow Connector 13"/>
          <p:cNvCxnSpPr/>
          <p:nvPr/>
        </p:nvCxnSpPr>
        <p:spPr>
          <a:xfrm rot="5400000" flipH="1" flipV="1">
            <a:off x="5214145" y="4387057"/>
            <a:ext cx="544512"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8" idx="2"/>
          </p:cNvCxnSpPr>
          <p:nvPr/>
        </p:nvCxnSpPr>
        <p:spPr>
          <a:xfrm rot="5400000">
            <a:off x="3809207" y="2728119"/>
            <a:ext cx="620712" cy="19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5400000">
            <a:off x="6433344" y="279320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5400000" flipH="1" flipV="1">
            <a:off x="7848601" y="4418013"/>
            <a:ext cx="6096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233738" y="2057400"/>
            <a:ext cx="1790700" cy="369888"/>
          </a:xfrm>
          <a:prstGeom prst="rect">
            <a:avLst/>
          </a:prstGeom>
          <a:noFill/>
        </p:spPr>
        <p:txBody>
          <a:bodyPr wrap="none">
            <a:spAutoFit/>
          </a:bodyPr>
          <a:lstStyle/>
          <a:p>
            <a:pPr>
              <a:defRPr/>
            </a:pPr>
            <a:r>
              <a:rPr lang="en-US" dirty="0">
                <a:latin typeface="+mj-lt"/>
              </a:rPr>
              <a:t>Propensity score </a:t>
            </a:r>
          </a:p>
        </p:txBody>
      </p:sp>
      <p:sp>
        <p:nvSpPr>
          <p:cNvPr id="19" name="TextBox 18"/>
          <p:cNvSpPr txBox="1"/>
          <p:nvPr/>
        </p:nvSpPr>
        <p:spPr>
          <a:xfrm>
            <a:off x="4876800" y="4659314"/>
            <a:ext cx="1252538" cy="369887"/>
          </a:xfrm>
          <a:prstGeom prst="rect">
            <a:avLst/>
          </a:prstGeom>
          <a:noFill/>
        </p:spPr>
        <p:txBody>
          <a:bodyPr wrap="none">
            <a:spAutoFit/>
          </a:bodyPr>
          <a:lstStyle/>
          <a:p>
            <a:pPr>
              <a:defRPr/>
            </a:pPr>
            <a:r>
              <a:rPr lang="en-US" dirty="0">
                <a:latin typeface="+mj-lt"/>
              </a:rPr>
              <a:t>probability </a:t>
            </a:r>
          </a:p>
        </p:txBody>
      </p:sp>
      <p:sp>
        <p:nvSpPr>
          <p:cNvPr id="27" name="TextBox 26"/>
          <p:cNvSpPr txBox="1"/>
          <p:nvPr/>
        </p:nvSpPr>
        <p:spPr>
          <a:xfrm>
            <a:off x="5405438" y="1611314"/>
            <a:ext cx="2667000" cy="923925"/>
          </a:xfrm>
          <a:prstGeom prst="rect">
            <a:avLst/>
          </a:prstGeom>
          <a:noFill/>
        </p:spPr>
        <p:txBody>
          <a:bodyPr>
            <a:spAutoFit/>
          </a:bodyPr>
          <a:lstStyle/>
          <a:p>
            <a:pPr>
              <a:defRPr/>
            </a:pPr>
            <a:r>
              <a:rPr lang="en-US" dirty="0">
                <a:latin typeface="+mj-lt"/>
              </a:rPr>
              <a:t>z = treatment assignment </a:t>
            </a:r>
            <a:br>
              <a:rPr lang="en-US" dirty="0">
                <a:latin typeface="+mj-lt"/>
              </a:rPr>
            </a:br>
            <a:r>
              <a:rPr lang="en-US" dirty="0">
                <a:latin typeface="+mj-lt"/>
              </a:rPr>
              <a:t>1 = treatment group</a:t>
            </a:r>
            <a:br>
              <a:rPr lang="en-US" dirty="0">
                <a:latin typeface="+mj-lt"/>
              </a:rPr>
            </a:br>
            <a:r>
              <a:rPr lang="en-US" dirty="0">
                <a:latin typeface="+mj-lt"/>
              </a:rPr>
              <a:t>0 = control group</a:t>
            </a:r>
          </a:p>
        </p:txBody>
      </p:sp>
      <p:sp>
        <p:nvSpPr>
          <p:cNvPr id="30" name="TextBox 29"/>
          <p:cNvSpPr txBox="1"/>
          <p:nvPr/>
        </p:nvSpPr>
        <p:spPr>
          <a:xfrm>
            <a:off x="7543800" y="4735514"/>
            <a:ext cx="2344738" cy="369887"/>
          </a:xfrm>
          <a:prstGeom prst="rect">
            <a:avLst/>
          </a:prstGeom>
          <a:noFill/>
        </p:spPr>
        <p:txBody>
          <a:bodyPr wrap="none">
            <a:spAutoFit/>
          </a:bodyPr>
          <a:lstStyle/>
          <a:p>
            <a:pPr>
              <a:defRPr/>
            </a:pPr>
            <a:r>
              <a:rPr lang="en-US" dirty="0">
                <a:latin typeface="+mj-lt"/>
              </a:rPr>
              <a:t>x = vector of covariates</a:t>
            </a:r>
          </a:p>
        </p:txBody>
      </p:sp>
      <p:cxnSp>
        <p:nvCxnSpPr>
          <p:cNvPr id="20" name="Straight Arrow Connector 19"/>
          <p:cNvCxnSpPr/>
          <p:nvPr/>
        </p:nvCxnSpPr>
        <p:spPr>
          <a:xfrm rot="5400000">
            <a:off x="7620000" y="2667000"/>
            <a:ext cx="4572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8077200" y="2209801"/>
            <a:ext cx="1531938" cy="646113"/>
          </a:xfrm>
          <a:prstGeom prst="rect">
            <a:avLst/>
          </a:prstGeom>
          <a:noFill/>
        </p:spPr>
        <p:txBody>
          <a:bodyPr wrap="none">
            <a:spAutoFit/>
          </a:bodyPr>
          <a:lstStyle/>
          <a:p>
            <a:pPr>
              <a:defRPr/>
            </a:pPr>
            <a:r>
              <a:rPr lang="en-US" dirty="0">
                <a:latin typeface="+mj-lt"/>
              </a:rPr>
              <a:t>conditional on</a:t>
            </a:r>
          </a:p>
          <a:p>
            <a:pPr>
              <a:defRPr/>
            </a:pPr>
            <a:r>
              <a:rPr lang="en-US" dirty="0">
                <a:latin typeface="+mj-lt"/>
              </a:rPr>
              <a:t>controlled for</a:t>
            </a:r>
          </a:p>
        </p:txBody>
      </p:sp>
    </p:spTree>
    <p:extLst>
      <p:ext uri="{BB962C8B-B14F-4D97-AF65-F5344CB8AC3E}">
        <p14:creationId xmlns:p14="http://schemas.microsoft.com/office/powerpoint/2010/main" val="2736702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7" grpId="0"/>
      <p:bldP spid="30" grpId="0"/>
      <p:bldP spid="22" grpId="0"/>
      <p:bldP spid="2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dirty="0" smtClean="0"/>
              <a:t>Propensity scores</a:t>
            </a:r>
          </a:p>
        </p:txBody>
      </p:sp>
      <p:sp>
        <p:nvSpPr>
          <p:cNvPr id="106498" name="Content Placeholder 2"/>
          <p:cNvSpPr>
            <a:spLocks noGrp="1"/>
          </p:cNvSpPr>
          <p:nvPr>
            <p:ph idx="1"/>
          </p:nvPr>
        </p:nvSpPr>
        <p:spPr>
          <a:xfrm>
            <a:off x="1981200" y="3505200"/>
            <a:ext cx="8229600" cy="2819400"/>
          </a:xfrm>
        </p:spPr>
        <p:txBody>
          <a:bodyPr/>
          <a:lstStyle/>
          <a:p>
            <a:pPr marL="0" indent="0">
              <a:buNone/>
            </a:pPr>
            <a:r>
              <a:rPr lang="en-US" dirty="0" smtClean="0"/>
              <a:t>A single number summary based on all available covariates that expresses the probability that a given subject is assigned to the treatment condition, based on the values of the set of observed covariates</a:t>
            </a:r>
          </a:p>
        </p:txBody>
      </p:sp>
      <p:sp>
        <p:nvSpPr>
          <p:cNvPr id="106499" name="Rectangle 2"/>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de-DE">
              <a:latin typeface="Arial" charset="0"/>
            </a:endParaRPr>
          </a:p>
        </p:txBody>
      </p:sp>
      <p:sp>
        <p:nvSpPr>
          <p:cNvPr id="106500" name="Rectangle 4"/>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de-DE">
              <a:latin typeface="Arial" charset="0"/>
            </a:endParaRPr>
          </a:p>
        </p:txBody>
      </p:sp>
      <p:sp>
        <p:nvSpPr>
          <p:cNvPr id="8" name="Slide Number Placeholder 7"/>
          <p:cNvSpPr>
            <a:spLocks noGrp="1"/>
          </p:cNvSpPr>
          <p:nvPr>
            <p:ph type="sldNum" sz="quarter" idx="12"/>
          </p:nvPr>
        </p:nvSpPr>
        <p:spPr>
          <a:xfrm>
            <a:off x="8077200" y="6356351"/>
            <a:ext cx="2133600" cy="365125"/>
          </a:xfrm>
        </p:spPr>
        <p:txBody>
          <a:bodyPr rtlCol="0"/>
          <a:lstStyle/>
          <a:p>
            <a:pPr>
              <a:defRPr/>
            </a:pPr>
            <a:fld id="{2ED41CFE-82C0-40C6-B48A-5564ACAC044D}" type="slidenum">
              <a:rPr lang="en-US">
                <a:solidFill>
                  <a:schemeClr val="bg1"/>
                </a:solidFill>
                <a:latin typeface="+mn-lt"/>
              </a:rPr>
              <a:pPr>
                <a:defRPr/>
              </a:pPr>
              <a:t>108</a:t>
            </a:fld>
            <a:endParaRPr lang="en-US" dirty="0">
              <a:solidFill>
                <a:schemeClr val="bg1"/>
              </a:solidFill>
              <a:latin typeface="+mn-lt"/>
            </a:endParaRPr>
          </a:p>
        </p:txBody>
      </p:sp>
      <p:sp>
        <p:nvSpPr>
          <p:cNvPr id="9" name="Rectangle 8"/>
          <p:cNvSpPr/>
          <p:nvPr/>
        </p:nvSpPr>
        <p:spPr>
          <a:xfrm>
            <a:off x="4171950" y="1958975"/>
            <a:ext cx="3905250" cy="769938"/>
          </a:xfrm>
          <a:prstGeom prst="rect">
            <a:avLst/>
          </a:prstGeom>
        </p:spPr>
        <p:txBody>
          <a:bodyPr wrap="none">
            <a:spAutoFit/>
          </a:bodyPr>
          <a:lstStyle/>
          <a:p>
            <a:pPr>
              <a:defRPr/>
            </a:pPr>
            <a:r>
              <a:rPr lang="en-US" sz="4400" dirty="0">
                <a:latin typeface="+mj-lt"/>
              </a:rPr>
              <a:t>e(x) = p (z=1 | x)</a:t>
            </a:r>
          </a:p>
        </p:txBody>
      </p:sp>
    </p:spTree>
    <p:extLst>
      <p:ext uri="{BB962C8B-B14F-4D97-AF65-F5344CB8AC3E}">
        <p14:creationId xmlns:p14="http://schemas.microsoft.com/office/powerpoint/2010/main" val="1487133483"/>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smtClean="0"/>
              <a:t>Propensity scores</a:t>
            </a:r>
          </a:p>
        </p:txBody>
      </p:sp>
      <p:pic>
        <p:nvPicPr>
          <p:cNvPr id="5" name="Picture 49" descr="person2.gif"/>
          <p:cNvPicPr>
            <a:picLocks noChangeAspect="1"/>
          </p:cNvPicPr>
          <p:nvPr/>
        </p:nvPicPr>
        <p:blipFill>
          <a:blip r:embed="rId3" cstate="email">
            <a:lum bright="40000"/>
            <a:extLst>
              <a:ext uri="{28A0092B-C50C-407E-A947-70E740481C1C}">
                <a14:useLocalDpi xmlns:a14="http://schemas.microsoft.com/office/drawing/2010/main"/>
              </a:ext>
            </a:extLst>
          </a:blip>
          <a:srcRect/>
          <a:stretch>
            <a:fillRect/>
          </a:stretch>
        </p:blipFill>
        <p:spPr bwMode="auto">
          <a:xfrm>
            <a:off x="3638550" y="3136900"/>
            <a:ext cx="171450" cy="395288"/>
          </a:xfrm>
          <a:prstGeom prst="rect">
            <a:avLst/>
          </a:prstGeom>
          <a:noFill/>
          <a:ln w="9525">
            <a:noFill/>
            <a:miter lim="800000"/>
            <a:headEnd/>
            <a:tailEnd/>
          </a:ln>
        </p:spPr>
      </p:pic>
      <p:pic>
        <p:nvPicPr>
          <p:cNvPr id="34819" name="Picture 47" descr="person.gif"/>
          <p:cNvPicPr>
            <a:picLocks noChangeAspect="1"/>
          </p:cNvPicPr>
          <p:nvPr/>
        </p:nvPicPr>
        <p:blipFill>
          <a:blip r:embed="rId4" cstate="email">
            <a:lum bright="30000"/>
            <a:extLst>
              <a:ext uri="{28A0092B-C50C-407E-A947-70E740481C1C}">
                <a14:useLocalDpi xmlns:a14="http://schemas.microsoft.com/office/drawing/2010/main"/>
              </a:ext>
            </a:extLst>
          </a:blip>
          <a:srcRect/>
          <a:stretch>
            <a:fillRect/>
          </a:stretch>
        </p:blipFill>
        <p:spPr bwMode="auto">
          <a:xfrm>
            <a:off x="3352800" y="4114800"/>
            <a:ext cx="158750" cy="331788"/>
          </a:xfrm>
          <a:prstGeom prst="rect">
            <a:avLst/>
          </a:prstGeom>
          <a:noFill/>
          <a:ln w="9525">
            <a:noFill/>
            <a:miter lim="800000"/>
            <a:headEnd/>
            <a:tailEnd/>
          </a:ln>
        </p:spPr>
      </p:pic>
      <p:pic>
        <p:nvPicPr>
          <p:cNvPr id="34820" name="Picture 47" descr="person.gif"/>
          <p:cNvPicPr>
            <a:picLocks noChangeAspect="1"/>
          </p:cNvPicPr>
          <p:nvPr/>
        </p:nvPicPr>
        <p:blipFill>
          <a:blip r:embed="rId4" cstate="email">
            <a:lum bright="30000"/>
            <a:extLst>
              <a:ext uri="{28A0092B-C50C-407E-A947-70E740481C1C}">
                <a14:useLocalDpi xmlns:a14="http://schemas.microsoft.com/office/drawing/2010/main"/>
              </a:ext>
            </a:extLst>
          </a:blip>
          <a:srcRect/>
          <a:stretch>
            <a:fillRect/>
          </a:stretch>
        </p:blipFill>
        <p:spPr bwMode="auto">
          <a:xfrm>
            <a:off x="3632200" y="3644900"/>
            <a:ext cx="158750" cy="331788"/>
          </a:xfrm>
          <a:prstGeom prst="rect">
            <a:avLst/>
          </a:prstGeom>
          <a:noFill/>
          <a:ln w="9525">
            <a:noFill/>
            <a:miter lim="800000"/>
            <a:headEnd/>
            <a:tailEnd/>
          </a:ln>
        </p:spPr>
      </p:pic>
      <p:sp>
        <p:nvSpPr>
          <p:cNvPr id="10" name="TextBox 9"/>
          <p:cNvSpPr txBox="1"/>
          <p:nvPr/>
        </p:nvSpPr>
        <p:spPr>
          <a:xfrm>
            <a:off x="3048001" y="1382714"/>
            <a:ext cx="1908175" cy="369887"/>
          </a:xfrm>
          <a:prstGeom prst="rect">
            <a:avLst/>
          </a:prstGeom>
          <a:noFill/>
        </p:spPr>
        <p:txBody>
          <a:bodyPr wrap="none">
            <a:spAutoFit/>
          </a:bodyPr>
          <a:lstStyle/>
          <a:p>
            <a:pPr>
              <a:defRPr/>
            </a:pPr>
            <a:r>
              <a:rPr lang="en-US" i="1" dirty="0">
                <a:latin typeface="+mj-lt"/>
              </a:rPr>
              <a:t>Actual assignment</a:t>
            </a:r>
          </a:p>
        </p:txBody>
      </p:sp>
      <p:cxnSp>
        <p:nvCxnSpPr>
          <p:cNvPr id="18" name="Straight Arrow Connector 17"/>
          <p:cNvCxnSpPr/>
          <p:nvPr/>
        </p:nvCxnSpPr>
        <p:spPr>
          <a:xfrm rot="16200000" flipH="1">
            <a:off x="1909763" y="4186238"/>
            <a:ext cx="4114800" cy="9525"/>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rot="16200000">
            <a:off x="673894" y="3885406"/>
            <a:ext cx="3289300" cy="369888"/>
          </a:xfrm>
          <a:prstGeom prst="rect">
            <a:avLst/>
          </a:prstGeom>
          <a:noFill/>
        </p:spPr>
        <p:txBody>
          <a:bodyPr wrap="none">
            <a:spAutoFit/>
          </a:bodyPr>
          <a:lstStyle/>
          <a:p>
            <a:pPr>
              <a:defRPr/>
            </a:pPr>
            <a:r>
              <a:rPr lang="en-US" dirty="0">
                <a:latin typeface="+mj-lt"/>
              </a:rPr>
              <a:t>Likelihood of receiving treatment</a:t>
            </a:r>
          </a:p>
        </p:txBody>
      </p:sp>
      <p:pic>
        <p:nvPicPr>
          <p:cNvPr id="34824" name="Picture 49" descr="person2.gif"/>
          <p:cNvPicPr>
            <a:picLocks noChangeAspect="1"/>
          </p:cNvPicPr>
          <p:nvPr/>
        </p:nvPicPr>
        <p:blipFill>
          <a:blip r:embed="rId3" cstate="email">
            <a:lum bright="20000"/>
            <a:extLst>
              <a:ext uri="{28A0092B-C50C-407E-A947-70E740481C1C}">
                <a14:useLocalDpi xmlns:a14="http://schemas.microsoft.com/office/drawing/2010/main"/>
              </a:ext>
            </a:extLst>
          </a:blip>
          <a:srcRect/>
          <a:stretch>
            <a:fillRect/>
          </a:stretch>
        </p:blipFill>
        <p:spPr bwMode="auto">
          <a:xfrm>
            <a:off x="3352800" y="4508500"/>
            <a:ext cx="171450" cy="395288"/>
          </a:xfrm>
          <a:prstGeom prst="rect">
            <a:avLst/>
          </a:prstGeom>
          <a:noFill/>
          <a:ln w="9525">
            <a:noFill/>
            <a:miter lim="800000"/>
            <a:headEnd/>
            <a:tailEnd/>
          </a:ln>
        </p:spPr>
      </p:pic>
      <p:pic>
        <p:nvPicPr>
          <p:cNvPr id="34825" name="Picture 47" descr="person.gif"/>
          <p:cNvPicPr>
            <a:picLocks noChangeAspect="1"/>
          </p:cNvPicPr>
          <p:nvPr/>
        </p:nvPicPr>
        <p:blipFill>
          <a:blip r:embed="rId4" cstate="email">
            <a:lum bright="30000"/>
            <a:extLst>
              <a:ext uri="{28A0092B-C50C-407E-A947-70E740481C1C}">
                <a14:useLocalDpi xmlns:a14="http://schemas.microsoft.com/office/drawing/2010/main"/>
              </a:ext>
            </a:extLst>
          </a:blip>
          <a:srcRect/>
          <a:stretch>
            <a:fillRect/>
          </a:stretch>
        </p:blipFill>
        <p:spPr bwMode="auto">
          <a:xfrm>
            <a:off x="3632200" y="4114800"/>
            <a:ext cx="158750" cy="331788"/>
          </a:xfrm>
          <a:prstGeom prst="rect">
            <a:avLst/>
          </a:prstGeom>
          <a:noFill/>
          <a:ln w="9525">
            <a:noFill/>
            <a:miter lim="800000"/>
            <a:headEnd/>
            <a:tailEnd/>
          </a:ln>
        </p:spPr>
      </p:pic>
      <p:pic>
        <p:nvPicPr>
          <p:cNvPr id="35" name="Picture 47" descr="person.gif"/>
          <p:cNvPicPr>
            <a:picLocks noChangeAspect="1"/>
          </p:cNvPicPr>
          <p:nvPr/>
        </p:nvPicPr>
        <p:blipFill>
          <a:blip r:embed="rId4" cstate="email">
            <a:lum bright="20000"/>
            <a:extLst>
              <a:ext uri="{28A0092B-C50C-407E-A947-70E740481C1C}">
                <a14:useLocalDpi xmlns:a14="http://schemas.microsoft.com/office/drawing/2010/main"/>
              </a:ext>
            </a:extLst>
          </a:blip>
          <a:srcRect/>
          <a:stretch>
            <a:fillRect/>
          </a:stretch>
        </p:blipFill>
        <p:spPr bwMode="auto">
          <a:xfrm>
            <a:off x="3632200" y="4572000"/>
            <a:ext cx="158750" cy="331788"/>
          </a:xfrm>
          <a:prstGeom prst="rect">
            <a:avLst/>
          </a:prstGeom>
          <a:noFill/>
          <a:ln w="9525">
            <a:noFill/>
            <a:miter lim="800000"/>
            <a:headEnd/>
            <a:tailEnd/>
          </a:ln>
        </p:spPr>
      </p:pic>
      <p:pic>
        <p:nvPicPr>
          <p:cNvPr id="34827" name="Picture 47" descr="person.gif"/>
          <p:cNvPicPr>
            <a:picLocks noChangeAspect="1"/>
          </p:cNvPicPr>
          <p:nvPr/>
        </p:nvPicPr>
        <p:blipFill>
          <a:blip r:embed="rId4" cstate="email">
            <a:lum bright="10000"/>
            <a:extLst>
              <a:ext uri="{28A0092B-C50C-407E-A947-70E740481C1C}">
                <a14:useLocalDpi xmlns:a14="http://schemas.microsoft.com/office/drawing/2010/main"/>
              </a:ext>
            </a:extLst>
          </a:blip>
          <a:srcRect/>
          <a:stretch>
            <a:fillRect/>
          </a:stretch>
        </p:blipFill>
        <p:spPr bwMode="auto">
          <a:xfrm>
            <a:off x="3352800" y="5029200"/>
            <a:ext cx="158750" cy="331788"/>
          </a:xfrm>
          <a:prstGeom prst="rect">
            <a:avLst/>
          </a:prstGeom>
          <a:noFill/>
          <a:ln w="9525">
            <a:noFill/>
            <a:miter lim="800000"/>
            <a:headEnd/>
            <a:tailEnd/>
          </a:ln>
        </p:spPr>
      </p:pic>
      <p:pic>
        <p:nvPicPr>
          <p:cNvPr id="34828" name="Picture 49" descr="person2.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89250" y="5410200"/>
            <a:ext cx="171450" cy="395288"/>
          </a:xfrm>
          <a:prstGeom prst="rect">
            <a:avLst/>
          </a:prstGeom>
          <a:noFill/>
          <a:ln w="9525">
            <a:noFill/>
            <a:miter lim="800000"/>
            <a:headEnd/>
            <a:tailEnd/>
          </a:ln>
        </p:spPr>
      </p:pic>
      <p:pic>
        <p:nvPicPr>
          <p:cNvPr id="34829" name="Picture 49" descr="person2.gi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65475" y="5410200"/>
            <a:ext cx="171450" cy="395288"/>
          </a:xfrm>
          <a:prstGeom prst="rect">
            <a:avLst/>
          </a:prstGeom>
          <a:noFill/>
          <a:ln w="9525">
            <a:noFill/>
            <a:miter lim="800000"/>
            <a:headEnd/>
            <a:tailEnd/>
          </a:ln>
        </p:spPr>
      </p:pic>
      <p:pic>
        <p:nvPicPr>
          <p:cNvPr id="34830" name="Picture 47" descr="person.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422650" y="5473700"/>
            <a:ext cx="158750" cy="331788"/>
          </a:xfrm>
          <a:prstGeom prst="rect">
            <a:avLst/>
          </a:prstGeom>
          <a:noFill/>
          <a:ln w="9525">
            <a:noFill/>
            <a:miter lim="800000"/>
            <a:headEnd/>
            <a:tailEnd/>
          </a:ln>
        </p:spPr>
      </p:pic>
      <p:pic>
        <p:nvPicPr>
          <p:cNvPr id="34831" name="Picture 47" descr="person.gif"/>
          <p:cNvPicPr>
            <a:picLocks noChangeAspect="1"/>
          </p:cNvPicPr>
          <p:nvPr/>
        </p:nvPicPr>
        <p:blipFill>
          <a:blip r:embed="rId4" cstate="email">
            <a:lum bright="10000"/>
            <a:extLst>
              <a:ext uri="{28A0092B-C50C-407E-A947-70E740481C1C}">
                <a14:useLocalDpi xmlns:a14="http://schemas.microsoft.com/office/drawing/2010/main"/>
              </a:ext>
            </a:extLst>
          </a:blip>
          <a:srcRect/>
          <a:stretch>
            <a:fillRect/>
          </a:stretch>
        </p:blipFill>
        <p:spPr bwMode="auto">
          <a:xfrm>
            <a:off x="3629025" y="5029200"/>
            <a:ext cx="158750" cy="331788"/>
          </a:xfrm>
          <a:prstGeom prst="rect">
            <a:avLst/>
          </a:prstGeom>
          <a:noFill/>
          <a:ln w="9525">
            <a:noFill/>
            <a:miter lim="800000"/>
            <a:headEnd/>
            <a:tailEnd/>
          </a:ln>
        </p:spPr>
      </p:pic>
      <p:pic>
        <p:nvPicPr>
          <p:cNvPr id="34832" name="Picture 47" descr="person.gif"/>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632200" y="5473700"/>
            <a:ext cx="158750" cy="331788"/>
          </a:xfrm>
          <a:prstGeom prst="rect">
            <a:avLst/>
          </a:prstGeom>
          <a:noFill/>
          <a:ln w="9525">
            <a:noFill/>
            <a:miter lim="800000"/>
            <a:headEnd/>
            <a:tailEnd/>
          </a:ln>
        </p:spPr>
      </p:pic>
      <p:pic>
        <p:nvPicPr>
          <p:cNvPr id="42" name="Picture 47" descr="person.gif"/>
          <p:cNvPicPr>
            <a:picLocks noChangeAspect="1"/>
          </p:cNvPicPr>
          <p:nvPr/>
        </p:nvPicPr>
        <p:blipFill>
          <a:blip r:embed="rId5" cstate="email">
            <a:duotone>
              <a:schemeClr val="accent2">
                <a:shade val="45000"/>
                <a:satMod val="135000"/>
              </a:schemeClr>
              <a:prstClr val="white"/>
            </a:duotone>
            <a:lum bright="50000"/>
            <a:extLst>
              <a:ext uri="{28A0092B-C50C-407E-A947-70E740481C1C}">
                <a14:useLocalDpi xmlns:a14="http://schemas.microsoft.com/office/drawing/2010/main"/>
              </a:ext>
            </a:extLst>
          </a:blip>
          <a:srcRect/>
          <a:stretch>
            <a:fillRect/>
          </a:stretch>
        </p:blipFill>
        <p:spPr bwMode="auto">
          <a:xfrm>
            <a:off x="4114800" y="2729886"/>
            <a:ext cx="158862" cy="331788"/>
          </a:xfrm>
          <a:prstGeom prst="rect">
            <a:avLst/>
          </a:prstGeom>
          <a:noFill/>
          <a:ln w="9525">
            <a:noFill/>
            <a:miter lim="800000"/>
            <a:headEnd/>
            <a:tailEnd/>
          </a:ln>
        </p:spPr>
      </p:pic>
      <p:pic>
        <p:nvPicPr>
          <p:cNvPr id="43" name="Picture 47" descr="person.gif"/>
          <p:cNvPicPr>
            <a:picLocks noChangeAspect="1"/>
          </p:cNvPicPr>
          <p:nvPr/>
        </p:nvPicPr>
        <p:blipFill>
          <a:blip r:embed="rId5"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4114800" y="3200400"/>
            <a:ext cx="158862" cy="331788"/>
          </a:xfrm>
          <a:prstGeom prst="rect">
            <a:avLst/>
          </a:prstGeom>
          <a:noFill/>
          <a:ln w="9525">
            <a:noFill/>
            <a:miter lim="800000"/>
            <a:headEnd/>
            <a:tailEnd/>
          </a:ln>
        </p:spPr>
      </p:pic>
      <p:pic>
        <p:nvPicPr>
          <p:cNvPr id="44" name="Picture 49" descr="person2.gif"/>
          <p:cNvPicPr>
            <a:picLocks noChangeAspect="1"/>
          </p:cNvPicPr>
          <p:nvPr/>
        </p:nvPicPr>
        <p:blipFill>
          <a:blip r:embed="rId6"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4391269" y="3137514"/>
            <a:ext cx="172100" cy="394674"/>
          </a:xfrm>
          <a:prstGeom prst="rect">
            <a:avLst/>
          </a:prstGeom>
          <a:noFill/>
          <a:ln w="9525">
            <a:noFill/>
            <a:miter lim="800000"/>
            <a:headEnd/>
            <a:tailEnd/>
          </a:ln>
        </p:spPr>
      </p:pic>
      <p:pic>
        <p:nvPicPr>
          <p:cNvPr id="45" name="Picture 49" descr="person2.gif"/>
          <p:cNvPicPr>
            <a:picLocks noChangeAspect="1"/>
          </p:cNvPicPr>
          <p:nvPr/>
        </p:nvPicPr>
        <p:blipFill>
          <a:blip r:embed="rId6" cstate="email">
            <a:duotone>
              <a:schemeClr val="accent2">
                <a:shade val="45000"/>
                <a:satMod val="135000"/>
              </a:schemeClr>
              <a:prstClr val="white"/>
            </a:duotone>
            <a:lum bright="50000"/>
            <a:extLst>
              <a:ext uri="{28A0092B-C50C-407E-A947-70E740481C1C}">
                <a14:useLocalDpi xmlns:a14="http://schemas.microsoft.com/office/drawing/2010/main"/>
              </a:ext>
            </a:extLst>
          </a:blip>
          <a:srcRect/>
          <a:stretch>
            <a:fillRect/>
          </a:stretch>
        </p:blipFill>
        <p:spPr bwMode="auto">
          <a:xfrm>
            <a:off x="4391269" y="2667000"/>
            <a:ext cx="172100" cy="394674"/>
          </a:xfrm>
          <a:prstGeom prst="rect">
            <a:avLst/>
          </a:prstGeom>
          <a:noFill/>
          <a:ln w="9525">
            <a:noFill/>
            <a:miter lim="800000"/>
            <a:headEnd/>
            <a:tailEnd/>
          </a:ln>
        </p:spPr>
      </p:pic>
      <p:pic>
        <p:nvPicPr>
          <p:cNvPr id="46" name="Picture 47" descr="person.gif"/>
          <p:cNvPicPr>
            <a:picLocks noChangeAspect="1"/>
          </p:cNvPicPr>
          <p:nvPr/>
        </p:nvPicPr>
        <p:blipFill>
          <a:blip r:embed="rId5" cstate="email">
            <a:duotone>
              <a:schemeClr val="accent2">
                <a:shade val="45000"/>
                <a:satMod val="135000"/>
              </a:schemeClr>
              <a:prstClr val="white"/>
            </a:duotone>
            <a:lum bright="50000"/>
            <a:extLst>
              <a:ext uri="{28A0092B-C50C-407E-A947-70E740481C1C}">
                <a14:useLocalDpi xmlns:a14="http://schemas.microsoft.com/office/drawing/2010/main"/>
              </a:ext>
            </a:extLst>
          </a:blip>
          <a:srcRect/>
          <a:stretch>
            <a:fillRect/>
          </a:stretch>
        </p:blipFill>
        <p:spPr bwMode="auto">
          <a:xfrm>
            <a:off x="4648200" y="2729886"/>
            <a:ext cx="158862" cy="331788"/>
          </a:xfrm>
          <a:prstGeom prst="rect">
            <a:avLst/>
          </a:prstGeom>
          <a:noFill/>
          <a:ln w="9525">
            <a:noFill/>
            <a:miter lim="800000"/>
            <a:headEnd/>
            <a:tailEnd/>
          </a:ln>
        </p:spPr>
      </p:pic>
      <p:pic>
        <p:nvPicPr>
          <p:cNvPr id="47" name="Picture 47" descr="person.gif"/>
          <p:cNvPicPr>
            <a:picLocks noChangeAspect="1"/>
          </p:cNvPicPr>
          <p:nvPr/>
        </p:nvPicPr>
        <p:blipFill>
          <a:blip r:embed="rId5"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4648200" y="3200400"/>
            <a:ext cx="158862" cy="331788"/>
          </a:xfrm>
          <a:prstGeom prst="rect">
            <a:avLst/>
          </a:prstGeom>
          <a:noFill/>
          <a:ln w="9525">
            <a:noFill/>
            <a:miter lim="800000"/>
            <a:headEnd/>
            <a:tailEnd/>
          </a:ln>
        </p:spPr>
      </p:pic>
      <p:pic>
        <p:nvPicPr>
          <p:cNvPr id="48" name="Picture 49" descr="person2.gif"/>
          <p:cNvPicPr>
            <a:picLocks noChangeAspect="1"/>
          </p:cNvPicPr>
          <p:nvPr/>
        </p:nvPicPr>
        <p:blipFill>
          <a:blip r:embed="rId6"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4924669" y="3137514"/>
            <a:ext cx="172100" cy="394674"/>
          </a:xfrm>
          <a:prstGeom prst="rect">
            <a:avLst/>
          </a:prstGeom>
          <a:noFill/>
          <a:ln w="9525">
            <a:noFill/>
            <a:miter lim="800000"/>
            <a:headEnd/>
            <a:tailEnd/>
          </a:ln>
        </p:spPr>
      </p:pic>
      <p:pic>
        <p:nvPicPr>
          <p:cNvPr id="49" name="Picture 49" descr="person2.gif"/>
          <p:cNvPicPr>
            <a:picLocks noChangeAspect="1"/>
          </p:cNvPicPr>
          <p:nvPr/>
        </p:nvPicPr>
        <p:blipFill>
          <a:blip r:embed="rId6" cstate="email">
            <a:duotone>
              <a:schemeClr val="accent2">
                <a:shade val="45000"/>
                <a:satMod val="135000"/>
              </a:schemeClr>
              <a:prstClr val="white"/>
            </a:duotone>
            <a:lum bright="50000"/>
            <a:extLst>
              <a:ext uri="{28A0092B-C50C-407E-A947-70E740481C1C}">
                <a14:useLocalDpi xmlns:a14="http://schemas.microsoft.com/office/drawing/2010/main"/>
              </a:ext>
            </a:extLst>
          </a:blip>
          <a:srcRect/>
          <a:stretch>
            <a:fillRect/>
          </a:stretch>
        </p:blipFill>
        <p:spPr bwMode="auto">
          <a:xfrm>
            <a:off x="4924669" y="2667000"/>
            <a:ext cx="172100" cy="394674"/>
          </a:xfrm>
          <a:prstGeom prst="rect">
            <a:avLst/>
          </a:prstGeom>
          <a:noFill/>
          <a:ln w="9525">
            <a:noFill/>
            <a:miter lim="800000"/>
            <a:headEnd/>
            <a:tailEnd/>
          </a:ln>
        </p:spPr>
      </p:pic>
      <p:pic>
        <p:nvPicPr>
          <p:cNvPr id="50" name="Picture 47" descr="person.gif"/>
          <p:cNvPicPr>
            <a:picLocks noChangeAspect="1"/>
          </p:cNvPicPr>
          <p:nvPr/>
        </p:nvPicPr>
        <p:blipFill>
          <a:blip r:embed="rId5"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4114800" y="3644286"/>
            <a:ext cx="158862" cy="331788"/>
          </a:xfrm>
          <a:prstGeom prst="rect">
            <a:avLst/>
          </a:prstGeom>
          <a:noFill/>
          <a:ln w="9525">
            <a:noFill/>
            <a:miter lim="800000"/>
            <a:headEnd/>
            <a:tailEnd/>
          </a:ln>
        </p:spPr>
      </p:pic>
      <p:pic>
        <p:nvPicPr>
          <p:cNvPr id="51" name="Picture 47" descr="person.gif"/>
          <p:cNvPicPr>
            <a:picLocks noChangeAspect="1"/>
          </p:cNvPicPr>
          <p:nvPr/>
        </p:nvPicPr>
        <p:blipFill>
          <a:blip r:embed="rId5"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4114800" y="4114800"/>
            <a:ext cx="158862" cy="331788"/>
          </a:xfrm>
          <a:prstGeom prst="rect">
            <a:avLst/>
          </a:prstGeom>
          <a:noFill/>
          <a:ln w="9525">
            <a:noFill/>
            <a:miter lim="800000"/>
            <a:headEnd/>
            <a:tailEnd/>
          </a:ln>
        </p:spPr>
      </p:pic>
      <p:pic>
        <p:nvPicPr>
          <p:cNvPr id="52" name="Picture 49" descr="person2.gif"/>
          <p:cNvPicPr>
            <a:picLocks noChangeAspect="1"/>
          </p:cNvPicPr>
          <p:nvPr/>
        </p:nvPicPr>
        <p:blipFill>
          <a:blip r:embed="rId6"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4391269" y="4051914"/>
            <a:ext cx="172100" cy="394674"/>
          </a:xfrm>
          <a:prstGeom prst="rect">
            <a:avLst/>
          </a:prstGeom>
          <a:noFill/>
          <a:ln w="9525">
            <a:noFill/>
            <a:miter lim="800000"/>
            <a:headEnd/>
            <a:tailEnd/>
          </a:ln>
        </p:spPr>
      </p:pic>
      <p:pic>
        <p:nvPicPr>
          <p:cNvPr id="53" name="Picture 49" descr="person2.gif"/>
          <p:cNvPicPr>
            <a:picLocks noChangeAspect="1"/>
          </p:cNvPicPr>
          <p:nvPr/>
        </p:nvPicPr>
        <p:blipFill>
          <a:blip r:embed="rId6"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4391269" y="3581400"/>
            <a:ext cx="172100" cy="394674"/>
          </a:xfrm>
          <a:prstGeom prst="rect">
            <a:avLst/>
          </a:prstGeom>
          <a:noFill/>
          <a:ln w="9525">
            <a:noFill/>
            <a:miter lim="800000"/>
            <a:headEnd/>
            <a:tailEnd/>
          </a:ln>
        </p:spPr>
      </p:pic>
      <p:pic>
        <p:nvPicPr>
          <p:cNvPr id="54" name="Picture 47" descr="person.gif"/>
          <p:cNvPicPr>
            <a:picLocks noChangeAspect="1"/>
          </p:cNvPicPr>
          <p:nvPr/>
        </p:nvPicPr>
        <p:blipFill>
          <a:blip r:embed="rId5" cstate="email">
            <a:duotone>
              <a:schemeClr val="accent2">
                <a:shade val="45000"/>
                <a:satMod val="135000"/>
              </a:schemeClr>
              <a:prstClr val="white"/>
            </a:duotone>
            <a:lum bright="20000"/>
            <a:extLst>
              <a:ext uri="{28A0092B-C50C-407E-A947-70E740481C1C}">
                <a14:useLocalDpi xmlns:a14="http://schemas.microsoft.com/office/drawing/2010/main"/>
              </a:ext>
            </a:extLst>
          </a:blip>
          <a:srcRect/>
          <a:stretch>
            <a:fillRect/>
          </a:stretch>
        </p:blipFill>
        <p:spPr bwMode="auto">
          <a:xfrm>
            <a:off x="4114800" y="4572000"/>
            <a:ext cx="158862" cy="331788"/>
          </a:xfrm>
          <a:prstGeom prst="rect">
            <a:avLst/>
          </a:prstGeom>
          <a:noFill/>
          <a:ln w="9525">
            <a:noFill/>
            <a:miter lim="800000"/>
            <a:headEnd/>
            <a:tailEnd/>
          </a:ln>
        </p:spPr>
      </p:pic>
      <p:sp>
        <p:nvSpPr>
          <p:cNvPr id="55" name="TextBox 54"/>
          <p:cNvSpPr txBox="1"/>
          <p:nvPr/>
        </p:nvSpPr>
        <p:spPr>
          <a:xfrm>
            <a:off x="2895600" y="1752600"/>
            <a:ext cx="877888" cy="369888"/>
          </a:xfrm>
          <a:prstGeom prst="rect">
            <a:avLst/>
          </a:prstGeom>
          <a:noFill/>
        </p:spPr>
        <p:txBody>
          <a:bodyPr wrap="none">
            <a:spAutoFit/>
          </a:bodyPr>
          <a:lstStyle/>
          <a:p>
            <a:pPr>
              <a:defRPr/>
            </a:pPr>
            <a:r>
              <a:rPr lang="en-US" dirty="0">
                <a:latin typeface="+mj-lt"/>
              </a:rPr>
              <a:t>Control</a:t>
            </a:r>
          </a:p>
        </p:txBody>
      </p:sp>
      <p:sp>
        <p:nvSpPr>
          <p:cNvPr id="56" name="TextBox 55"/>
          <p:cNvSpPr txBox="1"/>
          <p:nvPr/>
        </p:nvSpPr>
        <p:spPr>
          <a:xfrm>
            <a:off x="4038600" y="1752600"/>
            <a:ext cx="1157288" cy="369888"/>
          </a:xfrm>
          <a:prstGeom prst="rect">
            <a:avLst/>
          </a:prstGeom>
          <a:noFill/>
        </p:spPr>
        <p:txBody>
          <a:bodyPr wrap="none">
            <a:spAutoFit/>
          </a:bodyPr>
          <a:lstStyle/>
          <a:p>
            <a:pPr>
              <a:defRPr/>
            </a:pPr>
            <a:r>
              <a:rPr lang="en-US" dirty="0">
                <a:latin typeface="+mj-lt"/>
              </a:rPr>
              <a:t>Treatment</a:t>
            </a:r>
          </a:p>
        </p:txBody>
      </p:sp>
      <p:sp>
        <p:nvSpPr>
          <p:cNvPr id="34" name="Slide Number Placeholder 33"/>
          <p:cNvSpPr>
            <a:spLocks noGrp="1"/>
          </p:cNvSpPr>
          <p:nvPr>
            <p:ph type="sldNum" sz="quarter" idx="12"/>
          </p:nvPr>
        </p:nvSpPr>
        <p:spPr>
          <a:xfrm>
            <a:off x="8077200" y="6356351"/>
            <a:ext cx="2133600" cy="365125"/>
          </a:xfrm>
        </p:spPr>
        <p:txBody>
          <a:bodyPr rtlCol="0"/>
          <a:lstStyle/>
          <a:p>
            <a:pPr>
              <a:defRPr/>
            </a:pPr>
            <a:fld id="{A76ED2FA-61EC-4D5D-9675-B43737CA5093}" type="slidenum">
              <a:rPr lang="en-US">
                <a:latin typeface="+mn-lt"/>
              </a:rPr>
              <a:pPr>
                <a:defRPr/>
              </a:pPr>
              <a:t>109</a:t>
            </a:fld>
            <a:endParaRPr lang="en-US" dirty="0">
              <a:latin typeface="+mn-lt"/>
            </a:endParaRPr>
          </a:p>
        </p:txBody>
      </p:sp>
      <p:pic>
        <p:nvPicPr>
          <p:cNvPr id="57" name="Picture 49" descr="person2.gif"/>
          <p:cNvPicPr>
            <a:picLocks noChangeAspect="1"/>
          </p:cNvPicPr>
          <p:nvPr/>
        </p:nvPicPr>
        <p:blipFill>
          <a:blip r:embed="rId7" cstate="email">
            <a:lum bright="40000"/>
            <a:extLst>
              <a:ext uri="{28A0092B-C50C-407E-A947-70E740481C1C}">
                <a14:useLocalDpi xmlns:a14="http://schemas.microsoft.com/office/drawing/2010/main"/>
              </a:ext>
            </a:extLst>
          </a:blip>
          <a:srcRect/>
          <a:stretch>
            <a:fillRect/>
          </a:stretch>
        </p:blipFill>
        <p:spPr bwMode="auto">
          <a:xfrm>
            <a:off x="8313739" y="3125789"/>
            <a:ext cx="173037" cy="395287"/>
          </a:xfrm>
          <a:prstGeom prst="rect">
            <a:avLst/>
          </a:prstGeom>
          <a:noFill/>
          <a:ln w="9525">
            <a:noFill/>
            <a:miter lim="800000"/>
            <a:headEnd/>
            <a:tailEnd/>
          </a:ln>
        </p:spPr>
      </p:pic>
      <p:pic>
        <p:nvPicPr>
          <p:cNvPr id="59" name="Picture 47" descr="person.gif"/>
          <p:cNvPicPr>
            <a:picLocks noChangeAspect="1"/>
          </p:cNvPicPr>
          <p:nvPr/>
        </p:nvPicPr>
        <p:blipFill>
          <a:blip r:embed="rId4" cstate="email">
            <a:lum bright="30000"/>
            <a:extLst>
              <a:ext uri="{28A0092B-C50C-407E-A947-70E740481C1C}">
                <a14:useLocalDpi xmlns:a14="http://schemas.microsoft.com/office/drawing/2010/main"/>
              </a:ext>
            </a:extLst>
          </a:blip>
          <a:srcRect/>
          <a:stretch>
            <a:fillRect/>
          </a:stretch>
        </p:blipFill>
        <p:spPr bwMode="auto">
          <a:xfrm>
            <a:off x="8307388" y="3632200"/>
            <a:ext cx="158750" cy="331788"/>
          </a:xfrm>
          <a:prstGeom prst="rect">
            <a:avLst/>
          </a:prstGeom>
          <a:noFill/>
          <a:ln w="9525">
            <a:noFill/>
            <a:miter lim="800000"/>
            <a:headEnd/>
            <a:tailEnd/>
          </a:ln>
        </p:spPr>
      </p:pic>
      <p:sp>
        <p:nvSpPr>
          <p:cNvPr id="60" name="TextBox 59"/>
          <p:cNvSpPr txBox="1"/>
          <p:nvPr/>
        </p:nvSpPr>
        <p:spPr>
          <a:xfrm>
            <a:off x="7724776" y="1371600"/>
            <a:ext cx="1908175" cy="369888"/>
          </a:xfrm>
          <a:prstGeom prst="rect">
            <a:avLst/>
          </a:prstGeom>
          <a:noFill/>
        </p:spPr>
        <p:txBody>
          <a:bodyPr wrap="none">
            <a:spAutoFit/>
          </a:bodyPr>
          <a:lstStyle/>
          <a:p>
            <a:pPr>
              <a:defRPr/>
            </a:pPr>
            <a:r>
              <a:rPr lang="en-US" i="1" dirty="0">
                <a:latin typeface="+mj-lt"/>
              </a:rPr>
              <a:t>Actual assignment</a:t>
            </a:r>
          </a:p>
        </p:txBody>
      </p:sp>
      <p:cxnSp>
        <p:nvCxnSpPr>
          <p:cNvPr id="61" name="Straight Arrow Connector 60"/>
          <p:cNvCxnSpPr/>
          <p:nvPr/>
        </p:nvCxnSpPr>
        <p:spPr>
          <a:xfrm rot="16200000" flipH="1">
            <a:off x="6586538" y="4175125"/>
            <a:ext cx="4113212" cy="7938"/>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rot="16200000">
            <a:off x="5349081" y="3874294"/>
            <a:ext cx="3290888" cy="368300"/>
          </a:xfrm>
          <a:prstGeom prst="rect">
            <a:avLst/>
          </a:prstGeom>
          <a:noFill/>
        </p:spPr>
        <p:txBody>
          <a:bodyPr wrap="none">
            <a:spAutoFit/>
          </a:bodyPr>
          <a:lstStyle/>
          <a:p>
            <a:pPr>
              <a:defRPr/>
            </a:pPr>
            <a:r>
              <a:rPr lang="en-US" dirty="0">
                <a:latin typeface="+mj-lt"/>
              </a:rPr>
              <a:t>Likelihood of receiving treatment</a:t>
            </a:r>
          </a:p>
        </p:txBody>
      </p:sp>
      <p:pic>
        <p:nvPicPr>
          <p:cNvPr id="64" name="Picture 47" descr="person.gif"/>
          <p:cNvPicPr>
            <a:picLocks noChangeAspect="1"/>
          </p:cNvPicPr>
          <p:nvPr/>
        </p:nvPicPr>
        <p:blipFill>
          <a:blip r:embed="rId4" cstate="email">
            <a:lum bright="30000"/>
            <a:extLst>
              <a:ext uri="{28A0092B-C50C-407E-A947-70E740481C1C}">
                <a14:useLocalDpi xmlns:a14="http://schemas.microsoft.com/office/drawing/2010/main"/>
              </a:ext>
            </a:extLst>
          </a:blip>
          <a:srcRect/>
          <a:stretch>
            <a:fillRect/>
          </a:stretch>
        </p:blipFill>
        <p:spPr bwMode="auto">
          <a:xfrm>
            <a:off x="8307388" y="4103689"/>
            <a:ext cx="158750" cy="331787"/>
          </a:xfrm>
          <a:prstGeom prst="rect">
            <a:avLst/>
          </a:prstGeom>
          <a:noFill/>
          <a:ln w="9525">
            <a:noFill/>
            <a:miter lim="800000"/>
            <a:headEnd/>
            <a:tailEnd/>
          </a:ln>
        </p:spPr>
      </p:pic>
      <p:pic>
        <p:nvPicPr>
          <p:cNvPr id="65" name="Picture 47" descr="person.gif"/>
          <p:cNvPicPr>
            <a:picLocks noChangeAspect="1"/>
          </p:cNvPicPr>
          <p:nvPr/>
        </p:nvPicPr>
        <p:blipFill>
          <a:blip r:embed="rId4" cstate="email">
            <a:lum bright="20000"/>
            <a:extLst>
              <a:ext uri="{28A0092B-C50C-407E-A947-70E740481C1C}">
                <a14:useLocalDpi xmlns:a14="http://schemas.microsoft.com/office/drawing/2010/main"/>
              </a:ext>
            </a:extLst>
          </a:blip>
          <a:srcRect/>
          <a:stretch>
            <a:fillRect/>
          </a:stretch>
        </p:blipFill>
        <p:spPr bwMode="auto">
          <a:xfrm>
            <a:off x="8307388" y="4560889"/>
            <a:ext cx="158750" cy="331787"/>
          </a:xfrm>
          <a:prstGeom prst="rect">
            <a:avLst/>
          </a:prstGeom>
          <a:noFill/>
          <a:ln w="9525">
            <a:noFill/>
            <a:miter lim="800000"/>
            <a:headEnd/>
            <a:tailEnd/>
          </a:ln>
        </p:spPr>
      </p:pic>
      <p:pic>
        <p:nvPicPr>
          <p:cNvPr id="74" name="Picture 49" descr="person2.gif"/>
          <p:cNvPicPr>
            <a:picLocks noChangeAspect="1"/>
          </p:cNvPicPr>
          <p:nvPr/>
        </p:nvPicPr>
        <p:blipFill>
          <a:blip r:embed="rId6"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8763000" y="3125846"/>
            <a:ext cx="172100" cy="394674"/>
          </a:xfrm>
          <a:prstGeom prst="rect">
            <a:avLst/>
          </a:prstGeom>
          <a:noFill/>
          <a:ln w="9525">
            <a:noFill/>
            <a:miter lim="800000"/>
            <a:headEnd/>
            <a:tailEnd/>
          </a:ln>
        </p:spPr>
      </p:pic>
      <p:pic>
        <p:nvPicPr>
          <p:cNvPr id="80" name="Picture 47" descr="person.gif"/>
          <p:cNvPicPr>
            <a:picLocks noChangeAspect="1"/>
          </p:cNvPicPr>
          <p:nvPr/>
        </p:nvPicPr>
        <p:blipFill>
          <a:blip r:embed="rId5"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8791331" y="3632618"/>
            <a:ext cx="158862" cy="331788"/>
          </a:xfrm>
          <a:prstGeom prst="rect">
            <a:avLst/>
          </a:prstGeom>
          <a:noFill/>
          <a:ln w="9525">
            <a:noFill/>
            <a:miter lim="800000"/>
            <a:headEnd/>
            <a:tailEnd/>
          </a:ln>
        </p:spPr>
      </p:pic>
      <p:pic>
        <p:nvPicPr>
          <p:cNvPr id="81" name="Picture 47" descr="person.gif"/>
          <p:cNvPicPr>
            <a:picLocks noChangeAspect="1"/>
          </p:cNvPicPr>
          <p:nvPr/>
        </p:nvPicPr>
        <p:blipFill>
          <a:blip r:embed="rId5"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8791331" y="4103132"/>
            <a:ext cx="158862" cy="331788"/>
          </a:xfrm>
          <a:prstGeom prst="rect">
            <a:avLst/>
          </a:prstGeom>
          <a:noFill/>
          <a:ln w="9525">
            <a:noFill/>
            <a:miter lim="800000"/>
            <a:headEnd/>
            <a:tailEnd/>
          </a:ln>
        </p:spPr>
      </p:pic>
      <p:pic>
        <p:nvPicPr>
          <p:cNvPr id="84" name="Picture 47" descr="person.gif"/>
          <p:cNvPicPr>
            <a:picLocks noChangeAspect="1"/>
          </p:cNvPicPr>
          <p:nvPr/>
        </p:nvPicPr>
        <p:blipFill>
          <a:blip r:embed="rId5" cstate="email">
            <a:duotone>
              <a:schemeClr val="accent2">
                <a:shade val="45000"/>
                <a:satMod val="135000"/>
              </a:schemeClr>
              <a:prstClr val="white"/>
            </a:duotone>
            <a:lum bright="20000"/>
            <a:extLst>
              <a:ext uri="{28A0092B-C50C-407E-A947-70E740481C1C}">
                <a14:useLocalDpi xmlns:a14="http://schemas.microsoft.com/office/drawing/2010/main"/>
              </a:ext>
            </a:extLst>
          </a:blip>
          <a:srcRect/>
          <a:stretch>
            <a:fillRect/>
          </a:stretch>
        </p:blipFill>
        <p:spPr bwMode="auto">
          <a:xfrm>
            <a:off x="8791331" y="4560332"/>
            <a:ext cx="158862" cy="331788"/>
          </a:xfrm>
          <a:prstGeom prst="rect">
            <a:avLst/>
          </a:prstGeom>
          <a:noFill/>
          <a:ln w="9525">
            <a:noFill/>
            <a:miter lim="800000"/>
            <a:headEnd/>
            <a:tailEnd/>
          </a:ln>
        </p:spPr>
      </p:pic>
      <p:sp>
        <p:nvSpPr>
          <p:cNvPr id="85" name="TextBox 84"/>
          <p:cNvSpPr txBox="1"/>
          <p:nvPr/>
        </p:nvSpPr>
        <p:spPr>
          <a:xfrm>
            <a:off x="7572375" y="1741488"/>
            <a:ext cx="877888" cy="368300"/>
          </a:xfrm>
          <a:prstGeom prst="rect">
            <a:avLst/>
          </a:prstGeom>
          <a:noFill/>
        </p:spPr>
        <p:txBody>
          <a:bodyPr wrap="none">
            <a:spAutoFit/>
          </a:bodyPr>
          <a:lstStyle/>
          <a:p>
            <a:pPr>
              <a:defRPr/>
            </a:pPr>
            <a:r>
              <a:rPr lang="en-US" dirty="0">
                <a:latin typeface="+mj-lt"/>
              </a:rPr>
              <a:t>Control</a:t>
            </a:r>
          </a:p>
        </p:txBody>
      </p:sp>
      <p:sp>
        <p:nvSpPr>
          <p:cNvPr id="86" name="TextBox 85"/>
          <p:cNvSpPr txBox="1"/>
          <p:nvPr/>
        </p:nvSpPr>
        <p:spPr>
          <a:xfrm>
            <a:off x="8715375" y="1741488"/>
            <a:ext cx="1157288" cy="368300"/>
          </a:xfrm>
          <a:prstGeom prst="rect">
            <a:avLst/>
          </a:prstGeom>
          <a:noFill/>
        </p:spPr>
        <p:txBody>
          <a:bodyPr wrap="none">
            <a:spAutoFit/>
          </a:bodyPr>
          <a:lstStyle/>
          <a:p>
            <a:pPr>
              <a:defRPr/>
            </a:pPr>
            <a:r>
              <a:rPr lang="en-US" dirty="0">
                <a:latin typeface="+mj-lt"/>
              </a:rPr>
              <a:t>Treatment</a:t>
            </a:r>
          </a:p>
        </p:txBody>
      </p:sp>
      <p:pic>
        <p:nvPicPr>
          <p:cNvPr id="87" name="Picture 47" descr="person.gif"/>
          <p:cNvPicPr>
            <a:picLocks noChangeAspect="1"/>
          </p:cNvPicPr>
          <p:nvPr/>
        </p:nvPicPr>
        <p:blipFill>
          <a:blip r:embed="rId5" cstate="email">
            <a:duotone>
              <a:schemeClr val="accent2">
                <a:shade val="45000"/>
                <a:satMod val="135000"/>
              </a:schemeClr>
              <a:prstClr val="white"/>
            </a:duotone>
            <a:lum bright="10000"/>
            <a:extLst>
              <a:ext uri="{28A0092B-C50C-407E-A947-70E740481C1C}">
                <a14:useLocalDpi xmlns:a14="http://schemas.microsoft.com/office/drawing/2010/main"/>
              </a:ext>
            </a:extLst>
          </a:blip>
          <a:srcRect/>
          <a:stretch>
            <a:fillRect/>
          </a:stretch>
        </p:blipFill>
        <p:spPr bwMode="auto">
          <a:xfrm>
            <a:off x="4114800" y="5029200"/>
            <a:ext cx="158862" cy="331788"/>
          </a:xfrm>
          <a:prstGeom prst="rect">
            <a:avLst/>
          </a:prstGeom>
          <a:noFill/>
          <a:ln w="9525">
            <a:noFill/>
            <a:miter lim="800000"/>
            <a:headEnd/>
            <a:tailEnd/>
          </a:ln>
        </p:spPr>
      </p:pic>
      <p:pic>
        <p:nvPicPr>
          <p:cNvPr id="88" name="Picture 49" descr="person2.gif"/>
          <p:cNvPicPr>
            <a:picLocks noChangeAspect="1"/>
          </p:cNvPicPr>
          <p:nvPr/>
        </p:nvPicPr>
        <p:blipFill>
          <a:blip r:embed="rId6" cstate="email">
            <a:duotone>
              <a:schemeClr val="accent2">
                <a:shade val="45000"/>
                <a:satMod val="135000"/>
              </a:schemeClr>
              <a:prstClr val="white"/>
            </a:duotone>
            <a:lum bright="20000"/>
            <a:extLst>
              <a:ext uri="{28A0092B-C50C-407E-A947-70E740481C1C}">
                <a14:useLocalDpi xmlns:a14="http://schemas.microsoft.com/office/drawing/2010/main"/>
              </a:ext>
            </a:extLst>
          </a:blip>
          <a:srcRect/>
          <a:stretch>
            <a:fillRect/>
          </a:stretch>
        </p:blipFill>
        <p:spPr bwMode="auto">
          <a:xfrm>
            <a:off x="4391269" y="4509114"/>
            <a:ext cx="172100" cy="394674"/>
          </a:xfrm>
          <a:prstGeom prst="rect">
            <a:avLst/>
          </a:prstGeom>
          <a:noFill/>
          <a:ln w="9525">
            <a:noFill/>
            <a:miter lim="800000"/>
            <a:headEnd/>
            <a:tailEnd/>
          </a:ln>
        </p:spPr>
      </p:pic>
      <p:pic>
        <p:nvPicPr>
          <p:cNvPr id="89" name="Picture 49" descr="person2.gif"/>
          <p:cNvPicPr>
            <a:picLocks noChangeAspect="1"/>
          </p:cNvPicPr>
          <p:nvPr/>
        </p:nvPicPr>
        <p:blipFill>
          <a:blip r:embed="rId6" cstate="email">
            <a:duotone>
              <a:schemeClr val="accent2">
                <a:shade val="45000"/>
                <a:satMod val="135000"/>
              </a:schemeClr>
              <a:prstClr val="white"/>
            </a:duotone>
            <a:lum bright="20000"/>
            <a:extLst>
              <a:ext uri="{28A0092B-C50C-407E-A947-70E740481C1C}">
                <a14:useLocalDpi xmlns:a14="http://schemas.microsoft.com/office/drawing/2010/main"/>
              </a:ext>
            </a:extLst>
          </a:blip>
          <a:srcRect/>
          <a:stretch>
            <a:fillRect/>
          </a:stretch>
        </p:blipFill>
        <p:spPr bwMode="auto">
          <a:xfrm>
            <a:off x="9067800" y="4497446"/>
            <a:ext cx="172100" cy="394674"/>
          </a:xfrm>
          <a:prstGeom prst="rect">
            <a:avLst/>
          </a:prstGeom>
          <a:noFill/>
          <a:ln w="9525">
            <a:noFill/>
            <a:miter lim="800000"/>
            <a:headEnd/>
            <a:tailEnd/>
          </a:ln>
        </p:spPr>
      </p:pic>
      <p:pic>
        <p:nvPicPr>
          <p:cNvPr id="90" name="Picture 49" descr="person2.gif"/>
          <p:cNvPicPr>
            <a:picLocks noChangeAspect="1"/>
          </p:cNvPicPr>
          <p:nvPr/>
        </p:nvPicPr>
        <p:blipFill>
          <a:blip r:embed="rId3" cstate="email">
            <a:lum bright="20000"/>
            <a:extLst>
              <a:ext uri="{28A0092B-C50C-407E-A947-70E740481C1C}">
                <a14:useLocalDpi xmlns:a14="http://schemas.microsoft.com/office/drawing/2010/main"/>
              </a:ext>
            </a:extLst>
          </a:blip>
          <a:srcRect/>
          <a:stretch>
            <a:fillRect/>
          </a:stretch>
        </p:blipFill>
        <p:spPr bwMode="auto">
          <a:xfrm>
            <a:off x="8058150" y="4497389"/>
            <a:ext cx="171450" cy="395287"/>
          </a:xfrm>
          <a:prstGeom prst="rect">
            <a:avLst/>
          </a:prstGeom>
          <a:noFill/>
          <a:ln w="9525">
            <a:noFill/>
            <a:miter lim="800000"/>
            <a:headEnd/>
            <a:tailEnd/>
          </a:ln>
        </p:spPr>
      </p:pic>
      <p:pic>
        <p:nvPicPr>
          <p:cNvPr id="91" name="Picture 47" descr="person.gif"/>
          <p:cNvPicPr>
            <a:picLocks noChangeAspect="1"/>
          </p:cNvPicPr>
          <p:nvPr/>
        </p:nvPicPr>
        <p:blipFill>
          <a:blip r:embed="rId4" cstate="email">
            <a:lum bright="10000"/>
            <a:extLst>
              <a:ext uri="{28A0092B-C50C-407E-A947-70E740481C1C}">
                <a14:useLocalDpi xmlns:a14="http://schemas.microsoft.com/office/drawing/2010/main"/>
              </a:ext>
            </a:extLst>
          </a:blip>
          <a:srcRect/>
          <a:stretch>
            <a:fillRect/>
          </a:stretch>
        </p:blipFill>
        <p:spPr bwMode="auto">
          <a:xfrm>
            <a:off x="8307388" y="5029200"/>
            <a:ext cx="158750" cy="331788"/>
          </a:xfrm>
          <a:prstGeom prst="rect">
            <a:avLst/>
          </a:prstGeom>
          <a:noFill/>
          <a:ln w="9525">
            <a:noFill/>
            <a:miter lim="800000"/>
            <a:headEnd/>
            <a:tailEnd/>
          </a:ln>
        </p:spPr>
      </p:pic>
      <p:pic>
        <p:nvPicPr>
          <p:cNvPr id="92" name="Picture 47" descr="person.gif"/>
          <p:cNvPicPr>
            <a:picLocks noChangeAspect="1"/>
          </p:cNvPicPr>
          <p:nvPr/>
        </p:nvPicPr>
        <p:blipFill>
          <a:blip r:embed="rId5" cstate="email">
            <a:duotone>
              <a:schemeClr val="accent2">
                <a:shade val="45000"/>
                <a:satMod val="135000"/>
              </a:schemeClr>
              <a:prstClr val="white"/>
            </a:duotone>
            <a:lum bright="10000"/>
            <a:extLst>
              <a:ext uri="{28A0092B-C50C-407E-A947-70E740481C1C}">
                <a14:useLocalDpi xmlns:a14="http://schemas.microsoft.com/office/drawing/2010/main"/>
              </a:ext>
            </a:extLst>
          </a:blip>
          <a:srcRect/>
          <a:stretch>
            <a:fillRect/>
          </a:stretch>
        </p:blipFill>
        <p:spPr bwMode="auto">
          <a:xfrm>
            <a:off x="8791331" y="5029200"/>
            <a:ext cx="158862" cy="331788"/>
          </a:xfrm>
          <a:prstGeom prst="rect">
            <a:avLst/>
          </a:prstGeom>
          <a:noFill/>
          <a:ln w="9525">
            <a:noFill/>
            <a:miter lim="800000"/>
            <a:headEnd/>
            <a:tailEnd/>
          </a:ln>
        </p:spPr>
      </p:pic>
      <p:pic>
        <p:nvPicPr>
          <p:cNvPr id="34868" name="Picture 49" descr="person2.gif"/>
          <p:cNvPicPr>
            <a:picLocks noChangeAspect="1"/>
          </p:cNvPicPr>
          <p:nvPr/>
        </p:nvPicPr>
        <p:blipFill>
          <a:blip r:embed="rId3" cstate="email">
            <a:lum bright="30000"/>
            <a:extLst>
              <a:ext uri="{28A0092B-C50C-407E-A947-70E740481C1C}">
                <a14:useLocalDpi xmlns:a14="http://schemas.microsoft.com/office/drawing/2010/main"/>
              </a:ext>
            </a:extLst>
          </a:blip>
          <a:srcRect/>
          <a:stretch>
            <a:fillRect/>
          </a:stretch>
        </p:blipFill>
        <p:spPr bwMode="auto">
          <a:xfrm>
            <a:off x="3352800" y="3581400"/>
            <a:ext cx="171450" cy="395288"/>
          </a:xfrm>
          <a:prstGeom prst="rect">
            <a:avLst/>
          </a:prstGeom>
          <a:noFill/>
          <a:ln w="9525">
            <a:noFill/>
            <a:miter lim="800000"/>
            <a:headEnd/>
            <a:tailEnd/>
          </a:ln>
        </p:spPr>
      </p:pic>
      <p:pic>
        <p:nvPicPr>
          <p:cNvPr id="34869" name="Picture 47" descr="person.gif"/>
          <p:cNvPicPr>
            <a:picLocks noChangeAspect="1"/>
          </p:cNvPicPr>
          <p:nvPr/>
        </p:nvPicPr>
        <p:blipFill>
          <a:blip r:embed="rId4" cstate="email">
            <a:lum bright="40000"/>
            <a:extLst>
              <a:ext uri="{28A0092B-C50C-407E-A947-70E740481C1C}">
                <a14:useLocalDpi xmlns:a14="http://schemas.microsoft.com/office/drawing/2010/main"/>
              </a:ext>
            </a:extLst>
          </a:blip>
          <a:srcRect/>
          <a:stretch>
            <a:fillRect/>
          </a:stretch>
        </p:blipFill>
        <p:spPr bwMode="auto">
          <a:xfrm>
            <a:off x="3352800" y="3200400"/>
            <a:ext cx="158750" cy="331788"/>
          </a:xfrm>
          <a:prstGeom prst="rect">
            <a:avLst/>
          </a:prstGeom>
          <a:noFill/>
          <a:ln w="9525">
            <a:noFill/>
            <a:miter lim="800000"/>
            <a:headEnd/>
            <a:tailEnd/>
          </a:ln>
        </p:spPr>
      </p:pic>
      <p:pic>
        <p:nvPicPr>
          <p:cNvPr id="95" name="Picture 47" descr="person.gif"/>
          <p:cNvPicPr>
            <a:picLocks noChangeAspect="1"/>
          </p:cNvPicPr>
          <p:nvPr/>
        </p:nvPicPr>
        <p:blipFill>
          <a:blip r:embed="rId4" cstate="email">
            <a:lum bright="40000"/>
            <a:extLst>
              <a:ext uri="{28A0092B-C50C-407E-A947-70E740481C1C}">
                <a14:useLocalDpi xmlns:a14="http://schemas.microsoft.com/office/drawing/2010/main"/>
              </a:ext>
            </a:extLst>
          </a:blip>
          <a:srcRect/>
          <a:stretch>
            <a:fillRect/>
          </a:stretch>
        </p:blipFill>
        <p:spPr bwMode="auto">
          <a:xfrm>
            <a:off x="8077200" y="3200400"/>
            <a:ext cx="158750" cy="331788"/>
          </a:xfrm>
          <a:prstGeom prst="rect">
            <a:avLst/>
          </a:prstGeom>
          <a:noFill/>
          <a:ln w="9525">
            <a:noFill/>
            <a:miter lim="800000"/>
            <a:headEnd/>
            <a:tailEnd/>
          </a:ln>
        </p:spPr>
      </p:pic>
      <p:pic>
        <p:nvPicPr>
          <p:cNvPr id="96" name="Picture 47" descr="person.gif"/>
          <p:cNvPicPr>
            <a:picLocks noChangeAspect="1"/>
          </p:cNvPicPr>
          <p:nvPr/>
        </p:nvPicPr>
        <p:blipFill>
          <a:blip r:embed="rId5" cstate="email">
            <a:duotone>
              <a:schemeClr val="accent2">
                <a:shade val="45000"/>
                <a:satMod val="135000"/>
              </a:schemeClr>
              <a:prstClr val="white"/>
            </a:duotone>
            <a:lum bright="40000"/>
            <a:extLst>
              <a:ext uri="{28A0092B-C50C-407E-A947-70E740481C1C}">
                <a14:useLocalDpi xmlns:a14="http://schemas.microsoft.com/office/drawing/2010/main"/>
              </a:ext>
            </a:extLst>
          </a:blip>
          <a:srcRect/>
          <a:stretch>
            <a:fillRect/>
          </a:stretch>
        </p:blipFill>
        <p:spPr bwMode="auto">
          <a:xfrm>
            <a:off x="9067800" y="3200400"/>
            <a:ext cx="158862" cy="331788"/>
          </a:xfrm>
          <a:prstGeom prst="rect">
            <a:avLst/>
          </a:prstGeom>
          <a:noFill/>
          <a:ln w="9525">
            <a:noFill/>
            <a:miter lim="800000"/>
            <a:headEnd/>
            <a:tailEnd/>
          </a:ln>
        </p:spPr>
      </p:pic>
      <p:pic>
        <p:nvPicPr>
          <p:cNvPr id="97" name="Picture 49" descr="person2.gif"/>
          <p:cNvPicPr>
            <a:picLocks noChangeAspect="1"/>
          </p:cNvPicPr>
          <p:nvPr/>
        </p:nvPicPr>
        <p:blipFill>
          <a:blip r:embed="rId3" cstate="email">
            <a:lum bright="30000"/>
            <a:extLst>
              <a:ext uri="{28A0092B-C50C-407E-A947-70E740481C1C}">
                <a14:useLocalDpi xmlns:a14="http://schemas.microsoft.com/office/drawing/2010/main"/>
              </a:ext>
            </a:extLst>
          </a:blip>
          <a:srcRect/>
          <a:stretch>
            <a:fillRect/>
          </a:stretch>
        </p:blipFill>
        <p:spPr bwMode="auto">
          <a:xfrm>
            <a:off x="8077200" y="3581400"/>
            <a:ext cx="171450" cy="395288"/>
          </a:xfrm>
          <a:prstGeom prst="rect">
            <a:avLst/>
          </a:prstGeom>
          <a:noFill/>
          <a:ln w="9525">
            <a:noFill/>
            <a:miter lim="800000"/>
            <a:headEnd/>
            <a:tailEnd/>
          </a:ln>
        </p:spPr>
      </p:pic>
      <p:pic>
        <p:nvPicPr>
          <p:cNvPr id="98" name="Picture 49" descr="person2.gif"/>
          <p:cNvPicPr>
            <a:picLocks noChangeAspect="1"/>
          </p:cNvPicPr>
          <p:nvPr/>
        </p:nvPicPr>
        <p:blipFill>
          <a:blip r:embed="rId6" cstate="email">
            <a:duotone>
              <a:schemeClr val="accent2">
                <a:shade val="45000"/>
                <a:satMod val="135000"/>
              </a:schemeClr>
              <a:prstClr val="white"/>
            </a:duotone>
            <a:lum bright="30000"/>
            <a:extLst>
              <a:ext uri="{28A0092B-C50C-407E-A947-70E740481C1C}">
                <a14:useLocalDpi xmlns:a14="http://schemas.microsoft.com/office/drawing/2010/main"/>
              </a:ext>
            </a:extLst>
          </a:blip>
          <a:srcRect/>
          <a:stretch>
            <a:fillRect/>
          </a:stretch>
        </p:blipFill>
        <p:spPr bwMode="auto">
          <a:xfrm>
            <a:off x="9067800" y="3581400"/>
            <a:ext cx="172100" cy="394674"/>
          </a:xfrm>
          <a:prstGeom prst="rect">
            <a:avLst/>
          </a:prstGeom>
          <a:noFill/>
          <a:ln w="9525">
            <a:noFill/>
            <a:miter lim="800000"/>
            <a:headEnd/>
            <a:tailEnd/>
          </a:ln>
        </p:spPr>
      </p:pic>
    </p:spTree>
    <p:extLst>
      <p:ext uri="{BB962C8B-B14F-4D97-AF65-F5344CB8AC3E}">
        <p14:creationId xmlns:p14="http://schemas.microsoft.com/office/powerpoint/2010/main" val="4257832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autoRev="1" fill="hold" nodeType="clickEffect">
                                  <p:stCondLst>
                                    <p:cond delay="0"/>
                                  </p:stCondLst>
                                  <p:childTnLst>
                                    <p:animScale>
                                      <p:cBhvr>
                                        <p:cTn id="6" dur="1000" fill="hold"/>
                                        <p:tgtEl>
                                          <p:spTgt spid="35"/>
                                        </p:tgtEl>
                                      </p:cBhvr>
                                      <p:by x="180000" y="180000"/>
                                    </p:animScale>
                                  </p:childTnLst>
                                </p:cTn>
                              </p:par>
                              <p:par>
                                <p:cTn id="7" presetID="6" presetClass="emph" presetSubtype="0" accel="50000" decel="50000" autoRev="1" fill="hold" nodeType="withEffect">
                                  <p:stCondLst>
                                    <p:cond delay="0"/>
                                  </p:stCondLst>
                                  <p:childTnLst>
                                    <p:animScale>
                                      <p:cBhvr>
                                        <p:cTn id="8" dur="1000" fill="hold"/>
                                        <p:tgtEl>
                                          <p:spTgt spid="54"/>
                                        </p:tgtEl>
                                      </p:cBhvr>
                                      <p:by x="180000" y="180000"/>
                                    </p:animScale>
                                  </p:childTnLst>
                                </p:cTn>
                              </p:par>
                            </p:childTnLst>
                          </p:cTn>
                        </p:par>
                      </p:childTnLst>
                    </p:cTn>
                  </p:par>
                  <p:par>
                    <p:cTn id="9" fill="hold">
                      <p:stCondLst>
                        <p:cond delay="indefinite"/>
                      </p:stCondLst>
                      <p:childTnLst>
                        <p:par>
                          <p:cTn id="10" fill="hold">
                            <p:stCondLst>
                              <p:cond delay="0"/>
                            </p:stCondLst>
                            <p:childTnLst>
                              <p:par>
                                <p:cTn id="11" presetID="6" presetClass="emph" presetSubtype="0" accel="50000" decel="50000" autoRev="1" fill="hold" nodeType="clickEffect">
                                  <p:stCondLst>
                                    <p:cond delay="0"/>
                                  </p:stCondLst>
                                  <p:childTnLst>
                                    <p:animScale>
                                      <p:cBhvr>
                                        <p:cTn id="12" dur="1000" fill="hold"/>
                                        <p:tgtEl>
                                          <p:spTgt spid="5"/>
                                        </p:tgtEl>
                                      </p:cBhvr>
                                      <p:by x="180000" y="180000"/>
                                    </p:animScale>
                                  </p:childTnLst>
                                </p:cTn>
                              </p:par>
                              <p:par>
                                <p:cTn id="13" presetID="6" presetClass="emph" presetSubtype="0" accel="50000" decel="50000" autoRev="1" fill="hold" nodeType="withEffect">
                                  <p:stCondLst>
                                    <p:cond delay="0"/>
                                  </p:stCondLst>
                                  <p:childTnLst>
                                    <p:animScale>
                                      <p:cBhvr>
                                        <p:cTn id="14" dur="1000" fill="hold"/>
                                        <p:tgtEl>
                                          <p:spTgt spid="48"/>
                                        </p:tgtEl>
                                      </p:cBhvr>
                                      <p:by x="180000" y="180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p:bldP spid="85" grpId="0"/>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Common cause C causes both X and </a:t>
            </a:r>
            <a:r>
              <a:rPr lang="en-US" dirty="0" smtClean="0"/>
              <a:t>Y</a:t>
            </a:r>
            <a:endParaRPr lang="en-US" dirty="0"/>
          </a:p>
          <a:p>
            <a:endParaRPr lang="en-US" dirty="0" smtClean="0"/>
          </a:p>
          <a:p>
            <a:r>
              <a:rPr lang="en-US" dirty="0" smtClean="0"/>
              <a:t>Suppose we observe that stains on hand and lung cancer are correlated </a:t>
            </a:r>
            <a:endParaRPr lang="en-US" dirty="0"/>
          </a:p>
          <a:p>
            <a:endParaRPr lang="en-US" dirty="0" smtClean="0"/>
          </a:p>
          <a:p>
            <a:r>
              <a:rPr lang="en-US" dirty="0" smtClean="0"/>
              <a:t>Tobacco use causes stains on hand and lung cancer</a:t>
            </a:r>
          </a:p>
        </p:txBody>
      </p:sp>
    </p:spTree>
    <p:extLst>
      <p:ext uri="{BB962C8B-B14F-4D97-AF65-F5344CB8AC3E}">
        <p14:creationId xmlns:p14="http://schemas.microsoft.com/office/powerpoint/2010/main" val="33898227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pPr eaLnBrk="1" hangingPunct="1"/>
            <a:r>
              <a:rPr lang="en-US" dirty="0" smtClean="0"/>
              <a:t>Example of balance property</a:t>
            </a:r>
          </a:p>
        </p:txBody>
      </p:sp>
      <p:graphicFrame>
        <p:nvGraphicFramePr>
          <p:cNvPr id="4" name="Table 3"/>
          <p:cNvGraphicFramePr>
            <a:graphicFrameLocks noGrp="1"/>
          </p:cNvGraphicFramePr>
          <p:nvPr/>
        </p:nvGraphicFramePr>
        <p:xfrm>
          <a:off x="1981200" y="1676401"/>
          <a:ext cx="2057400" cy="4086225"/>
        </p:xfrm>
        <a:graphic>
          <a:graphicData uri="http://schemas.openxmlformats.org/drawingml/2006/table">
            <a:tbl>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
        <p:nvSpPr>
          <p:cNvPr id="6" name="TextBox 5"/>
          <p:cNvSpPr txBox="1"/>
          <p:nvPr/>
        </p:nvSpPr>
        <p:spPr>
          <a:xfrm>
            <a:off x="4038600" y="2057400"/>
            <a:ext cx="2549096" cy="369332"/>
          </a:xfrm>
          <a:prstGeom prst="rect">
            <a:avLst/>
          </a:prstGeom>
          <a:noFill/>
        </p:spPr>
        <p:txBody>
          <a:bodyPr wrap="none">
            <a:spAutoFit/>
          </a:bodyPr>
          <a:lstStyle/>
          <a:p>
            <a:pPr>
              <a:defRPr/>
            </a:pPr>
            <a:r>
              <a:rPr lang="en-US" dirty="0">
                <a:latin typeface="+mj-lt"/>
              </a:rPr>
              <a:t>e(x) = p(z=1| x={0 0}) = .5</a:t>
            </a:r>
          </a:p>
        </p:txBody>
      </p:sp>
      <p:sp>
        <p:nvSpPr>
          <p:cNvPr id="7" name="TextBox 6"/>
          <p:cNvSpPr txBox="1"/>
          <p:nvPr/>
        </p:nvSpPr>
        <p:spPr>
          <a:xfrm>
            <a:off x="2286000" y="1371600"/>
            <a:ext cx="1614488" cy="369888"/>
          </a:xfrm>
          <a:prstGeom prst="rect">
            <a:avLst/>
          </a:prstGeom>
          <a:noFill/>
        </p:spPr>
        <p:txBody>
          <a:bodyPr wrap="none">
            <a:spAutoFit/>
          </a:bodyPr>
          <a:lstStyle/>
          <a:p>
            <a:pPr>
              <a:defRPr/>
            </a:pPr>
            <a:r>
              <a:rPr lang="en-US" dirty="0">
                <a:latin typeface="+mj-lt"/>
              </a:rPr>
              <a:t>original sample</a:t>
            </a:r>
          </a:p>
        </p:txBody>
      </p:sp>
      <p:cxnSp>
        <p:nvCxnSpPr>
          <p:cNvPr id="9" name="Straight Connector 8"/>
          <p:cNvCxnSpPr/>
          <p:nvPr/>
        </p:nvCxnSpPr>
        <p:spPr>
          <a:xfrm>
            <a:off x="1524000" y="1293814"/>
            <a:ext cx="9144000" cy="158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00200" y="5867400"/>
            <a:ext cx="1600200" cy="369888"/>
          </a:xfrm>
          <a:prstGeom prst="rect">
            <a:avLst/>
          </a:prstGeom>
          <a:noFill/>
        </p:spPr>
        <p:txBody>
          <a:bodyPr wrap="none">
            <a:spAutoFit/>
          </a:bodyPr>
          <a:lstStyle/>
          <a:p>
            <a:pPr>
              <a:defRPr/>
            </a:pPr>
            <a:r>
              <a:rPr lang="en-US" dirty="0">
                <a:latin typeface="Calibri"/>
              </a:rPr>
              <a:t>(a=1 | z=0) = .5</a:t>
            </a:r>
            <a:endParaRPr lang="en-US" dirty="0">
              <a:latin typeface="+mj-lt"/>
            </a:endParaRPr>
          </a:p>
        </p:txBody>
      </p:sp>
      <p:sp>
        <p:nvSpPr>
          <p:cNvPr id="11" name="TextBox 10"/>
          <p:cNvSpPr txBox="1"/>
          <p:nvPr/>
        </p:nvSpPr>
        <p:spPr>
          <a:xfrm>
            <a:off x="1600200" y="6172200"/>
            <a:ext cx="1600200" cy="369888"/>
          </a:xfrm>
          <a:prstGeom prst="rect">
            <a:avLst/>
          </a:prstGeom>
          <a:noFill/>
        </p:spPr>
        <p:txBody>
          <a:bodyPr wrap="none">
            <a:spAutoFit/>
          </a:bodyPr>
          <a:lstStyle/>
          <a:p>
            <a:pPr>
              <a:defRPr/>
            </a:pPr>
            <a:r>
              <a:rPr lang="en-US" dirty="0">
                <a:latin typeface="Calibri"/>
              </a:rPr>
              <a:t>(a=1 | z=1) = .5</a:t>
            </a:r>
            <a:endParaRPr lang="en-US" dirty="0">
              <a:latin typeface="+mj-lt"/>
            </a:endParaRPr>
          </a:p>
        </p:txBody>
      </p:sp>
      <p:sp>
        <p:nvSpPr>
          <p:cNvPr id="12" name="TextBox 11"/>
          <p:cNvSpPr txBox="1"/>
          <p:nvPr/>
        </p:nvSpPr>
        <p:spPr>
          <a:xfrm>
            <a:off x="3424239" y="5867400"/>
            <a:ext cx="1760537" cy="369888"/>
          </a:xfrm>
          <a:prstGeom prst="rect">
            <a:avLst/>
          </a:prstGeom>
          <a:noFill/>
        </p:spPr>
        <p:txBody>
          <a:bodyPr wrap="none">
            <a:spAutoFit/>
          </a:bodyPr>
          <a:lstStyle/>
          <a:p>
            <a:pPr>
              <a:defRPr/>
            </a:pPr>
            <a:r>
              <a:rPr lang="en-US" dirty="0">
                <a:latin typeface="Calibri"/>
              </a:rPr>
              <a:t>(b=1 | z=0) = 1/4</a:t>
            </a:r>
            <a:endParaRPr lang="en-US" dirty="0">
              <a:latin typeface="+mj-lt"/>
            </a:endParaRPr>
          </a:p>
        </p:txBody>
      </p:sp>
      <p:sp>
        <p:nvSpPr>
          <p:cNvPr id="13" name="TextBox 12"/>
          <p:cNvSpPr txBox="1"/>
          <p:nvPr/>
        </p:nvSpPr>
        <p:spPr>
          <a:xfrm>
            <a:off x="3424238" y="6172200"/>
            <a:ext cx="1728358" cy="369332"/>
          </a:xfrm>
          <a:prstGeom prst="rect">
            <a:avLst/>
          </a:prstGeom>
          <a:noFill/>
        </p:spPr>
        <p:txBody>
          <a:bodyPr wrap="none">
            <a:spAutoFit/>
          </a:bodyPr>
          <a:lstStyle/>
          <a:p>
            <a:pPr>
              <a:defRPr/>
            </a:pPr>
            <a:r>
              <a:rPr lang="en-US" dirty="0">
                <a:latin typeface="Calibri"/>
              </a:rPr>
              <a:t>(b=1 | z=1) = .66</a:t>
            </a:r>
            <a:endParaRPr lang="en-US" dirty="0">
              <a:latin typeface="+mj-lt"/>
            </a:endParaRPr>
          </a:p>
        </p:txBody>
      </p:sp>
      <p:sp>
        <p:nvSpPr>
          <p:cNvPr id="14" name="Slide Number Placeholder 13"/>
          <p:cNvSpPr>
            <a:spLocks noGrp="1"/>
          </p:cNvSpPr>
          <p:nvPr>
            <p:ph type="sldNum" sz="quarter" idx="12"/>
          </p:nvPr>
        </p:nvSpPr>
        <p:spPr>
          <a:xfrm>
            <a:off x="8077200" y="6356351"/>
            <a:ext cx="2133600" cy="365125"/>
          </a:xfrm>
        </p:spPr>
        <p:txBody>
          <a:bodyPr rtlCol="0"/>
          <a:lstStyle/>
          <a:p>
            <a:pPr>
              <a:defRPr/>
            </a:pPr>
            <a:fld id="{595532DD-DDBE-4C9C-82DB-479B9AA92B20}" type="slidenum">
              <a:rPr lang="en-US">
                <a:latin typeface="+mn-lt"/>
              </a:rPr>
              <a:pPr>
                <a:defRPr/>
              </a:pPr>
              <a:t>110</a:t>
            </a:fld>
            <a:endParaRPr lang="en-US" dirty="0">
              <a:latin typeface="+mn-lt"/>
            </a:endParaRPr>
          </a:p>
        </p:txBody>
      </p:sp>
      <p:sp>
        <p:nvSpPr>
          <p:cNvPr id="15" name="TextBox 14"/>
          <p:cNvSpPr txBox="1"/>
          <p:nvPr/>
        </p:nvSpPr>
        <p:spPr>
          <a:xfrm>
            <a:off x="4038600" y="2819400"/>
            <a:ext cx="2666114" cy="369332"/>
          </a:xfrm>
          <a:prstGeom prst="rect">
            <a:avLst/>
          </a:prstGeom>
          <a:noFill/>
        </p:spPr>
        <p:txBody>
          <a:bodyPr wrap="none">
            <a:spAutoFit/>
          </a:bodyPr>
          <a:lstStyle/>
          <a:p>
            <a:pPr>
              <a:defRPr/>
            </a:pPr>
            <a:r>
              <a:rPr lang="en-US" dirty="0">
                <a:latin typeface="+mj-lt"/>
              </a:rPr>
              <a:t>e(x) = p(z=1| x={1 0}) = .33</a:t>
            </a:r>
          </a:p>
        </p:txBody>
      </p:sp>
      <p:sp>
        <p:nvSpPr>
          <p:cNvPr id="16" name="TextBox 15"/>
          <p:cNvSpPr txBox="1"/>
          <p:nvPr/>
        </p:nvSpPr>
        <p:spPr>
          <a:xfrm>
            <a:off x="4038600" y="3886200"/>
            <a:ext cx="2666114" cy="369332"/>
          </a:xfrm>
          <a:prstGeom prst="rect">
            <a:avLst/>
          </a:prstGeom>
          <a:noFill/>
        </p:spPr>
        <p:txBody>
          <a:bodyPr wrap="none">
            <a:spAutoFit/>
          </a:bodyPr>
          <a:lstStyle/>
          <a:p>
            <a:pPr>
              <a:defRPr/>
            </a:pPr>
            <a:r>
              <a:rPr lang="en-US" dirty="0">
                <a:latin typeface="+mj-lt"/>
              </a:rPr>
              <a:t>e(x) = p(z=1| x={0 1}) = .66</a:t>
            </a:r>
          </a:p>
        </p:txBody>
      </p:sp>
      <p:sp>
        <p:nvSpPr>
          <p:cNvPr id="17" name="TextBox 16"/>
          <p:cNvSpPr txBox="1"/>
          <p:nvPr/>
        </p:nvSpPr>
        <p:spPr>
          <a:xfrm>
            <a:off x="4038600" y="5029200"/>
            <a:ext cx="2491388" cy="369332"/>
          </a:xfrm>
          <a:prstGeom prst="rect">
            <a:avLst/>
          </a:prstGeom>
          <a:noFill/>
        </p:spPr>
        <p:txBody>
          <a:bodyPr wrap="none">
            <a:spAutoFit/>
          </a:bodyPr>
          <a:lstStyle/>
          <a:p>
            <a:pPr>
              <a:defRPr/>
            </a:pPr>
            <a:r>
              <a:rPr lang="en-US" dirty="0">
                <a:latin typeface="+mj-lt"/>
              </a:rPr>
              <a:t>e(x) = p(z=1| x={1 1}) = 1</a:t>
            </a:r>
          </a:p>
        </p:txBody>
      </p:sp>
    </p:spTree>
    <p:extLst>
      <p:ext uri="{BB962C8B-B14F-4D97-AF65-F5344CB8AC3E}">
        <p14:creationId xmlns:p14="http://schemas.microsoft.com/office/powerpoint/2010/main" val="340689340"/>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pPr eaLnBrk="1" hangingPunct="1"/>
            <a:r>
              <a:rPr lang="en-US" dirty="0" smtClean="0"/>
              <a:t>Example of balance property</a:t>
            </a:r>
          </a:p>
        </p:txBody>
      </p:sp>
      <p:graphicFrame>
        <p:nvGraphicFramePr>
          <p:cNvPr id="4" name="Table 3"/>
          <p:cNvGraphicFramePr>
            <a:graphicFrameLocks noGrp="1"/>
          </p:cNvGraphicFramePr>
          <p:nvPr/>
        </p:nvGraphicFramePr>
        <p:xfrm>
          <a:off x="1981200" y="1676401"/>
          <a:ext cx="2057400" cy="4086225"/>
        </p:xfrm>
        <a:graphic>
          <a:graphicData uri="http://schemas.openxmlformats.org/drawingml/2006/table">
            <a:tbl>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Calibri" pitchFamily="34"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Calibri" pitchFamily="34" charset="0"/>
                        </a:rPr>
                        <a:t>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
        <p:nvSpPr>
          <p:cNvPr id="5" name="TextBox 4"/>
          <p:cNvSpPr txBox="1"/>
          <p:nvPr/>
        </p:nvSpPr>
        <p:spPr>
          <a:xfrm>
            <a:off x="2286001" y="1371600"/>
            <a:ext cx="1736725" cy="369888"/>
          </a:xfrm>
          <a:prstGeom prst="rect">
            <a:avLst/>
          </a:prstGeom>
          <a:noFill/>
        </p:spPr>
        <p:txBody>
          <a:bodyPr wrap="none">
            <a:spAutoFit/>
          </a:bodyPr>
          <a:lstStyle/>
          <a:p>
            <a:pPr>
              <a:defRPr/>
            </a:pPr>
            <a:r>
              <a:rPr lang="en-US" dirty="0">
                <a:latin typeface="+mj-lt"/>
              </a:rPr>
              <a:t>matched sample</a:t>
            </a:r>
          </a:p>
        </p:txBody>
      </p:sp>
      <p:sp>
        <p:nvSpPr>
          <p:cNvPr id="6" name="TextBox 5"/>
          <p:cNvSpPr txBox="1"/>
          <p:nvPr/>
        </p:nvSpPr>
        <p:spPr>
          <a:xfrm>
            <a:off x="1600200" y="5867400"/>
            <a:ext cx="1600200" cy="369888"/>
          </a:xfrm>
          <a:prstGeom prst="rect">
            <a:avLst/>
          </a:prstGeom>
          <a:noFill/>
        </p:spPr>
        <p:txBody>
          <a:bodyPr wrap="none">
            <a:spAutoFit/>
          </a:bodyPr>
          <a:lstStyle/>
          <a:p>
            <a:pPr>
              <a:defRPr/>
            </a:pPr>
            <a:r>
              <a:rPr lang="en-US" dirty="0">
                <a:latin typeface="Calibri"/>
              </a:rPr>
              <a:t>(a=1 | z=0) = .5</a:t>
            </a:r>
            <a:endParaRPr lang="en-US" dirty="0">
              <a:latin typeface="+mj-lt"/>
            </a:endParaRPr>
          </a:p>
        </p:txBody>
      </p:sp>
      <p:sp>
        <p:nvSpPr>
          <p:cNvPr id="7" name="TextBox 6"/>
          <p:cNvSpPr txBox="1"/>
          <p:nvPr/>
        </p:nvSpPr>
        <p:spPr>
          <a:xfrm>
            <a:off x="1600200" y="6172200"/>
            <a:ext cx="1600200" cy="369888"/>
          </a:xfrm>
          <a:prstGeom prst="rect">
            <a:avLst/>
          </a:prstGeom>
          <a:noFill/>
        </p:spPr>
        <p:txBody>
          <a:bodyPr wrap="none">
            <a:spAutoFit/>
          </a:bodyPr>
          <a:lstStyle/>
          <a:p>
            <a:pPr>
              <a:defRPr/>
            </a:pPr>
            <a:r>
              <a:rPr lang="en-US" dirty="0">
                <a:latin typeface="Calibri"/>
              </a:rPr>
              <a:t>(a=1 | z=1) = .5</a:t>
            </a:r>
            <a:endParaRPr lang="en-US" dirty="0">
              <a:latin typeface="+mj-lt"/>
            </a:endParaRPr>
          </a:p>
        </p:txBody>
      </p:sp>
      <p:sp>
        <p:nvSpPr>
          <p:cNvPr id="8" name="TextBox 7"/>
          <p:cNvSpPr txBox="1"/>
          <p:nvPr/>
        </p:nvSpPr>
        <p:spPr>
          <a:xfrm>
            <a:off x="3429001" y="5867400"/>
            <a:ext cx="1611313" cy="369888"/>
          </a:xfrm>
          <a:prstGeom prst="rect">
            <a:avLst/>
          </a:prstGeom>
          <a:noFill/>
        </p:spPr>
        <p:txBody>
          <a:bodyPr wrap="none">
            <a:spAutoFit/>
          </a:bodyPr>
          <a:lstStyle/>
          <a:p>
            <a:pPr>
              <a:defRPr/>
            </a:pPr>
            <a:r>
              <a:rPr lang="en-US" dirty="0">
                <a:latin typeface="Calibri"/>
              </a:rPr>
              <a:t>(b=1 | z=0) = .5</a:t>
            </a:r>
            <a:endParaRPr lang="en-US" dirty="0">
              <a:latin typeface="+mj-lt"/>
            </a:endParaRPr>
          </a:p>
        </p:txBody>
      </p:sp>
      <p:sp>
        <p:nvSpPr>
          <p:cNvPr id="9" name="TextBox 8"/>
          <p:cNvSpPr txBox="1"/>
          <p:nvPr/>
        </p:nvSpPr>
        <p:spPr>
          <a:xfrm>
            <a:off x="3429001" y="6172200"/>
            <a:ext cx="1611313" cy="369888"/>
          </a:xfrm>
          <a:prstGeom prst="rect">
            <a:avLst/>
          </a:prstGeom>
          <a:noFill/>
        </p:spPr>
        <p:txBody>
          <a:bodyPr wrap="none">
            <a:spAutoFit/>
          </a:bodyPr>
          <a:lstStyle/>
          <a:p>
            <a:pPr>
              <a:defRPr/>
            </a:pPr>
            <a:r>
              <a:rPr lang="en-US" dirty="0">
                <a:latin typeface="Calibri"/>
              </a:rPr>
              <a:t>(b=1 | z=1) = .5</a:t>
            </a:r>
            <a:endParaRPr lang="en-US" dirty="0">
              <a:latin typeface="+mj-lt"/>
            </a:endParaRPr>
          </a:p>
        </p:txBody>
      </p:sp>
      <p:cxnSp>
        <p:nvCxnSpPr>
          <p:cNvPr id="10" name="Straight Connector 9"/>
          <p:cNvCxnSpPr/>
          <p:nvPr/>
        </p:nvCxnSpPr>
        <p:spPr>
          <a:xfrm>
            <a:off x="1524000" y="1293814"/>
            <a:ext cx="9144000" cy="158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5029201" y="1600200"/>
            <a:ext cx="3795713" cy="400050"/>
          </a:xfrm>
          <a:prstGeom prst="rect">
            <a:avLst/>
          </a:prstGeom>
        </p:spPr>
        <p:txBody>
          <a:bodyPr wrap="none">
            <a:spAutoFit/>
          </a:bodyPr>
          <a:lstStyle/>
          <a:p>
            <a:pPr>
              <a:defRPr/>
            </a:pPr>
            <a:r>
              <a:rPr lang="pt-BR" sz="2000" dirty="0">
                <a:latin typeface="+mj-lt"/>
              </a:rPr>
              <a:t>p(z, x|e(x)) = p(z |e(x))     p(x |e(x))</a:t>
            </a:r>
            <a:endParaRPr lang="en-US" sz="2000" dirty="0">
              <a:latin typeface="+mj-lt"/>
            </a:endParaRPr>
          </a:p>
        </p:txBody>
      </p:sp>
      <p:sp>
        <p:nvSpPr>
          <p:cNvPr id="12" name="Rectangle 11"/>
          <p:cNvSpPr/>
          <p:nvPr/>
        </p:nvSpPr>
        <p:spPr>
          <a:xfrm>
            <a:off x="5029200" y="2667001"/>
            <a:ext cx="4090988" cy="2862263"/>
          </a:xfrm>
          <a:prstGeom prst="rect">
            <a:avLst/>
          </a:prstGeom>
        </p:spPr>
        <p:txBody>
          <a:bodyPr wrap="none">
            <a:spAutoFit/>
          </a:bodyPr>
          <a:lstStyle/>
          <a:p>
            <a:pPr>
              <a:defRPr/>
            </a:pPr>
            <a:r>
              <a:rPr lang="pt-BR" sz="2000" dirty="0">
                <a:latin typeface="+mj-lt"/>
              </a:rPr>
              <a:t>Examples for z=1 and x = {0 1}</a:t>
            </a:r>
          </a:p>
          <a:p>
            <a:pPr>
              <a:defRPr/>
            </a:pPr>
            <a:endParaRPr lang="pt-BR" sz="2000" dirty="0">
              <a:latin typeface="+mj-lt"/>
            </a:endParaRPr>
          </a:p>
          <a:p>
            <a:pPr>
              <a:defRPr/>
            </a:pPr>
            <a:r>
              <a:rPr lang="pt-BR" sz="2000" dirty="0">
                <a:latin typeface="+mj-lt"/>
              </a:rPr>
              <a:t>p(z=1, x={0 1}|e(x)) = 1/6</a:t>
            </a:r>
          </a:p>
          <a:p>
            <a:pPr>
              <a:defRPr/>
            </a:pPr>
            <a:endParaRPr lang="pt-BR" sz="2000" dirty="0">
              <a:latin typeface="+mj-lt"/>
            </a:endParaRPr>
          </a:p>
          <a:p>
            <a:pPr>
              <a:defRPr/>
            </a:pPr>
            <a:endParaRPr lang="pt-BR" sz="2000" dirty="0">
              <a:latin typeface="+mj-lt"/>
            </a:endParaRPr>
          </a:p>
          <a:p>
            <a:pPr>
              <a:defRPr/>
            </a:pPr>
            <a:r>
              <a:rPr lang="pt-BR" sz="2000" dirty="0">
                <a:latin typeface="+mj-lt"/>
              </a:rPr>
              <a:t>p(z=1 |e(x)) = .5</a:t>
            </a:r>
          </a:p>
          <a:p>
            <a:pPr>
              <a:defRPr/>
            </a:pPr>
            <a:r>
              <a:rPr lang="pt-BR" sz="2000" dirty="0">
                <a:latin typeface="+mj-lt"/>
              </a:rPr>
              <a:t>p(x={0 1} |e(x)) = .33</a:t>
            </a:r>
          </a:p>
          <a:p>
            <a:pPr>
              <a:defRPr/>
            </a:pPr>
            <a:endParaRPr lang="pt-BR" sz="2000" dirty="0">
              <a:latin typeface="+mj-lt"/>
            </a:endParaRPr>
          </a:p>
          <a:p>
            <a:pPr>
              <a:defRPr/>
            </a:pPr>
            <a:r>
              <a:rPr lang="pt-BR" sz="2000" dirty="0">
                <a:latin typeface="Calibri"/>
              </a:rPr>
              <a:t>p(z |e(x))     p(x |e(x)) = (.5)(.33) = 1/6</a:t>
            </a:r>
            <a:endParaRPr lang="en-US" sz="2000" dirty="0">
              <a:latin typeface="+mj-lt"/>
            </a:endParaRPr>
          </a:p>
        </p:txBody>
      </p:sp>
      <p:sp>
        <p:nvSpPr>
          <p:cNvPr id="13" name="Slide Number Placeholder 12"/>
          <p:cNvSpPr>
            <a:spLocks noGrp="1"/>
          </p:cNvSpPr>
          <p:nvPr>
            <p:ph type="sldNum" sz="quarter" idx="12"/>
          </p:nvPr>
        </p:nvSpPr>
        <p:spPr>
          <a:xfrm>
            <a:off x="8077200" y="6356351"/>
            <a:ext cx="2133600" cy="365125"/>
          </a:xfrm>
        </p:spPr>
        <p:txBody>
          <a:bodyPr rtlCol="0"/>
          <a:lstStyle/>
          <a:p>
            <a:pPr>
              <a:defRPr/>
            </a:pPr>
            <a:fld id="{7418A309-69EC-4E50-B370-D4EFFC4F2722}" type="slidenum">
              <a:rPr lang="en-US">
                <a:latin typeface="+mn-lt"/>
              </a:rPr>
              <a:pPr>
                <a:defRPr/>
              </a:pPr>
              <a:t>111</a:t>
            </a:fld>
            <a:endParaRPr lang="en-US" dirty="0">
              <a:latin typeface="+mn-lt"/>
            </a:endParaRPr>
          </a:p>
        </p:txBody>
      </p:sp>
    </p:spTree>
    <p:extLst>
      <p:ext uri="{BB962C8B-B14F-4D97-AF65-F5344CB8AC3E}">
        <p14:creationId xmlns:p14="http://schemas.microsoft.com/office/powerpoint/2010/main" val="485041469"/>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dirty="0" smtClean="0"/>
              <a:t>Propensity scores</a:t>
            </a:r>
          </a:p>
        </p:txBody>
      </p:sp>
      <p:sp>
        <p:nvSpPr>
          <p:cNvPr id="3" name="Content Placeholder 2"/>
          <p:cNvSpPr>
            <a:spLocks noGrp="1"/>
          </p:cNvSpPr>
          <p:nvPr>
            <p:ph idx="1"/>
          </p:nvPr>
        </p:nvSpPr>
        <p:spPr/>
        <p:txBody>
          <a:bodyPr/>
          <a:lstStyle/>
          <a:p>
            <a:pPr eaLnBrk="1" hangingPunct="1"/>
            <a:r>
              <a:rPr lang="en-US" dirty="0" smtClean="0"/>
              <a:t>Balance on the propensity score implies on average balance on all </a:t>
            </a:r>
            <a:r>
              <a:rPr lang="en-US" b="1" dirty="0" smtClean="0"/>
              <a:t>observed</a:t>
            </a:r>
            <a:r>
              <a:rPr lang="en-US" dirty="0" smtClean="0"/>
              <a:t> covariates</a:t>
            </a:r>
          </a:p>
          <a:p>
            <a:pPr eaLnBrk="1" hangingPunct="1"/>
            <a:endParaRPr lang="en-US" dirty="0" smtClean="0"/>
          </a:p>
          <a:p>
            <a:pPr eaLnBrk="1" hangingPunct="1"/>
            <a:r>
              <a:rPr lang="en-US" dirty="0" smtClean="0">
                <a:sym typeface="Wingdings" pitchFamily="2" charset="2"/>
              </a:rPr>
              <a:t>Importantly, PS matching generates balance in the distributions of covariates, and not necessarily for each single pair of unit</a:t>
            </a:r>
          </a:p>
        </p:txBody>
      </p:sp>
      <p:sp>
        <p:nvSpPr>
          <p:cNvPr id="4" name="Slide Number Placeholder 3"/>
          <p:cNvSpPr>
            <a:spLocks noGrp="1"/>
          </p:cNvSpPr>
          <p:nvPr>
            <p:ph type="sldNum" sz="quarter" idx="12"/>
          </p:nvPr>
        </p:nvSpPr>
        <p:spPr>
          <a:xfrm>
            <a:off x="8077200" y="6356351"/>
            <a:ext cx="2133600" cy="365125"/>
          </a:xfrm>
        </p:spPr>
        <p:txBody>
          <a:bodyPr rtlCol="0"/>
          <a:lstStyle/>
          <a:p>
            <a:pPr>
              <a:defRPr/>
            </a:pPr>
            <a:fld id="{B9781A4E-B8C9-4489-A4F6-B2602EDC9C14}" type="slidenum">
              <a:rPr lang="en-US">
                <a:solidFill>
                  <a:schemeClr val="bg1"/>
                </a:solidFill>
                <a:latin typeface="+mn-lt"/>
              </a:rPr>
              <a:pPr>
                <a:defRPr/>
              </a:pPr>
              <a:t>112</a:t>
            </a:fld>
            <a:endParaRPr lang="en-US" dirty="0">
              <a:solidFill>
                <a:schemeClr val="bg1"/>
              </a:solidFill>
              <a:latin typeface="+mn-lt"/>
            </a:endParaRPr>
          </a:p>
        </p:txBody>
      </p:sp>
    </p:spTree>
    <p:extLst>
      <p:ext uri="{BB962C8B-B14F-4D97-AF65-F5344CB8AC3E}">
        <p14:creationId xmlns:p14="http://schemas.microsoft.com/office/powerpoint/2010/main" val="3528810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Propensity score</a:t>
            </a:r>
            <a:endParaRPr lang="en-US" dirty="0"/>
          </a:p>
        </p:txBody>
      </p:sp>
      <p:sp>
        <p:nvSpPr>
          <p:cNvPr id="3" name="Content Placeholder 2"/>
          <p:cNvSpPr>
            <a:spLocks noGrp="1"/>
          </p:cNvSpPr>
          <p:nvPr>
            <p:ph idx="1"/>
          </p:nvPr>
        </p:nvSpPr>
        <p:spPr/>
        <p:txBody>
          <a:bodyPr/>
          <a:lstStyle/>
          <a:p>
            <a:r>
              <a:rPr lang="de-DE" dirty="0" smtClean="0"/>
              <a:t>Propensity score models influence of confounders on treatment assignment</a:t>
            </a:r>
          </a:p>
          <a:p>
            <a:endParaRPr lang="de-DE" dirty="0" smtClean="0"/>
          </a:p>
          <a:p>
            <a:r>
              <a:rPr lang="de-DE" dirty="0" smtClean="0"/>
              <a:t>In comparisons, ANCOVA models influence of confounders on outcome</a:t>
            </a:r>
            <a:endParaRPr lang="en-US" dirty="0"/>
          </a:p>
        </p:txBody>
      </p:sp>
      <p:sp>
        <p:nvSpPr>
          <p:cNvPr id="4" name="Slide Number Placeholder 3"/>
          <p:cNvSpPr>
            <a:spLocks noGrp="1"/>
          </p:cNvSpPr>
          <p:nvPr>
            <p:ph type="sldNum" sz="quarter" idx="12"/>
          </p:nvPr>
        </p:nvSpPr>
        <p:spPr>
          <a:xfrm>
            <a:off x="8534400" y="6492876"/>
            <a:ext cx="2133600" cy="365125"/>
          </a:xfrm>
        </p:spPr>
        <p:txBody>
          <a:bodyPr/>
          <a:lstStyle/>
          <a:p>
            <a:pPr>
              <a:defRPr/>
            </a:pPr>
            <a:fld id="{F72969EB-D8C1-47D8-AB23-CB7662E3C1DC}" type="slidenum">
              <a:rPr lang="en-US" smtClean="0">
                <a:solidFill>
                  <a:schemeClr val="bg1"/>
                </a:solidFill>
              </a:rPr>
              <a:pPr>
                <a:defRPr/>
              </a:pPr>
              <a:t>113</a:t>
            </a:fld>
            <a:endParaRPr lang="en-US" dirty="0">
              <a:solidFill>
                <a:schemeClr val="bg1"/>
              </a:solidFill>
            </a:endParaRPr>
          </a:p>
        </p:txBody>
      </p:sp>
      <p:sp>
        <p:nvSpPr>
          <p:cNvPr id="5" name="Rectangle 4"/>
          <p:cNvSpPr/>
          <p:nvPr/>
        </p:nvSpPr>
        <p:spPr>
          <a:xfrm>
            <a:off x="3581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6" name="Rectangle 5"/>
          <p:cNvSpPr/>
          <p:nvPr/>
        </p:nvSpPr>
        <p:spPr>
          <a:xfrm>
            <a:off x="7010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7" name="Rectangle 6"/>
          <p:cNvSpPr/>
          <p:nvPr/>
        </p:nvSpPr>
        <p:spPr>
          <a:xfrm>
            <a:off x="5334000" y="4419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cxnSp>
        <p:nvCxnSpPr>
          <p:cNvPr id="8" name="Straight Arrow Connector 7"/>
          <p:cNvCxnSpPr>
            <a:stCxn id="5" idx="3"/>
            <a:endCxn id="6" idx="1"/>
          </p:cNvCxnSpPr>
          <p:nvPr/>
        </p:nvCxnSpPr>
        <p:spPr>
          <a:xfrm>
            <a:off x="4800600" y="56007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1"/>
            <a:endCxn id="5" idx="0"/>
          </p:cNvCxnSpPr>
          <p:nvPr/>
        </p:nvCxnSpPr>
        <p:spPr>
          <a:xfrm rot="10800000" flipV="1">
            <a:off x="4191000" y="4762500"/>
            <a:ext cx="11430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3"/>
          </p:cNvCxnSpPr>
          <p:nvPr/>
        </p:nvCxnSpPr>
        <p:spPr>
          <a:xfrm>
            <a:off x="6553200" y="4762500"/>
            <a:ext cx="10668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14884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1000" fill="hold"/>
                                        <p:tgtEl>
                                          <p:spTgt spid="7"/>
                                        </p:tgtEl>
                                        <p:attrNameLst>
                                          <p:attrName>fillcolor</p:attrName>
                                        </p:attrNameLst>
                                      </p:cBhvr>
                                      <p:to>
                                        <a:schemeClr val="accent2"/>
                                      </p:to>
                                    </p:animClr>
                                    <p:set>
                                      <p:cBhvr>
                                        <p:cTn id="11" dur="1000" fill="hold"/>
                                        <p:tgtEl>
                                          <p:spTgt spid="7"/>
                                        </p:tgtEl>
                                        <p:attrNameLst>
                                          <p:attrName>fill.type</p:attrName>
                                        </p:attrNameLst>
                                      </p:cBhvr>
                                      <p:to>
                                        <p:strVal val="solid"/>
                                      </p:to>
                                    </p:set>
                                    <p:set>
                                      <p:cBhvr>
                                        <p:cTn id="12" dur="1000" fill="hold"/>
                                        <p:tgtEl>
                                          <p:spTgt spid="7"/>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2465844"/>
              </p:ext>
            </p:extLst>
          </p:nvPr>
        </p:nvGraphicFramePr>
        <p:xfrm>
          <a:off x="1722663" y="1521279"/>
          <a:ext cx="8001000" cy="3479421"/>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439914">
                <a:tc>
                  <a:txBody>
                    <a:bodyPr/>
                    <a:lstStyle/>
                    <a:p>
                      <a:pPr algn="ctr"/>
                      <a:r>
                        <a:rPr lang="en-US" sz="1600" noProof="0" dirty="0" smtClean="0"/>
                        <a:t>Propensity scores</a:t>
                      </a:r>
                      <a:endParaRPr lang="en-US" sz="1600" noProof="0" dirty="0"/>
                    </a:p>
                  </a:txBody>
                  <a:tcPr/>
                </a:tc>
                <a:tc>
                  <a:txBody>
                    <a:bodyPr/>
                    <a:lstStyle/>
                    <a:p>
                      <a:pPr algn="ctr"/>
                      <a:r>
                        <a:rPr lang="en-US" sz="1600" noProof="0" dirty="0" smtClean="0"/>
                        <a:t>Regression</a:t>
                      </a:r>
                      <a:r>
                        <a:rPr lang="en-US" sz="1600" baseline="0" noProof="0" dirty="0" smtClean="0"/>
                        <a:t> adjustment</a:t>
                      </a:r>
                      <a:endParaRPr lang="en-US" sz="1600" noProof="0" dirty="0"/>
                    </a:p>
                  </a:txBody>
                  <a:tcPr/>
                </a:tc>
                <a:extLst>
                  <a:ext uri="{0D108BD9-81ED-4DB2-BD59-A6C34878D82A}">
                    <a16:rowId xmlns:a16="http://schemas.microsoft.com/office/drawing/2014/main" val="10000"/>
                  </a:ext>
                </a:extLst>
              </a:tr>
              <a:tr h="571887">
                <a:tc>
                  <a:txBody>
                    <a:bodyPr/>
                    <a:lstStyle/>
                    <a:p>
                      <a:pPr algn="l"/>
                      <a:r>
                        <a:rPr lang="en-US" sz="1600" noProof="0" dirty="0" smtClean="0"/>
                        <a:t>Tool</a:t>
                      </a:r>
                      <a:r>
                        <a:rPr lang="en-US" sz="1600" baseline="0" noProof="0" dirty="0" smtClean="0"/>
                        <a:t> to strengthen causal conclusions</a:t>
                      </a:r>
                      <a:endParaRPr lang="en-US" sz="16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Tool</a:t>
                      </a:r>
                      <a:r>
                        <a:rPr lang="en-US" sz="1600" baseline="0" noProof="0" dirty="0" smtClean="0"/>
                        <a:t> to strengthen causal conclusions</a:t>
                      </a:r>
                      <a:endParaRPr lang="en-US" sz="1600" noProof="0" dirty="0" smtClean="0"/>
                    </a:p>
                    <a:p>
                      <a:pPr algn="l"/>
                      <a:endParaRPr lang="en-US" sz="1600" noProof="0" dirty="0"/>
                    </a:p>
                  </a:txBody>
                  <a:tcPr/>
                </a:tc>
                <a:extLst>
                  <a:ext uri="{0D108BD9-81ED-4DB2-BD59-A6C34878D82A}">
                    <a16:rowId xmlns:a16="http://schemas.microsoft.com/office/drawing/2014/main" val="10001"/>
                  </a:ext>
                </a:extLst>
              </a:tr>
              <a:tr h="546450">
                <a:tc>
                  <a:txBody>
                    <a:bodyPr/>
                    <a:lstStyle/>
                    <a:p>
                      <a:pPr algn="l"/>
                      <a:r>
                        <a:rPr lang="en-US" sz="1600" noProof="0" dirty="0" smtClean="0"/>
                        <a:t>Models relationship</a:t>
                      </a:r>
                      <a:r>
                        <a:rPr lang="en-US" sz="1600" baseline="0" noProof="0" dirty="0" smtClean="0"/>
                        <a:t> between confounders and treatment</a:t>
                      </a:r>
                      <a:endParaRPr lang="en-US" sz="1600" noProof="0" dirty="0"/>
                    </a:p>
                  </a:txBody>
                  <a:tcPr/>
                </a:tc>
                <a:tc>
                  <a:txBody>
                    <a:bodyPr/>
                    <a:lstStyle/>
                    <a:p>
                      <a:pPr algn="l"/>
                      <a:r>
                        <a:rPr lang="en-US" sz="1600" noProof="0" dirty="0" smtClean="0"/>
                        <a:t>Models relationship between confounders and outcome</a:t>
                      </a:r>
                      <a:endParaRPr lang="en-US" sz="1600" noProof="0" dirty="0"/>
                    </a:p>
                  </a:txBody>
                  <a:tcPr/>
                </a:tc>
                <a:extLst>
                  <a:ext uri="{0D108BD9-81ED-4DB2-BD59-A6C34878D82A}">
                    <a16:rowId xmlns:a16="http://schemas.microsoft.com/office/drawing/2014/main" val="10002"/>
                  </a:ext>
                </a:extLst>
              </a:tr>
              <a:tr h="723027">
                <a:tc>
                  <a:txBody>
                    <a:bodyPr/>
                    <a:lstStyle/>
                    <a:p>
                      <a:pPr algn="l"/>
                      <a:r>
                        <a:rPr lang="de-DE" sz="1600" noProof="0" dirty="0" smtClean="0"/>
                        <a:t>No</a:t>
                      </a:r>
                      <a:r>
                        <a:rPr lang="de-DE" sz="1600" baseline="0" noProof="0" dirty="0" smtClean="0"/>
                        <a:t> assumption about functional form of propensity score</a:t>
                      </a:r>
                      <a:endParaRPr lang="en-US" sz="1600" noProof="0" dirty="0"/>
                    </a:p>
                  </a:txBody>
                  <a:tcPr/>
                </a:tc>
                <a:tc>
                  <a:txBody>
                    <a:bodyPr/>
                    <a:lstStyle/>
                    <a:p>
                      <a:pPr algn="l"/>
                      <a:r>
                        <a:rPr lang="de-DE" sz="1600" noProof="0" dirty="0" smtClean="0"/>
                        <a:t>Classic ANCOVA</a:t>
                      </a:r>
                      <a:r>
                        <a:rPr lang="de-DE" sz="1600" baseline="0" noProof="0" dirty="0" smtClean="0"/>
                        <a:t> assumes lineartiy and absence of interaction, but can be extended</a:t>
                      </a:r>
                      <a:endParaRPr lang="en-US" sz="1600" noProof="0" dirty="0"/>
                    </a:p>
                  </a:txBody>
                  <a:tcPr/>
                </a:tc>
                <a:extLst>
                  <a:ext uri="{0D108BD9-81ED-4DB2-BD59-A6C34878D82A}">
                    <a16:rowId xmlns:a16="http://schemas.microsoft.com/office/drawing/2014/main" val="10004"/>
                  </a:ext>
                </a:extLst>
              </a:tr>
              <a:tr h="546450">
                <a:tc>
                  <a:txBody>
                    <a:bodyPr/>
                    <a:lstStyle/>
                    <a:p>
                      <a:pPr algn="l"/>
                      <a:r>
                        <a:rPr lang="de-DE" sz="1600" noProof="0" dirty="0" smtClean="0"/>
                        <a:t>Outcome</a:t>
                      </a:r>
                      <a:r>
                        <a:rPr lang="de-DE" sz="1600" baseline="0" noProof="0" dirty="0" smtClean="0"/>
                        <a:t> variable unknown during propensity score analysis</a:t>
                      </a:r>
                      <a:endParaRPr lang="en-US" sz="1600" noProof="0" dirty="0"/>
                    </a:p>
                  </a:txBody>
                  <a:tcPr/>
                </a:tc>
                <a:tc>
                  <a:txBody>
                    <a:bodyPr/>
                    <a:lstStyle/>
                    <a:p>
                      <a:pPr algn="l"/>
                      <a:r>
                        <a:rPr lang="de-DE" sz="1600" noProof="0" dirty="0" smtClean="0"/>
                        <a:t>Outcome variable always</a:t>
                      </a:r>
                      <a:r>
                        <a:rPr lang="de-DE" sz="1600" baseline="0" noProof="0" dirty="0" smtClean="0"/>
                        <a:t> part of the adjustment</a:t>
                      </a:r>
                      <a:endParaRPr lang="en-US" sz="1600" noProof="0" dirty="0"/>
                    </a:p>
                  </a:txBody>
                  <a:tcPr/>
                </a:tc>
                <a:extLst>
                  <a:ext uri="{0D108BD9-81ED-4DB2-BD59-A6C34878D82A}">
                    <a16:rowId xmlns:a16="http://schemas.microsoft.com/office/drawing/2014/main" val="10006"/>
                  </a:ext>
                </a:extLst>
              </a:tr>
              <a:tr h="546450">
                <a:tc>
                  <a:txBody>
                    <a:bodyPr/>
                    <a:lstStyle/>
                    <a:p>
                      <a:pPr algn="l"/>
                      <a:r>
                        <a:rPr lang="de-DE" sz="1600" noProof="0" dirty="0" smtClean="0"/>
                        <a:t>Sample size can be diminished,</a:t>
                      </a:r>
                      <a:r>
                        <a:rPr lang="de-DE" sz="1600" baseline="0" noProof="0" dirty="0" smtClean="0"/>
                        <a:t> loss of power</a:t>
                      </a:r>
                      <a:endParaRPr lang="en-US" sz="1600" noProof="0" dirty="0"/>
                    </a:p>
                  </a:txBody>
                  <a:tcPr/>
                </a:tc>
                <a:tc>
                  <a:txBody>
                    <a:bodyPr/>
                    <a:lstStyle/>
                    <a:p>
                      <a:pPr algn="l"/>
                      <a:r>
                        <a:rPr lang="de-DE" sz="1600" noProof="0" dirty="0" smtClean="0"/>
                        <a:t>Sample size stays constant, power can increase due to covariates</a:t>
                      </a:r>
                      <a:endParaRPr lang="en-US" sz="1600" noProof="0"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F72969EB-D8C1-47D8-AB23-CB7662E3C1DC}" type="slidenum">
              <a:rPr lang="en-US" smtClean="0">
                <a:solidFill>
                  <a:schemeClr val="bg1"/>
                </a:solidFill>
              </a:rPr>
              <a:pPr>
                <a:defRPr/>
              </a:pPr>
              <a:t>114</a:t>
            </a:fld>
            <a:endParaRPr lang="en-US" dirty="0">
              <a:solidFill>
                <a:schemeClr val="bg1"/>
              </a:solidFill>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094026417"/>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115</a:t>
            </a:fld>
            <a:endParaRPr lang="en-US"/>
          </a:p>
        </p:txBody>
      </p:sp>
    </p:spTree>
    <p:extLst>
      <p:ext uri="{BB962C8B-B14F-4D97-AF65-F5344CB8AC3E}">
        <p14:creationId xmlns:p14="http://schemas.microsoft.com/office/powerpoint/2010/main" val="38816392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a:xfrm>
            <a:off x="838200" y="1801132"/>
            <a:ext cx="10515600" cy="4351338"/>
          </a:xfrm>
        </p:spPr>
        <p:txBody>
          <a:bodyPr/>
          <a:lstStyle/>
          <a:p>
            <a:r>
              <a:rPr lang="en-US" dirty="0" smtClean="0"/>
              <a:t>Just like there are modeling choices in the estimation of the outcome model in ANCOVA, so are there choices in the estimation of the propensity score, and the type of matching that is performed</a:t>
            </a:r>
          </a:p>
          <a:p>
            <a:endParaRPr lang="en-US" dirty="0"/>
          </a:p>
          <a:p>
            <a:r>
              <a:rPr lang="en-US" dirty="0" smtClean="0"/>
              <a:t>The propensity score is typically estimated using a logistic regression (predicting treatment assignment from covariates), but one could also use machine learning algorithms  </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116</a:t>
            </a:fld>
            <a:endParaRPr lang="en-US"/>
          </a:p>
        </p:txBody>
      </p:sp>
    </p:spTree>
    <p:extLst>
      <p:ext uri="{BB962C8B-B14F-4D97-AF65-F5344CB8AC3E}">
        <p14:creationId xmlns:p14="http://schemas.microsoft.com/office/powerpoint/2010/main" val="25893060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dirty="0" smtClean="0"/>
              <a:t>Propensity Score</a:t>
            </a:r>
          </a:p>
        </p:txBody>
      </p:sp>
      <p:sp>
        <p:nvSpPr>
          <p:cNvPr id="6" name="Rectangle 5"/>
          <p:cNvSpPr/>
          <p:nvPr/>
        </p:nvSpPr>
        <p:spPr>
          <a:xfrm>
            <a:off x="3581400" y="47244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7" name="Rectangle 6"/>
          <p:cNvSpPr/>
          <p:nvPr/>
        </p:nvSpPr>
        <p:spPr>
          <a:xfrm>
            <a:off x="7010400" y="47244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9" name="Rectangle 8"/>
          <p:cNvSpPr/>
          <p:nvPr/>
        </p:nvSpPr>
        <p:spPr>
          <a:xfrm>
            <a:off x="1981200" y="2895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Predicting Selection</a:t>
            </a:r>
          </a:p>
        </p:txBody>
      </p:sp>
      <p:sp>
        <p:nvSpPr>
          <p:cNvPr id="10" name="Rectangle 9"/>
          <p:cNvSpPr/>
          <p:nvPr/>
        </p:nvSpPr>
        <p:spPr>
          <a:xfrm>
            <a:off x="5334000" y="2895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sp>
        <p:nvSpPr>
          <p:cNvPr id="11" name="Rectangle 10"/>
          <p:cNvSpPr/>
          <p:nvPr/>
        </p:nvSpPr>
        <p:spPr>
          <a:xfrm>
            <a:off x="8915400" y="2895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Predicting Outcome</a:t>
            </a:r>
          </a:p>
        </p:txBody>
      </p:sp>
      <p:cxnSp>
        <p:nvCxnSpPr>
          <p:cNvPr id="14" name="Straight Arrow Connector 13"/>
          <p:cNvCxnSpPr>
            <a:stCxn id="9" idx="3"/>
            <a:endCxn id="6" idx="0"/>
          </p:cNvCxnSpPr>
          <p:nvPr/>
        </p:nvCxnSpPr>
        <p:spPr>
          <a:xfrm>
            <a:off x="3200400" y="3238500"/>
            <a:ext cx="990600" cy="1485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6" idx="3"/>
            <a:endCxn id="7" idx="1"/>
          </p:cNvCxnSpPr>
          <p:nvPr/>
        </p:nvCxnSpPr>
        <p:spPr>
          <a:xfrm>
            <a:off x="4800600" y="50673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1"/>
            <a:endCxn id="7" idx="0"/>
          </p:cNvCxnSpPr>
          <p:nvPr/>
        </p:nvCxnSpPr>
        <p:spPr>
          <a:xfrm rot="10800000" flipV="1">
            <a:off x="7620000" y="3238500"/>
            <a:ext cx="1295400" cy="1485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0" idx="1"/>
            <a:endCxn id="6" idx="0"/>
          </p:cNvCxnSpPr>
          <p:nvPr/>
        </p:nvCxnSpPr>
        <p:spPr>
          <a:xfrm rot="10800000" flipV="1">
            <a:off x="4191000" y="3238500"/>
            <a:ext cx="1143000" cy="1485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0" idx="3"/>
            <a:endCxn id="7" idx="0"/>
          </p:cNvCxnSpPr>
          <p:nvPr/>
        </p:nvCxnSpPr>
        <p:spPr>
          <a:xfrm>
            <a:off x="6553200" y="3238500"/>
            <a:ext cx="1066800" cy="1485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43" y="5967865"/>
            <a:ext cx="11887200" cy="400110"/>
          </a:xfrm>
          <a:prstGeom prst="rect">
            <a:avLst/>
          </a:prstGeom>
          <a:noFill/>
        </p:spPr>
        <p:txBody>
          <a:bodyPr wrap="square">
            <a:spAutoFit/>
          </a:bodyPr>
          <a:lstStyle/>
          <a:p>
            <a:pPr marL="169863" indent="-169863" algn="ctr">
              <a:defRPr/>
            </a:pPr>
            <a:r>
              <a:rPr lang="en-US" sz="2000" dirty="0">
                <a:latin typeface="Roboto" panose="02000000000000000000" pitchFamily="2" charset="0"/>
                <a:ea typeface="Roboto" panose="02000000000000000000" pitchFamily="2" charset="0"/>
              </a:rPr>
              <a:t>Select true confounders and covariates predictive of </a:t>
            </a:r>
            <a:r>
              <a:rPr lang="en-US" sz="2000" dirty="0" smtClean="0">
                <a:latin typeface="Roboto" panose="02000000000000000000" pitchFamily="2" charset="0"/>
                <a:ea typeface="Roboto" panose="02000000000000000000" pitchFamily="2" charset="0"/>
              </a:rPr>
              <a:t>outcome (back-door criterion, </a:t>
            </a:r>
            <a:r>
              <a:rPr lang="en-US" sz="2000" dirty="0" err="1" smtClean="0">
                <a:latin typeface="Roboto" panose="02000000000000000000" pitchFamily="2" charset="0"/>
                <a:ea typeface="Roboto" panose="02000000000000000000" pitchFamily="2" charset="0"/>
              </a:rPr>
              <a:t>ignorability</a:t>
            </a:r>
            <a:r>
              <a:rPr lang="en-US" sz="2000" dirty="0" smtClean="0">
                <a:latin typeface="Roboto" panose="02000000000000000000" pitchFamily="2" charset="0"/>
                <a:ea typeface="Roboto" panose="02000000000000000000" pitchFamily="2" charset="0"/>
              </a:rPr>
              <a:t>)</a:t>
            </a:r>
            <a:endParaRPr lang="en-US" sz="2000" dirty="0">
              <a:latin typeface="Roboto" panose="02000000000000000000" pitchFamily="2" charset="0"/>
              <a:ea typeface="Roboto" panose="02000000000000000000" pitchFamily="2" charset="0"/>
            </a:endParaRPr>
          </a:p>
        </p:txBody>
      </p:sp>
      <p:sp>
        <p:nvSpPr>
          <p:cNvPr id="15" name="Slide Number Placeholder 14"/>
          <p:cNvSpPr>
            <a:spLocks noGrp="1"/>
          </p:cNvSpPr>
          <p:nvPr>
            <p:ph type="sldNum" sz="quarter" idx="12"/>
          </p:nvPr>
        </p:nvSpPr>
        <p:spPr>
          <a:xfrm>
            <a:off x="8077200" y="6356351"/>
            <a:ext cx="2133600" cy="365125"/>
          </a:xfrm>
        </p:spPr>
        <p:txBody>
          <a:bodyPr rtlCol="0"/>
          <a:lstStyle/>
          <a:p>
            <a:pPr>
              <a:defRPr/>
            </a:pPr>
            <a:fld id="{83CB6AC7-5B9F-4683-B2BF-89C4A366905E}" type="slidenum">
              <a:rPr lang="en-US">
                <a:solidFill>
                  <a:schemeClr val="bg1"/>
                </a:solidFill>
                <a:latin typeface="+mn-lt"/>
              </a:rPr>
              <a:pPr>
                <a:defRPr/>
              </a:pPr>
              <a:t>117</a:t>
            </a:fld>
            <a:endParaRPr lang="en-US" dirty="0">
              <a:solidFill>
                <a:schemeClr val="bg1"/>
              </a:solidFill>
              <a:latin typeface="+mn-lt"/>
            </a:endParaRPr>
          </a:p>
        </p:txBody>
      </p:sp>
    </p:spTree>
    <p:extLst>
      <p:ext uri="{BB962C8B-B14F-4D97-AF65-F5344CB8AC3E}">
        <p14:creationId xmlns:p14="http://schemas.microsoft.com/office/powerpoint/2010/main" val="3173306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1000" fill="hold"/>
                                        <p:tgtEl>
                                          <p:spTgt spid="10"/>
                                        </p:tgtEl>
                                        <p:attrNameLst>
                                          <p:attrName>fillcolor</p:attrName>
                                        </p:attrNameLst>
                                      </p:cBhvr>
                                      <p:to>
                                        <a:schemeClr val="accent2"/>
                                      </p:to>
                                    </p:animClr>
                                    <p:set>
                                      <p:cBhvr>
                                        <p:cTn id="29" dur="1000" fill="hold"/>
                                        <p:tgtEl>
                                          <p:spTgt spid="10"/>
                                        </p:tgtEl>
                                        <p:attrNameLst>
                                          <p:attrName>fill.type</p:attrName>
                                        </p:attrNameLst>
                                      </p:cBhvr>
                                      <p:to>
                                        <p:strVal val="solid"/>
                                      </p:to>
                                    </p:set>
                                    <p:set>
                                      <p:cBhvr>
                                        <p:cTn id="30" dur="1000" fill="hold"/>
                                        <p:tgtEl>
                                          <p:spTgt spid="10"/>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11"/>
                                        </p:tgtEl>
                                        <p:attrNameLst>
                                          <p:attrName>fillcolor</p:attrName>
                                        </p:attrNameLst>
                                      </p:cBhvr>
                                      <p:to>
                                        <a:schemeClr val="accent2"/>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smtClean="0"/>
              <a:t>Propensity Score</a:t>
            </a:r>
          </a:p>
        </p:txBody>
      </p:sp>
      <p:sp>
        <p:nvSpPr>
          <p:cNvPr id="43011" name="Content Placeholder 2"/>
          <p:cNvSpPr>
            <a:spLocks noGrp="1"/>
          </p:cNvSpPr>
          <p:nvPr>
            <p:ph idx="1"/>
          </p:nvPr>
        </p:nvSpPr>
        <p:spPr/>
        <p:txBody>
          <a:bodyPr/>
          <a:lstStyle/>
          <a:p>
            <a:pPr marL="169863" indent="-169863"/>
            <a:endParaRPr lang="en-US" sz="2400" dirty="0" smtClean="0"/>
          </a:p>
          <a:p>
            <a:pPr marL="169863" indent="-169863"/>
            <a:endParaRPr lang="en-US" sz="2400" dirty="0"/>
          </a:p>
          <a:p>
            <a:pPr marL="169863" indent="-169863"/>
            <a:r>
              <a:rPr lang="en-US" sz="2400" dirty="0" smtClean="0"/>
              <a:t>Estimation </a:t>
            </a:r>
            <a:r>
              <a:rPr lang="en-US" sz="2400" dirty="0"/>
              <a:t>of propensity scores can be achieved in numerous ways</a:t>
            </a:r>
          </a:p>
          <a:p>
            <a:pPr marL="569913" lvl="1" indent="-169863"/>
            <a:r>
              <a:rPr lang="en-US" sz="2000" dirty="0"/>
              <a:t>Logistic regression</a:t>
            </a:r>
          </a:p>
          <a:p>
            <a:pPr marL="569913" lvl="1" indent="-169863"/>
            <a:r>
              <a:rPr lang="en-US" sz="2000" dirty="0"/>
              <a:t>Discriminant analysis</a:t>
            </a:r>
          </a:p>
          <a:p>
            <a:pPr marL="569913" lvl="1" indent="-169863"/>
            <a:r>
              <a:rPr lang="en-US" sz="2000" dirty="0"/>
              <a:t>(Boosted) regression trees</a:t>
            </a:r>
          </a:p>
        </p:txBody>
      </p:sp>
      <p:sp>
        <p:nvSpPr>
          <p:cNvPr id="5" name="Slide Number Placeholder 4"/>
          <p:cNvSpPr>
            <a:spLocks noGrp="1"/>
          </p:cNvSpPr>
          <p:nvPr>
            <p:ph type="sldNum" sz="quarter" idx="12"/>
          </p:nvPr>
        </p:nvSpPr>
        <p:spPr/>
        <p:txBody>
          <a:bodyPr rtlCol="0"/>
          <a:lstStyle/>
          <a:p>
            <a:pPr>
              <a:defRPr/>
            </a:pPr>
            <a:fld id="{F23FD4A5-86C1-4AB7-906A-103EAD272901}" type="slidenum">
              <a:rPr lang="en-US">
                <a:solidFill>
                  <a:schemeClr val="bg1"/>
                </a:solidFill>
                <a:latin typeface="+mn-lt"/>
              </a:rPr>
              <a:pPr>
                <a:defRPr/>
              </a:pPr>
              <a:t>118</a:t>
            </a:fld>
            <a:endParaRPr lang="en-US" dirty="0">
              <a:solidFill>
                <a:schemeClr val="bg1"/>
              </a:solidFill>
              <a:latin typeface="+mn-lt"/>
            </a:endParaRPr>
          </a:p>
        </p:txBody>
      </p:sp>
    </p:spTree>
    <p:extLst>
      <p:ext uri="{BB962C8B-B14F-4D97-AF65-F5344CB8AC3E}">
        <p14:creationId xmlns:p14="http://schemas.microsoft.com/office/powerpoint/2010/main" val="2779903610"/>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Title 1"/>
          <p:cNvSpPr>
            <a:spLocks noGrp="1"/>
          </p:cNvSpPr>
          <p:nvPr>
            <p:ph type="title"/>
          </p:nvPr>
        </p:nvSpPr>
        <p:spPr/>
        <p:txBody>
          <a:bodyPr/>
          <a:lstStyle/>
          <a:p>
            <a:pPr eaLnBrk="1" hangingPunct="1"/>
            <a:r>
              <a:rPr lang="en-US" dirty="0" smtClean="0"/>
              <a:t>Propensity Score</a:t>
            </a:r>
          </a:p>
        </p:txBody>
      </p:sp>
      <p:sp>
        <p:nvSpPr>
          <p:cNvPr id="63496" name="Content Placeholder 2"/>
          <p:cNvSpPr>
            <a:spLocks noGrp="1"/>
          </p:cNvSpPr>
          <p:nvPr>
            <p:ph idx="1"/>
          </p:nvPr>
        </p:nvSpPr>
        <p:spPr/>
        <p:txBody>
          <a:bodyPr/>
          <a:lstStyle/>
          <a:p>
            <a:pPr marL="169863" indent="-169863"/>
            <a:r>
              <a:rPr lang="en-US" sz="2400" dirty="0"/>
              <a:t>Logistic regression model</a:t>
            </a:r>
          </a:p>
          <a:p>
            <a:pPr marL="569913" lvl="1" indent="-169863"/>
            <a:r>
              <a:rPr lang="en-US" sz="2000" dirty="0"/>
              <a:t>Outcome is treatment assignment</a:t>
            </a:r>
          </a:p>
          <a:p>
            <a:pPr marL="569913" lvl="1" indent="-169863"/>
            <a:r>
              <a:rPr lang="en-US" sz="2000" dirty="0"/>
              <a:t>Predictors are covariates</a:t>
            </a:r>
          </a:p>
          <a:p>
            <a:pPr marL="569913" lvl="1" indent="-169863"/>
            <a:r>
              <a:rPr lang="en-US" sz="2000" dirty="0"/>
              <a:t>can be overfitted to the sample, e.g. include interactions, higher order terms</a:t>
            </a:r>
          </a:p>
          <a:p>
            <a:pPr marL="569913" lvl="1" indent="-169863"/>
            <a:r>
              <a:rPr lang="en-US" sz="2000" dirty="0"/>
              <a:t>only interest is prediction and covariate balance</a:t>
            </a:r>
          </a:p>
        </p:txBody>
      </p:sp>
      <p:sp>
        <p:nvSpPr>
          <p:cNvPr id="14" name="Slide Number Placeholder 13"/>
          <p:cNvSpPr>
            <a:spLocks noGrp="1"/>
          </p:cNvSpPr>
          <p:nvPr>
            <p:ph type="sldNum" sz="quarter" idx="12"/>
          </p:nvPr>
        </p:nvSpPr>
        <p:spPr/>
        <p:txBody>
          <a:bodyPr rtlCol="0"/>
          <a:lstStyle/>
          <a:p>
            <a:pPr>
              <a:defRPr/>
            </a:pPr>
            <a:fld id="{6EE51A85-18EE-46A3-928C-F12C9E9A8BFC}" type="slidenum">
              <a:rPr lang="en-US">
                <a:solidFill>
                  <a:schemeClr val="bg1"/>
                </a:solidFill>
                <a:latin typeface="+mn-lt"/>
              </a:rPr>
              <a:pPr>
                <a:defRPr/>
              </a:pPr>
              <a:t>119</a:t>
            </a:fld>
            <a:endParaRPr lang="en-US" dirty="0">
              <a:solidFill>
                <a:schemeClr val="bg1"/>
              </a:solidFill>
              <a:latin typeface="+mn-lt"/>
            </a:endParaRPr>
          </a:p>
        </p:txBody>
      </p:sp>
      <p:sp>
        <p:nvSpPr>
          <p:cNvPr id="63495"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de-DE">
              <a:latin typeface="Arial" charset="0"/>
            </a:endParaRPr>
          </a:p>
        </p:txBody>
      </p:sp>
      <p:grpSp>
        <p:nvGrpSpPr>
          <p:cNvPr id="2" name="Group 10"/>
          <p:cNvGrpSpPr>
            <a:grpSpLocks/>
          </p:cNvGrpSpPr>
          <p:nvPr/>
        </p:nvGrpSpPr>
        <p:grpSpPr bwMode="auto">
          <a:xfrm>
            <a:off x="1426029" y="4457700"/>
            <a:ext cx="3076575" cy="1066800"/>
            <a:chOff x="457200" y="2590800"/>
            <a:chExt cx="2749461" cy="914400"/>
          </a:xfrm>
        </p:grpSpPr>
        <p:grpSp>
          <p:nvGrpSpPr>
            <p:cNvPr id="3" name="Group 11"/>
            <p:cNvGrpSpPr>
              <a:grpSpLocks/>
            </p:cNvGrpSpPr>
            <p:nvPr/>
          </p:nvGrpSpPr>
          <p:grpSpPr bwMode="auto">
            <a:xfrm>
              <a:off x="457200" y="2590800"/>
              <a:ext cx="2749461" cy="914400"/>
              <a:chOff x="609600" y="3276600"/>
              <a:chExt cx="2210093" cy="722048"/>
            </a:xfrm>
          </p:grpSpPr>
          <p:graphicFrame>
            <p:nvGraphicFramePr>
              <p:cNvPr id="63492" name="Object 4"/>
              <p:cNvGraphicFramePr>
                <a:graphicFrameLocks noChangeAspect="1"/>
              </p:cNvGraphicFramePr>
              <p:nvPr/>
            </p:nvGraphicFramePr>
            <p:xfrm>
              <a:off x="609600" y="3276600"/>
              <a:ext cx="1377151" cy="722048"/>
            </p:xfrm>
            <a:graphic>
              <a:graphicData uri="http://schemas.openxmlformats.org/presentationml/2006/ole">
                <mc:AlternateContent xmlns:mc="http://schemas.openxmlformats.org/markup-compatibility/2006">
                  <mc:Choice xmlns:v="urn:schemas-microsoft-com:vml" Requires="v">
                    <p:oleObj spid="_x0000_s7199" name="Equation" r:id="rId4" imgW="914400" imgH="482600" progId="Equation.3">
                      <p:embed/>
                    </p:oleObj>
                  </mc:Choice>
                  <mc:Fallback>
                    <p:oleObj name="Equation" r:id="rId4" imgW="914400" imgH="482600" progId="Equation.3">
                      <p:embed/>
                      <p:pic>
                        <p:nvPicPr>
                          <p:cNvPr id="634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1377151" cy="72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1" name="Rectangle 9"/>
              <p:cNvSpPr>
                <a:spLocks noChangeArrowheads="1"/>
              </p:cNvSpPr>
              <p:nvPr/>
            </p:nvSpPr>
            <p:spPr bwMode="auto">
              <a:xfrm>
                <a:off x="1981200" y="3429000"/>
                <a:ext cx="838493" cy="249977"/>
              </a:xfrm>
              <a:prstGeom prst="rect">
                <a:avLst/>
              </a:prstGeom>
              <a:noFill/>
              <a:ln w="9525">
                <a:noFill/>
                <a:miter lim="800000"/>
                <a:headEnd/>
                <a:tailEnd/>
              </a:ln>
            </p:spPr>
            <p:txBody>
              <a:bodyPr wrap="none">
                <a:spAutoFit/>
              </a:bodyPr>
              <a:lstStyle/>
              <a:p>
                <a:r>
                  <a:rPr lang="de-DE" dirty="0">
                    <a:latin typeface="Times New Roman" pitchFamily="18" charset="0"/>
                    <a:cs typeface="Times New Roman" pitchFamily="18" charset="0"/>
                  </a:rPr>
                  <a:t>= </a:t>
                </a:r>
                <a:r>
                  <a:rPr lang="en-US" i="1" dirty="0">
                    <a:latin typeface="Times New Roman" pitchFamily="18" charset="0"/>
                    <a:cs typeface="Times New Roman" pitchFamily="18" charset="0"/>
                  </a:rPr>
                  <a:t>β</a:t>
                </a:r>
                <a:r>
                  <a:rPr lang="en-US" i="1" baseline="-25000" dirty="0">
                    <a:latin typeface="Times New Roman" pitchFamily="18" charset="0"/>
                    <a:cs typeface="Times New Roman" pitchFamily="18" charset="0"/>
                  </a:rPr>
                  <a:t>0 </a:t>
                </a:r>
                <a:r>
                  <a:rPr lang="en-US" i="1" dirty="0">
                    <a:latin typeface="Times New Roman" pitchFamily="18" charset="0"/>
                    <a:cs typeface="Times New Roman" pitchFamily="18" charset="0"/>
                  </a:rPr>
                  <a:t>+ β</a:t>
                </a:r>
                <a:r>
                  <a:rPr lang="en-US" i="1" baseline="-25000" dirty="0">
                    <a:latin typeface="Times New Roman" pitchFamily="18" charset="0"/>
                    <a:cs typeface="Times New Roman" pitchFamily="18" charset="0"/>
                  </a:rPr>
                  <a:t>i </a:t>
                </a:r>
                <a:r>
                  <a:rPr lang="en-US" b="1" i="1" dirty="0">
                    <a:latin typeface="Times New Roman" pitchFamily="18" charset="0"/>
                    <a:cs typeface="Times New Roman" pitchFamily="18" charset="0"/>
                  </a:rPr>
                  <a:t>X</a:t>
                </a:r>
                <a:endParaRPr lang="en-US" dirty="0">
                  <a:latin typeface="Times New Roman" pitchFamily="18" charset="0"/>
                  <a:cs typeface="Times New Roman" pitchFamily="18" charset="0"/>
                </a:endParaRPr>
              </a:p>
            </p:txBody>
          </p:sp>
        </p:grpSp>
        <p:cxnSp>
          <p:nvCxnSpPr>
            <p:cNvPr id="15" name="Straight Connector 14"/>
            <p:cNvCxnSpPr/>
            <p:nvPr/>
          </p:nvCxnSpPr>
          <p:spPr>
            <a:xfrm>
              <a:off x="2748418" y="3111954"/>
              <a:ext cx="228412" cy="1360"/>
            </a:xfrm>
            <a:prstGeom prst="line">
              <a:avLst/>
            </a:prstGeom>
            <a:ln w="9525">
              <a:tailEnd type="non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692605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X and Y share a common effect that was conditioned on</a:t>
            </a:r>
          </a:p>
          <a:p>
            <a:endParaRPr lang="en-US" sz="2400" dirty="0"/>
          </a:p>
          <a:p>
            <a:r>
              <a:rPr lang="en-US" sz="2400" dirty="0"/>
              <a:t>Suppose wealth and intelligence are unrelated to each other</a:t>
            </a:r>
          </a:p>
          <a:p>
            <a:endParaRPr lang="en-US" sz="2400" dirty="0"/>
          </a:p>
          <a:p>
            <a:r>
              <a:rPr lang="en-US" sz="2400" dirty="0"/>
              <a:t>We restrict our observations to students admitted to Harvard – here wealth and intelligence will be negatively related to each other</a:t>
            </a:r>
          </a:p>
          <a:p>
            <a:endParaRPr lang="en-US" sz="2400" dirty="0"/>
          </a:p>
          <a:p>
            <a:endParaRPr lang="en-US" sz="2400" dirty="0"/>
          </a:p>
          <a:p>
            <a:endParaRPr lang="en-US" sz="2400" dirty="0"/>
          </a:p>
        </p:txBody>
      </p:sp>
    </p:spTree>
    <p:extLst>
      <p:ext uri="{BB962C8B-B14F-4D97-AF65-F5344CB8AC3E}">
        <p14:creationId xmlns:p14="http://schemas.microsoft.com/office/powerpoint/2010/main" val="8647233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dirty="0" smtClean="0"/>
              <a:t>Propensity Score</a:t>
            </a:r>
          </a:p>
        </p:txBody>
      </p:sp>
      <p:sp>
        <p:nvSpPr>
          <p:cNvPr id="65539" name="Content Placeholder 2"/>
          <p:cNvSpPr>
            <a:spLocks noGrp="1"/>
          </p:cNvSpPr>
          <p:nvPr>
            <p:ph idx="1"/>
          </p:nvPr>
        </p:nvSpPr>
        <p:spPr/>
        <p:txBody>
          <a:bodyPr/>
          <a:lstStyle/>
          <a:p>
            <a:pPr marL="400050" lvl="1" indent="0">
              <a:buNone/>
            </a:pPr>
            <a:endParaRPr lang="en-US" sz="2000" dirty="0"/>
          </a:p>
          <a:p>
            <a:pPr marL="569913" lvl="1" indent="-169863"/>
            <a:r>
              <a:rPr lang="en-US" sz="2000" dirty="0" smtClean="0"/>
              <a:t>Various matching algorithm (full matching, optimal matching, etc.)</a:t>
            </a:r>
          </a:p>
          <a:p>
            <a:pPr marL="569913" lvl="1" indent="-169863"/>
            <a:endParaRPr lang="en-US" sz="2000" dirty="0" smtClean="0"/>
          </a:p>
          <a:p>
            <a:pPr marL="569913" lvl="1" indent="-169863"/>
            <a:r>
              <a:rPr lang="en-US" sz="2000" dirty="0" smtClean="0"/>
              <a:t>Too many to discuss, but here are some of the classic ones</a:t>
            </a:r>
          </a:p>
          <a:p>
            <a:pPr marL="569913" lvl="1" indent="-169863"/>
            <a:endParaRPr lang="en-US" sz="2000" dirty="0"/>
          </a:p>
          <a:p>
            <a:pPr marL="569913" lvl="1" indent="-169863"/>
            <a:r>
              <a:rPr lang="en-US" sz="2000" dirty="0" smtClean="0"/>
              <a:t>In our exercise, we will mostly use classic matching methods</a:t>
            </a:r>
            <a:endParaRPr lang="en-US" sz="2000" dirty="0"/>
          </a:p>
        </p:txBody>
      </p:sp>
      <p:sp>
        <p:nvSpPr>
          <p:cNvPr id="6" name="Slide Number Placeholder 5"/>
          <p:cNvSpPr>
            <a:spLocks noGrp="1"/>
          </p:cNvSpPr>
          <p:nvPr>
            <p:ph type="sldNum" sz="quarter" idx="12"/>
          </p:nvPr>
        </p:nvSpPr>
        <p:spPr/>
        <p:txBody>
          <a:bodyPr rtlCol="0"/>
          <a:lstStyle/>
          <a:p>
            <a:pPr>
              <a:defRPr/>
            </a:pPr>
            <a:fld id="{057D9CFE-51BC-4006-AAE4-628E26F1F645}" type="slidenum">
              <a:rPr lang="en-US">
                <a:solidFill>
                  <a:schemeClr val="bg1"/>
                </a:solidFill>
                <a:latin typeface="+mn-lt"/>
              </a:rPr>
              <a:pPr>
                <a:defRPr/>
              </a:pPr>
              <a:t>120</a:t>
            </a:fld>
            <a:endParaRPr lang="en-US" dirty="0">
              <a:solidFill>
                <a:schemeClr val="bg1"/>
              </a:solidFill>
              <a:latin typeface="+mn-lt"/>
            </a:endParaRPr>
          </a:p>
        </p:txBody>
      </p:sp>
    </p:spTree>
    <p:extLst>
      <p:ext uri="{BB962C8B-B14F-4D97-AF65-F5344CB8AC3E}">
        <p14:creationId xmlns:p14="http://schemas.microsoft.com/office/powerpoint/2010/main" val="3969902962"/>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NN - matching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Nearest-neighbor matching (NN)</a:t>
            </a:r>
          </a:p>
          <a:p>
            <a:endParaRPr lang="en-US" dirty="0"/>
          </a:p>
          <a:p>
            <a:r>
              <a:rPr lang="en-US" dirty="0" smtClean="0"/>
              <a:t>Participants are ordered and then one after the other is matched to the unit with the closest propensity score</a:t>
            </a:r>
          </a:p>
          <a:p>
            <a:endParaRPr lang="en-US" dirty="0"/>
          </a:p>
          <a:p>
            <a:r>
              <a:rPr lang="en-US" dirty="0" smtClean="0"/>
              <a:t>With </a:t>
            </a:r>
            <a:r>
              <a:rPr lang="en-US" dirty="0"/>
              <a:t>or without </a:t>
            </a:r>
            <a:r>
              <a:rPr lang="en-US" dirty="0" smtClean="0"/>
              <a:t>replacement (sample size bias tradeoff)</a:t>
            </a:r>
          </a:p>
          <a:p>
            <a:endParaRPr lang="en-US" dirty="0"/>
          </a:p>
          <a:p>
            <a:r>
              <a:rPr lang="en-US" dirty="0" smtClean="0"/>
              <a:t>1:1 or 1:k matching</a:t>
            </a:r>
          </a:p>
          <a:p>
            <a:endParaRPr lang="en-US" dirty="0"/>
          </a:p>
          <a:p>
            <a:r>
              <a:rPr lang="en-US" dirty="0" smtClean="0"/>
              <a:t>With our without caliper (avoids bad matches)</a:t>
            </a:r>
          </a:p>
        </p:txBody>
      </p:sp>
      <p:sp>
        <p:nvSpPr>
          <p:cNvPr id="4" name="Slide Number Placeholder 3"/>
          <p:cNvSpPr>
            <a:spLocks noGrp="1"/>
          </p:cNvSpPr>
          <p:nvPr>
            <p:ph type="sldNum" sz="quarter" idx="12"/>
          </p:nvPr>
        </p:nvSpPr>
        <p:spPr/>
        <p:txBody>
          <a:bodyPr/>
          <a:lstStyle/>
          <a:p>
            <a:fld id="{5F3DA2C8-5B72-4388-8D1E-72C210589DD5}" type="slidenum">
              <a:rPr lang="en-US" smtClean="0"/>
              <a:t>121</a:t>
            </a:fld>
            <a:endParaRPr lang="en-US"/>
          </a:p>
        </p:txBody>
      </p:sp>
    </p:spTree>
    <p:extLst>
      <p:ext uri="{BB962C8B-B14F-4D97-AF65-F5344CB8AC3E}">
        <p14:creationId xmlns:p14="http://schemas.microsoft.com/office/powerpoint/2010/main" val="30547912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 matching</a:t>
            </a:r>
            <a:endParaRPr lang="en-US" dirty="0"/>
          </a:p>
        </p:txBody>
      </p:sp>
      <p:sp>
        <p:nvSpPr>
          <p:cNvPr id="3" name="Content Placeholder 2"/>
          <p:cNvSpPr>
            <a:spLocks noGrp="1"/>
          </p:cNvSpPr>
          <p:nvPr>
            <p:ph idx="1"/>
          </p:nvPr>
        </p:nvSpPr>
        <p:spPr/>
        <p:txBody>
          <a:bodyPr>
            <a:normAutofit/>
          </a:bodyPr>
          <a:lstStyle/>
          <a:p>
            <a:r>
              <a:rPr lang="en-US" dirty="0" smtClean="0"/>
              <a:t>Match every unit in one condition to a single unit in the other condition, but weight the matched units by their distance</a:t>
            </a:r>
          </a:p>
          <a:p>
            <a:endParaRPr lang="en-US" dirty="0"/>
          </a:p>
          <a:p>
            <a:r>
              <a:rPr lang="en-US" dirty="0" smtClean="0"/>
              <a:t>Weighting is defined through the kernel function (essentially bandwidth parameter) </a:t>
            </a:r>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122</a:t>
            </a:fld>
            <a:endParaRPr lang="en-US"/>
          </a:p>
        </p:txBody>
      </p:sp>
    </p:spTree>
    <p:extLst>
      <p:ext uri="{BB962C8B-B14F-4D97-AF65-F5344CB8AC3E}">
        <p14:creationId xmlns:p14="http://schemas.microsoft.com/office/powerpoint/2010/main" val="13473644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dirty="0" smtClean="0"/>
              <a:t>Trade-offs</a:t>
            </a:r>
          </a:p>
        </p:txBody>
      </p:sp>
      <p:sp>
        <p:nvSpPr>
          <p:cNvPr id="27652" name="TextBox 4"/>
          <p:cNvSpPr txBox="1">
            <a:spLocks noChangeArrowheads="1"/>
          </p:cNvSpPr>
          <p:nvPr/>
        </p:nvSpPr>
        <p:spPr bwMode="auto">
          <a:xfrm>
            <a:off x="3918178" y="6212343"/>
            <a:ext cx="6500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GB" altLang="en-US" sz="1200" dirty="0">
                <a:latin typeface="Roboto" panose="02000000000000000000" pitchFamily="2" charset="0"/>
                <a:ea typeface="Roboto" panose="02000000000000000000" pitchFamily="2" charset="0"/>
              </a:rPr>
              <a:t>Source: Caliendo and </a:t>
            </a:r>
            <a:r>
              <a:rPr lang="en-GB" altLang="en-US" sz="1200" dirty="0" err="1">
                <a:latin typeface="Roboto" panose="02000000000000000000" pitchFamily="2" charset="0"/>
                <a:ea typeface="Roboto" panose="02000000000000000000" pitchFamily="2" charset="0"/>
              </a:rPr>
              <a:t>Kopeinig</a:t>
            </a:r>
            <a:r>
              <a:rPr lang="en-GB" altLang="en-US" sz="1200" dirty="0">
                <a:latin typeface="Roboto" panose="02000000000000000000" pitchFamily="2" charset="0"/>
                <a:ea typeface="Roboto" panose="02000000000000000000" pitchFamily="2" charset="0"/>
              </a:rPr>
              <a:t>, 2005</a:t>
            </a:r>
          </a:p>
        </p:txBody>
      </p:sp>
      <p:graphicFrame>
        <p:nvGraphicFramePr>
          <p:cNvPr id="2" name="Table 1"/>
          <p:cNvGraphicFramePr>
            <a:graphicFrameLocks noGrp="1"/>
          </p:cNvGraphicFramePr>
          <p:nvPr>
            <p:extLst>
              <p:ext uri="{D42A27DB-BD31-4B8C-83A1-F6EECF244321}">
                <p14:modId xmlns:p14="http://schemas.microsoft.com/office/powerpoint/2010/main" val="1190208623"/>
              </p:ext>
            </p:extLst>
          </p:nvPr>
        </p:nvGraphicFramePr>
        <p:xfrm>
          <a:off x="3037000" y="1929586"/>
          <a:ext cx="4637428" cy="3571240"/>
        </p:xfrm>
        <a:graphic>
          <a:graphicData uri="http://schemas.openxmlformats.org/drawingml/2006/table">
            <a:tbl>
              <a:tblPr firstRow="1" bandRow="1">
                <a:tableStyleId>{5C22544A-7EE6-4342-B048-85BDC9FD1C3A}</a:tableStyleId>
              </a:tblPr>
              <a:tblGrid>
                <a:gridCol w="3020901">
                  <a:extLst>
                    <a:ext uri="{9D8B030D-6E8A-4147-A177-3AD203B41FA5}">
                      <a16:colId xmlns:a16="http://schemas.microsoft.com/office/drawing/2014/main" val="2106291519"/>
                    </a:ext>
                  </a:extLst>
                </a:gridCol>
                <a:gridCol w="604157">
                  <a:extLst>
                    <a:ext uri="{9D8B030D-6E8A-4147-A177-3AD203B41FA5}">
                      <a16:colId xmlns:a16="http://schemas.microsoft.com/office/drawing/2014/main" val="2679149746"/>
                    </a:ext>
                  </a:extLst>
                </a:gridCol>
                <a:gridCol w="1012370">
                  <a:extLst>
                    <a:ext uri="{9D8B030D-6E8A-4147-A177-3AD203B41FA5}">
                      <a16:colId xmlns:a16="http://schemas.microsoft.com/office/drawing/2014/main" val="3675946348"/>
                    </a:ext>
                  </a:extLst>
                </a:gridCol>
              </a:tblGrid>
              <a:tr h="370840">
                <a:tc>
                  <a:txBody>
                    <a:bodyPr/>
                    <a:lstStyle/>
                    <a:p>
                      <a:endParaRPr lang="en-US" dirty="0"/>
                    </a:p>
                  </a:txBody>
                  <a:tcPr/>
                </a:tc>
                <a:tc>
                  <a:txBody>
                    <a:bodyPr/>
                    <a:lstStyle/>
                    <a:p>
                      <a:r>
                        <a:rPr lang="en-US" dirty="0" smtClean="0"/>
                        <a:t>Bias</a:t>
                      </a:r>
                      <a:endParaRPr lang="en-US" dirty="0"/>
                    </a:p>
                  </a:txBody>
                  <a:tcPr/>
                </a:tc>
                <a:tc>
                  <a:txBody>
                    <a:bodyPr/>
                    <a:lstStyle/>
                    <a:p>
                      <a:r>
                        <a:rPr lang="en-US" dirty="0" smtClean="0"/>
                        <a:t>Variance</a:t>
                      </a:r>
                      <a:endParaRPr lang="en-US" dirty="0"/>
                    </a:p>
                  </a:txBody>
                  <a:tcPr/>
                </a:tc>
                <a:extLst>
                  <a:ext uri="{0D108BD9-81ED-4DB2-BD59-A6C34878D82A}">
                    <a16:rowId xmlns:a16="http://schemas.microsoft.com/office/drawing/2014/main" val="1651626862"/>
                  </a:ext>
                </a:extLst>
              </a:tr>
              <a:tr h="370840">
                <a:tc>
                  <a:txBody>
                    <a:bodyPr/>
                    <a:lstStyle/>
                    <a:p>
                      <a:r>
                        <a:rPr lang="en-US" dirty="0" smtClean="0"/>
                        <a:t>1:1 </a:t>
                      </a:r>
                    </a:p>
                    <a:p>
                      <a:r>
                        <a:rPr lang="en-US" dirty="0" smtClean="0"/>
                        <a:t>1:k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extLst>
                  <a:ext uri="{0D108BD9-81ED-4DB2-BD59-A6C34878D82A}">
                    <a16:rowId xmlns:a16="http://schemas.microsoft.com/office/drawing/2014/main" val="2689734544"/>
                  </a:ext>
                </a:extLst>
              </a:tr>
              <a:tr h="370840">
                <a:tc>
                  <a:txBody>
                    <a:bodyPr/>
                    <a:lstStyle/>
                    <a:p>
                      <a:r>
                        <a:rPr lang="en-US" dirty="0" smtClean="0"/>
                        <a:t>Caliper</a:t>
                      </a:r>
                    </a:p>
                    <a:p>
                      <a:r>
                        <a:rPr lang="en-US" dirty="0" smtClean="0"/>
                        <a:t>No caliper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extLst>
                  <a:ext uri="{0D108BD9-81ED-4DB2-BD59-A6C34878D82A}">
                    <a16:rowId xmlns:a16="http://schemas.microsoft.com/office/drawing/2014/main" val="1530872620"/>
                  </a:ext>
                </a:extLst>
              </a:tr>
              <a:tr h="370840">
                <a:tc>
                  <a:txBody>
                    <a:bodyPr/>
                    <a:lstStyle/>
                    <a:p>
                      <a:r>
                        <a:rPr lang="en-US" dirty="0" smtClean="0"/>
                        <a:t>Replacement</a:t>
                      </a:r>
                    </a:p>
                    <a:p>
                      <a:r>
                        <a:rPr lang="en-US" baseline="0" dirty="0" smtClean="0"/>
                        <a:t>No Replacement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extLst>
                  <a:ext uri="{0D108BD9-81ED-4DB2-BD59-A6C34878D82A}">
                    <a16:rowId xmlns:a16="http://schemas.microsoft.com/office/drawing/2014/main" val="1678818947"/>
                  </a:ext>
                </a:extLst>
              </a:tr>
              <a:tr h="370840">
                <a:tc>
                  <a:txBody>
                    <a:bodyPr/>
                    <a:lstStyle/>
                    <a:p>
                      <a:r>
                        <a:rPr lang="en-US" dirty="0" smtClean="0"/>
                        <a:t>NN</a:t>
                      </a:r>
                    </a:p>
                    <a:p>
                      <a:r>
                        <a:rPr lang="en-US" dirty="0" smtClean="0"/>
                        <a:t>Kernel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extLst>
                  <a:ext uri="{0D108BD9-81ED-4DB2-BD59-A6C34878D82A}">
                    <a16:rowId xmlns:a16="http://schemas.microsoft.com/office/drawing/2014/main" val="2722688820"/>
                  </a:ext>
                </a:extLst>
              </a:tr>
              <a:tr h="370840">
                <a:tc>
                  <a:txBody>
                    <a:bodyPr/>
                    <a:lstStyle/>
                    <a:p>
                      <a:r>
                        <a:rPr lang="en-US" dirty="0" smtClean="0"/>
                        <a:t>Small</a:t>
                      </a:r>
                      <a:r>
                        <a:rPr lang="en-US" baseline="0" dirty="0" smtClean="0"/>
                        <a:t> bandwidth</a:t>
                      </a:r>
                    </a:p>
                    <a:p>
                      <a:r>
                        <a:rPr lang="en-US" baseline="0" dirty="0" smtClean="0"/>
                        <a:t>Large bandwidth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extLst>
                  <a:ext uri="{0D108BD9-81ED-4DB2-BD59-A6C34878D82A}">
                    <a16:rowId xmlns:a16="http://schemas.microsoft.com/office/drawing/2014/main" val="1519968923"/>
                  </a:ext>
                </a:extLst>
              </a:tr>
            </a:tbl>
          </a:graphicData>
        </a:graphic>
      </p:graphicFrame>
    </p:spTree>
    <p:extLst>
      <p:ext uri="{BB962C8B-B14F-4D97-AF65-F5344CB8AC3E}">
        <p14:creationId xmlns:p14="http://schemas.microsoft.com/office/powerpoint/2010/main" val="1235544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dirty="0" smtClean="0"/>
              <a:t>Propensity Score</a:t>
            </a:r>
          </a:p>
        </p:txBody>
      </p:sp>
      <p:sp>
        <p:nvSpPr>
          <p:cNvPr id="5" name="Content Placeholder 2"/>
          <p:cNvSpPr>
            <a:spLocks noGrp="1"/>
          </p:cNvSpPr>
          <p:nvPr>
            <p:ph idx="1"/>
          </p:nvPr>
        </p:nvSpPr>
        <p:spPr/>
        <p:txBody>
          <a:bodyPr/>
          <a:lstStyle/>
          <a:p>
            <a:pPr marL="169863" indent="-169863"/>
            <a:endParaRPr lang="en-US" sz="2400" dirty="0" smtClean="0"/>
          </a:p>
          <a:p>
            <a:pPr marL="169863" indent="-169863"/>
            <a:endParaRPr lang="en-US" sz="2400" dirty="0"/>
          </a:p>
          <a:p>
            <a:pPr marL="169863" indent="-169863"/>
            <a:r>
              <a:rPr lang="en-US" sz="2400" dirty="0" smtClean="0"/>
              <a:t>Check </a:t>
            </a:r>
            <a:r>
              <a:rPr lang="en-US" sz="2400" dirty="0"/>
              <a:t>of covariate balance</a:t>
            </a:r>
          </a:p>
          <a:p>
            <a:pPr marL="569913" lvl="1" indent="-169863"/>
            <a:r>
              <a:rPr lang="en-US" sz="2000" dirty="0" smtClean="0"/>
              <a:t>standardized </a:t>
            </a:r>
            <a:r>
              <a:rPr lang="en-US" sz="2000" dirty="0"/>
              <a:t>difference</a:t>
            </a:r>
          </a:p>
          <a:p>
            <a:pPr marL="569913" lvl="1" indent="-169863"/>
            <a:r>
              <a:rPr lang="en-US" sz="2000" dirty="0"/>
              <a:t>graphical assessment (e.g. Q-Q plot</a:t>
            </a:r>
            <a:r>
              <a:rPr lang="en-US" sz="2000" dirty="0" smtClean="0"/>
              <a:t>)</a:t>
            </a:r>
          </a:p>
          <a:p>
            <a:pPr marL="569913" lvl="1" indent="-169863"/>
            <a:endParaRPr lang="en-US" sz="2000" dirty="0"/>
          </a:p>
          <a:p>
            <a:pPr marL="169863" indent="-169863"/>
            <a:r>
              <a:rPr lang="en-US" sz="2400" dirty="0"/>
              <a:t>Region of common support (distributional overlap)</a:t>
            </a:r>
          </a:p>
          <a:p>
            <a:pPr marL="569913" lvl="1" indent="-169863"/>
            <a:r>
              <a:rPr lang="en-US" sz="2000" dirty="0"/>
              <a:t>graphical assessment (e.g. histograms)</a:t>
            </a:r>
          </a:p>
        </p:txBody>
      </p:sp>
      <p:sp>
        <p:nvSpPr>
          <p:cNvPr id="6" name="Slide Number Placeholder 5"/>
          <p:cNvSpPr>
            <a:spLocks noGrp="1"/>
          </p:cNvSpPr>
          <p:nvPr>
            <p:ph type="sldNum" sz="quarter" idx="12"/>
          </p:nvPr>
        </p:nvSpPr>
        <p:spPr/>
        <p:txBody>
          <a:bodyPr rtlCol="0"/>
          <a:lstStyle/>
          <a:p>
            <a:pPr>
              <a:defRPr/>
            </a:pPr>
            <a:fld id="{7566708E-943C-452D-8596-5CB84DB07BC2}" type="slidenum">
              <a:rPr lang="en-US">
                <a:solidFill>
                  <a:schemeClr val="bg1"/>
                </a:solidFill>
                <a:latin typeface="+mn-lt"/>
              </a:rPr>
              <a:pPr>
                <a:defRPr/>
              </a:pPr>
              <a:t>124</a:t>
            </a:fld>
            <a:endParaRPr lang="en-US" dirty="0">
              <a:solidFill>
                <a:schemeClr val="bg1"/>
              </a:solidFill>
              <a:latin typeface="+mn-lt"/>
            </a:endParaRPr>
          </a:p>
        </p:txBody>
      </p:sp>
    </p:spTree>
    <p:extLst>
      <p:ext uri="{BB962C8B-B14F-4D97-AF65-F5344CB8AC3E}">
        <p14:creationId xmlns:p14="http://schemas.microsoft.com/office/powerpoint/2010/main" val="4292846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dirty="0" smtClean="0"/>
              <a:t>Propensity Score</a:t>
            </a:r>
          </a:p>
        </p:txBody>
      </p:sp>
      <p:pic>
        <p:nvPicPr>
          <p:cNvPr id="69635"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l="31580" t="9512" r="7188" b="60025"/>
          <a:stretch>
            <a:fillRect/>
          </a:stretch>
        </p:blipFill>
        <p:spPr bwMode="auto">
          <a:xfrm>
            <a:off x="2757714" y="2521403"/>
            <a:ext cx="5080000" cy="2527300"/>
          </a:xfrm>
          <a:prstGeom prst="rect">
            <a:avLst/>
          </a:prstGeom>
          <a:noFill/>
          <a:ln w="9525">
            <a:noFill/>
            <a:miter lim="800000"/>
            <a:headEnd/>
            <a:tailEnd/>
          </a:ln>
        </p:spPr>
      </p:pic>
      <p:sp>
        <p:nvSpPr>
          <p:cNvPr id="5" name="TextBox 4"/>
          <p:cNvSpPr txBox="1"/>
          <p:nvPr/>
        </p:nvSpPr>
        <p:spPr>
          <a:xfrm>
            <a:off x="2148115" y="2915722"/>
            <a:ext cx="615553" cy="1725792"/>
          </a:xfrm>
          <a:prstGeom prst="rect">
            <a:avLst/>
          </a:prstGeom>
          <a:noFill/>
        </p:spPr>
        <p:txBody>
          <a:bodyPr vert="vert270" wrap="none">
            <a:spAutoFit/>
          </a:bodyPr>
          <a:lstStyle/>
          <a:p>
            <a:pPr algn="ctr">
              <a:defRPr/>
            </a:pPr>
            <a:r>
              <a:rPr lang="en-US" sz="1400" dirty="0">
                <a:latin typeface="+mj-lt"/>
              </a:rPr>
              <a:t>Logit Propensity Score </a:t>
            </a:r>
            <a:br>
              <a:rPr lang="en-US" sz="1400" dirty="0">
                <a:latin typeface="+mj-lt"/>
              </a:rPr>
            </a:br>
            <a:r>
              <a:rPr lang="en-US" sz="1400" dirty="0">
                <a:latin typeface="+mj-lt"/>
              </a:rPr>
              <a:t>Treatment Group</a:t>
            </a:r>
          </a:p>
        </p:txBody>
      </p:sp>
      <p:sp>
        <p:nvSpPr>
          <p:cNvPr id="6" name="TextBox 5"/>
          <p:cNvSpPr txBox="1"/>
          <p:nvPr/>
        </p:nvSpPr>
        <p:spPr>
          <a:xfrm>
            <a:off x="3291114" y="4883604"/>
            <a:ext cx="1843088" cy="523875"/>
          </a:xfrm>
          <a:prstGeom prst="rect">
            <a:avLst/>
          </a:prstGeom>
          <a:noFill/>
        </p:spPr>
        <p:txBody>
          <a:bodyPr wrap="none">
            <a:spAutoFit/>
          </a:bodyPr>
          <a:lstStyle/>
          <a:p>
            <a:pPr algn="ctr">
              <a:defRPr/>
            </a:pPr>
            <a:r>
              <a:rPr lang="en-US" sz="1400" dirty="0">
                <a:latin typeface="+mj-lt"/>
              </a:rPr>
              <a:t>Logit Propensity Score </a:t>
            </a:r>
            <a:br>
              <a:rPr lang="en-US" sz="1400" dirty="0">
                <a:latin typeface="+mj-lt"/>
              </a:rPr>
            </a:br>
            <a:r>
              <a:rPr lang="en-US" sz="1400" dirty="0">
                <a:latin typeface="+mj-lt"/>
              </a:rPr>
              <a:t>Control Group</a:t>
            </a:r>
          </a:p>
        </p:txBody>
      </p:sp>
      <p:sp>
        <p:nvSpPr>
          <p:cNvPr id="7" name="TextBox 6"/>
          <p:cNvSpPr txBox="1"/>
          <p:nvPr/>
        </p:nvSpPr>
        <p:spPr>
          <a:xfrm>
            <a:off x="3672115" y="2292804"/>
            <a:ext cx="1393825" cy="307975"/>
          </a:xfrm>
          <a:prstGeom prst="rect">
            <a:avLst/>
          </a:prstGeom>
          <a:noFill/>
        </p:spPr>
        <p:txBody>
          <a:bodyPr wrap="none">
            <a:spAutoFit/>
          </a:bodyPr>
          <a:lstStyle/>
          <a:p>
            <a:pPr algn="ctr">
              <a:defRPr/>
            </a:pPr>
            <a:r>
              <a:rPr lang="en-US" sz="1400" dirty="0">
                <a:latin typeface="+mj-lt"/>
              </a:rPr>
              <a:t>Before Matching</a:t>
            </a:r>
          </a:p>
        </p:txBody>
      </p:sp>
      <p:sp>
        <p:nvSpPr>
          <p:cNvPr id="9" name="TextBox 8"/>
          <p:cNvSpPr txBox="1"/>
          <p:nvPr/>
        </p:nvSpPr>
        <p:spPr>
          <a:xfrm>
            <a:off x="6056539" y="2292804"/>
            <a:ext cx="1284288" cy="307975"/>
          </a:xfrm>
          <a:prstGeom prst="rect">
            <a:avLst/>
          </a:prstGeom>
          <a:noFill/>
        </p:spPr>
        <p:txBody>
          <a:bodyPr wrap="none">
            <a:spAutoFit/>
          </a:bodyPr>
          <a:lstStyle/>
          <a:p>
            <a:pPr algn="ctr">
              <a:defRPr/>
            </a:pPr>
            <a:r>
              <a:rPr lang="en-US" sz="1400" dirty="0">
                <a:latin typeface="+mj-lt"/>
              </a:rPr>
              <a:t>After Matching</a:t>
            </a:r>
          </a:p>
        </p:txBody>
      </p:sp>
      <p:sp>
        <p:nvSpPr>
          <p:cNvPr id="10" name="Slide Number Placeholder 9"/>
          <p:cNvSpPr>
            <a:spLocks noGrp="1"/>
          </p:cNvSpPr>
          <p:nvPr>
            <p:ph type="sldNum" sz="quarter" idx="12"/>
          </p:nvPr>
        </p:nvSpPr>
        <p:spPr>
          <a:xfrm>
            <a:off x="8077200" y="6356351"/>
            <a:ext cx="2133600" cy="365125"/>
          </a:xfrm>
        </p:spPr>
        <p:txBody>
          <a:bodyPr rtlCol="0"/>
          <a:lstStyle/>
          <a:p>
            <a:pPr>
              <a:defRPr/>
            </a:pPr>
            <a:fld id="{F3D19084-E5BF-4A11-8331-73412D1BC24B}" type="slidenum">
              <a:rPr lang="en-US">
                <a:latin typeface="+mn-lt"/>
              </a:rPr>
              <a:pPr>
                <a:defRPr/>
              </a:pPr>
              <a:t>125</a:t>
            </a:fld>
            <a:endParaRPr lang="en-US" dirty="0">
              <a:latin typeface="+mn-lt"/>
            </a:endParaRPr>
          </a:p>
        </p:txBody>
      </p:sp>
      <p:sp>
        <p:nvSpPr>
          <p:cNvPr id="11" name="TextBox 10"/>
          <p:cNvSpPr txBox="1"/>
          <p:nvPr/>
        </p:nvSpPr>
        <p:spPr>
          <a:xfrm>
            <a:off x="8218714" y="2988128"/>
            <a:ext cx="1905000" cy="1200150"/>
          </a:xfrm>
          <a:prstGeom prst="rect">
            <a:avLst/>
          </a:prstGeom>
          <a:noFill/>
        </p:spPr>
        <p:txBody>
          <a:bodyPr>
            <a:spAutoFit/>
          </a:bodyPr>
          <a:lstStyle/>
          <a:p>
            <a:pPr>
              <a:defRPr/>
            </a:pPr>
            <a:r>
              <a:rPr lang="en-US" dirty="0">
                <a:latin typeface="+mj-lt"/>
              </a:rPr>
              <a:t>Quantiles of both distributions are plotted against each other</a:t>
            </a:r>
          </a:p>
        </p:txBody>
      </p:sp>
    </p:spTree>
    <p:extLst>
      <p:ext uri="{BB962C8B-B14F-4D97-AF65-F5344CB8AC3E}">
        <p14:creationId xmlns:p14="http://schemas.microsoft.com/office/powerpoint/2010/main" val="4279285832"/>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dirty="0" smtClean="0"/>
              <a:t>Propensity Score</a:t>
            </a:r>
          </a:p>
        </p:txBody>
      </p:sp>
      <p:grpSp>
        <p:nvGrpSpPr>
          <p:cNvPr id="2" name="Group 5"/>
          <p:cNvGrpSpPr>
            <a:grpSpLocks/>
          </p:cNvGrpSpPr>
          <p:nvPr/>
        </p:nvGrpSpPr>
        <p:grpSpPr bwMode="auto">
          <a:xfrm>
            <a:off x="1866900" y="2743200"/>
            <a:ext cx="8420100" cy="3263900"/>
            <a:chOff x="342900" y="2743200"/>
            <a:chExt cx="8420100" cy="3263900"/>
          </a:xfrm>
        </p:grpSpPr>
        <p:pic>
          <p:nvPicPr>
            <p:cNvPr id="71687"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42900" y="2743200"/>
              <a:ext cx="4076700" cy="3263900"/>
            </a:xfrm>
            <a:prstGeom prst="rect">
              <a:avLst/>
            </a:prstGeom>
            <a:noFill/>
            <a:ln w="9525">
              <a:noFill/>
              <a:miter lim="800000"/>
              <a:headEnd/>
              <a:tailEnd/>
            </a:ln>
          </p:spPr>
        </p:pic>
        <p:pic>
          <p:nvPicPr>
            <p:cNvPr id="71688" name="Picture 3"/>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686300" y="2743200"/>
              <a:ext cx="4076700" cy="3263900"/>
            </a:xfrm>
            <a:prstGeom prst="rect">
              <a:avLst/>
            </a:prstGeom>
            <a:noFill/>
            <a:ln w="9525">
              <a:noFill/>
              <a:miter lim="800000"/>
              <a:headEnd/>
              <a:tailEnd/>
            </a:ln>
          </p:spPr>
        </p:pic>
      </p:grpSp>
      <p:sp>
        <p:nvSpPr>
          <p:cNvPr id="7" name="TextBox 6"/>
          <p:cNvSpPr txBox="1"/>
          <p:nvPr/>
        </p:nvSpPr>
        <p:spPr>
          <a:xfrm>
            <a:off x="3178176" y="6096001"/>
            <a:ext cx="1393825" cy="307975"/>
          </a:xfrm>
          <a:prstGeom prst="rect">
            <a:avLst/>
          </a:prstGeom>
          <a:noFill/>
        </p:spPr>
        <p:txBody>
          <a:bodyPr wrap="none">
            <a:spAutoFit/>
          </a:bodyPr>
          <a:lstStyle/>
          <a:p>
            <a:pPr>
              <a:defRPr/>
            </a:pPr>
            <a:r>
              <a:rPr lang="en-US" sz="1400" dirty="0">
                <a:solidFill>
                  <a:schemeClr val="bg1"/>
                </a:solidFill>
                <a:latin typeface="+mj-lt"/>
              </a:rPr>
              <a:t>Before Matching</a:t>
            </a:r>
          </a:p>
        </p:txBody>
      </p:sp>
      <p:sp>
        <p:nvSpPr>
          <p:cNvPr id="9" name="TextBox 8"/>
          <p:cNvSpPr txBox="1"/>
          <p:nvPr/>
        </p:nvSpPr>
        <p:spPr>
          <a:xfrm>
            <a:off x="7632700" y="6096001"/>
            <a:ext cx="1282700" cy="307975"/>
          </a:xfrm>
          <a:prstGeom prst="rect">
            <a:avLst/>
          </a:prstGeom>
          <a:noFill/>
        </p:spPr>
        <p:txBody>
          <a:bodyPr wrap="none">
            <a:spAutoFit/>
          </a:bodyPr>
          <a:lstStyle/>
          <a:p>
            <a:pPr>
              <a:defRPr/>
            </a:pPr>
            <a:r>
              <a:rPr lang="en-US" sz="1400" dirty="0">
                <a:solidFill>
                  <a:schemeClr val="bg1"/>
                </a:solidFill>
                <a:latin typeface="+mj-lt"/>
              </a:rPr>
              <a:t>After Matching</a:t>
            </a:r>
          </a:p>
        </p:txBody>
      </p:sp>
      <p:sp>
        <p:nvSpPr>
          <p:cNvPr id="10" name="Slide Number Placeholder 9"/>
          <p:cNvSpPr>
            <a:spLocks noGrp="1"/>
          </p:cNvSpPr>
          <p:nvPr>
            <p:ph type="sldNum" sz="quarter" idx="12"/>
          </p:nvPr>
        </p:nvSpPr>
        <p:spPr>
          <a:xfrm>
            <a:off x="8077200" y="6356351"/>
            <a:ext cx="2133600" cy="365125"/>
          </a:xfrm>
        </p:spPr>
        <p:txBody>
          <a:bodyPr rtlCol="0"/>
          <a:lstStyle/>
          <a:p>
            <a:pPr>
              <a:defRPr/>
            </a:pPr>
            <a:fld id="{D1C29D2B-733B-449C-9F86-F04FA196E75F}" type="slidenum">
              <a:rPr lang="en-US">
                <a:solidFill>
                  <a:schemeClr val="bg1"/>
                </a:solidFill>
                <a:latin typeface="+mn-lt"/>
              </a:rPr>
              <a:pPr>
                <a:defRPr/>
              </a:pPr>
              <a:t>126</a:t>
            </a:fld>
            <a:endParaRPr lang="en-US" dirty="0">
              <a:solidFill>
                <a:schemeClr val="bg1"/>
              </a:solidFill>
              <a:latin typeface="+mn-lt"/>
            </a:endParaRPr>
          </a:p>
        </p:txBody>
      </p:sp>
    </p:spTree>
    <p:extLst>
      <p:ext uri="{BB962C8B-B14F-4D97-AF65-F5344CB8AC3E}">
        <p14:creationId xmlns:p14="http://schemas.microsoft.com/office/powerpoint/2010/main" val="87111583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H="1">
            <a:off x="7239000" y="289560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sp>
        <p:nvSpPr>
          <p:cNvPr id="7171" name="Text Box 3"/>
          <p:cNvSpPr txBox="1">
            <a:spLocks noChangeArrowheads="1"/>
          </p:cNvSpPr>
          <p:nvPr/>
        </p:nvSpPr>
        <p:spPr bwMode="auto">
          <a:xfrm>
            <a:off x="2667000" y="16764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latin typeface="Roboto" panose="02000000000000000000" pitchFamily="2" charset="0"/>
                <a:ea typeface="Roboto" panose="02000000000000000000" pitchFamily="2" charset="0"/>
                <a:cs typeface="Arial" panose="020B0604020202020204" pitchFamily="34" charset="0"/>
              </a:rPr>
              <a:t>Density</a:t>
            </a:r>
          </a:p>
        </p:txBody>
      </p:sp>
      <p:sp>
        <p:nvSpPr>
          <p:cNvPr id="7172" name="Text Box 4"/>
          <p:cNvSpPr txBox="1">
            <a:spLocks noChangeArrowheads="1"/>
          </p:cNvSpPr>
          <p:nvPr/>
        </p:nvSpPr>
        <p:spPr bwMode="auto">
          <a:xfrm>
            <a:off x="2590800" y="56388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latin typeface="Roboto" panose="02000000000000000000" pitchFamily="2" charset="0"/>
                <a:ea typeface="Roboto" panose="02000000000000000000" pitchFamily="2" charset="0"/>
                <a:cs typeface="Arial" panose="020B0604020202020204" pitchFamily="34" charset="0"/>
              </a:rPr>
              <a:t>0</a:t>
            </a:r>
          </a:p>
        </p:txBody>
      </p:sp>
      <p:sp>
        <p:nvSpPr>
          <p:cNvPr id="7173" name="Text Box 5"/>
          <p:cNvSpPr txBox="1">
            <a:spLocks noChangeArrowheads="1"/>
          </p:cNvSpPr>
          <p:nvPr/>
        </p:nvSpPr>
        <p:spPr bwMode="auto">
          <a:xfrm>
            <a:off x="7391400" y="57150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latin typeface="Roboto" panose="02000000000000000000" pitchFamily="2" charset="0"/>
                <a:ea typeface="Roboto" panose="02000000000000000000" pitchFamily="2" charset="0"/>
                <a:cs typeface="Arial" panose="020B0604020202020204" pitchFamily="34" charset="0"/>
              </a:rPr>
              <a:t>1</a:t>
            </a:r>
          </a:p>
        </p:txBody>
      </p:sp>
      <p:sp>
        <p:nvSpPr>
          <p:cNvPr id="7174" name="Text Box 6"/>
          <p:cNvSpPr txBox="1">
            <a:spLocks noChangeArrowheads="1"/>
          </p:cNvSpPr>
          <p:nvPr/>
        </p:nvSpPr>
        <p:spPr bwMode="auto">
          <a:xfrm>
            <a:off x="4724400" y="5791201"/>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latin typeface="Roboto" panose="02000000000000000000" pitchFamily="2" charset="0"/>
                <a:ea typeface="Roboto" panose="02000000000000000000" pitchFamily="2" charset="0"/>
                <a:cs typeface="Arial" panose="020B0604020202020204" pitchFamily="34" charset="0"/>
              </a:rPr>
              <a:t>Propensity score</a:t>
            </a:r>
          </a:p>
        </p:txBody>
      </p:sp>
      <p:sp>
        <p:nvSpPr>
          <p:cNvPr id="7175" name="Text Box 7"/>
          <p:cNvSpPr txBox="1">
            <a:spLocks noChangeArrowheads="1"/>
          </p:cNvSpPr>
          <p:nvPr/>
        </p:nvSpPr>
        <p:spPr bwMode="auto">
          <a:xfrm>
            <a:off x="4572000" y="4495801"/>
            <a:ext cx="990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sz="1200">
                <a:latin typeface="Roboto" panose="02000000000000000000" pitchFamily="2" charset="0"/>
                <a:ea typeface="Roboto" panose="02000000000000000000" pitchFamily="2" charset="0"/>
                <a:cs typeface="Arial" panose="020B0604020202020204" pitchFamily="34" charset="0"/>
              </a:rPr>
              <a:t>Region of common support</a:t>
            </a:r>
          </a:p>
        </p:txBody>
      </p:sp>
      <p:sp>
        <p:nvSpPr>
          <p:cNvPr id="7176" name="Line 8"/>
          <p:cNvSpPr>
            <a:spLocks noChangeShapeType="1"/>
          </p:cNvSpPr>
          <p:nvPr/>
        </p:nvSpPr>
        <p:spPr bwMode="auto">
          <a:xfrm>
            <a:off x="3352800" y="2057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grpSp>
        <p:nvGrpSpPr>
          <p:cNvPr id="7177" name="Group 9"/>
          <p:cNvGrpSpPr>
            <a:grpSpLocks/>
          </p:cNvGrpSpPr>
          <p:nvPr/>
        </p:nvGrpSpPr>
        <p:grpSpPr bwMode="auto">
          <a:xfrm>
            <a:off x="3352800" y="1905000"/>
            <a:ext cx="6553200" cy="3581400"/>
            <a:chOff x="1152" y="1200"/>
            <a:chExt cx="4128" cy="2256"/>
          </a:xfrm>
        </p:grpSpPr>
        <p:sp>
          <p:nvSpPr>
            <p:cNvPr id="7181" name="Line 10"/>
            <p:cNvSpPr>
              <a:spLocks noChangeShapeType="1"/>
            </p:cNvSpPr>
            <p:nvPr/>
          </p:nvSpPr>
          <p:spPr bwMode="auto">
            <a:xfrm>
              <a:off x="1152" y="3456"/>
              <a:ext cx="3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sp>
          <p:nvSpPr>
            <p:cNvPr id="7182" name="Line 11"/>
            <p:cNvSpPr>
              <a:spLocks noChangeShapeType="1"/>
            </p:cNvSpPr>
            <p:nvPr/>
          </p:nvSpPr>
          <p:spPr bwMode="auto">
            <a:xfrm flipV="1">
              <a:off x="1632" y="1200"/>
              <a:ext cx="0" cy="225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grpSp>
          <p:nvGrpSpPr>
            <p:cNvPr id="7183" name="Group 12"/>
            <p:cNvGrpSpPr>
              <a:grpSpLocks/>
            </p:cNvGrpSpPr>
            <p:nvPr/>
          </p:nvGrpSpPr>
          <p:grpSpPr bwMode="auto">
            <a:xfrm>
              <a:off x="1152" y="1200"/>
              <a:ext cx="4128" cy="2256"/>
              <a:chOff x="1152" y="1200"/>
              <a:chExt cx="4128" cy="2256"/>
            </a:xfrm>
          </p:grpSpPr>
          <p:sp>
            <p:nvSpPr>
              <p:cNvPr id="7184" name="Freeform 13"/>
              <p:cNvSpPr>
                <a:spLocks/>
              </p:cNvSpPr>
              <p:nvPr/>
            </p:nvSpPr>
            <p:spPr bwMode="auto">
              <a:xfrm>
                <a:off x="1152" y="1392"/>
                <a:ext cx="2256" cy="2064"/>
              </a:xfrm>
              <a:custGeom>
                <a:avLst/>
                <a:gdLst>
                  <a:gd name="T0" fmla="*/ 0 w 2640"/>
                  <a:gd name="T1" fmla="*/ 2064 h 2136"/>
                  <a:gd name="T2" fmla="*/ 492 w 2640"/>
                  <a:gd name="T3" fmla="*/ 70 h 2136"/>
                  <a:gd name="T4" fmla="*/ 1682 w 2640"/>
                  <a:gd name="T5" fmla="*/ 1647 h 2136"/>
                  <a:gd name="T6" fmla="*/ 2256 w 2640"/>
                  <a:gd name="T7" fmla="*/ 2064 h 2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136">
                    <a:moveTo>
                      <a:pt x="0" y="2136"/>
                    </a:moveTo>
                    <a:cubicBezTo>
                      <a:pt x="124" y="1140"/>
                      <a:pt x="248" y="144"/>
                      <a:pt x="576" y="72"/>
                    </a:cubicBezTo>
                    <a:cubicBezTo>
                      <a:pt x="904" y="0"/>
                      <a:pt x="1624" y="1360"/>
                      <a:pt x="1968" y="1704"/>
                    </a:cubicBezTo>
                    <a:cubicBezTo>
                      <a:pt x="2312" y="2048"/>
                      <a:pt x="2476" y="2092"/>
                      <a:pt x="2640" y="2136"/>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grpSp>
            <p:nvGrpSpPr>
              <p:cNvPr id="7185" name="Group 14"/>
              <p:cNvGrpSpPr>
                <a:grpSpLocks/>
              </p:cNvGrpSpPr>
              <p:nvPr/>
            </p:nvGrpSpPr>
            <p:grpSpPr bwMode="auto">
              <a:xfrm>
                <a:off x="1632" y="1200"/>
                <a:ext cx="3648" cy="2256"/>
                <a:chOff x="1632" y="1200"/>
                <a:chExt cx="3648" cy="2256"/>
              </a:xfrm>
            </p:grpSpPr>
            <p:sp>
              <p:nvSpPr>
                <p:cNvPr id="7186" name="Freeform 15"/>
                <p:cNvSpPr>
                  <a:spLocks/>
                </p:cNvSpPr>
                <p:nvPr/>
              </p:nvSpPr>
              <p:spPr bwMode="auto">
                <a:xfrm>
                  <a:off x="1632" y="1328"/>
                  <a:ext cx="2448" cy="2128"/>
                </a:xfrm>
                <a:custGeom>
                  <a:avLst/>
                  <a:gdLst>
                    <a:gd name="T0" fmla="*/ 0 w 2448"/>
                    <a:gd name="T1" fmla="*/ 2128 h 2128"/>
                    <a:gd name="T2" fmla="*/ 1200 w 2448"/>
                    <a:gd name="T3" fmla="*/ 16 h 2128"/>
                    <a:gd name="T4" fmla="*/ 2448 w 2448"/>
                    <a:gd name="T5" fmla="*/ 2032 h 2128"/>
                    <a:gd name="T6" fmla="*/ 0 60000 65536"/>
                    <a:gd name="T7" fmla="*/ 0 60000 65536"/>
                    <a:gd name="T8" fmla="*/ 0 60000 65536"/>
                  </a:gdLst>
                  <a:ahLst/>
                  <a:cxnLst>
                    <a:cxn ang="T6">
                      <a:pos x="T0" y="T1"/>
                    </a:cxn>
                    <a:cxn ang="T7">
                      <a:pos x="T2" y="T3"/>
                    </a:cxn>
                    <a:cxn ang="T8">
                      <a:pos x="T4" y="T5"/>
                    </a:cxn>
                  </a:cxnLst>
                  <a:rect l="0" t="0" r="r" b="b"/>
                  <a:pathLst>
                    <a:path w="2448" h="2128">
                      <a:moveTo>
                        <a:pt x="0" y="2128"/>
                      </a:moveTo>
                      <a:cubicBezTo>
                        <a:pt x="396" y="1080"/>
                        <a:pt x="792" y="32"/>
                        <a:pt x="1200" y="16"/>
                      </a:cubicBezTo>
                      <a:cubicBezTo>
                        <a:pt x="1608" y="0"/>
                        <a:pt x="2028" y="1016"/>
                        <a:pt x="2448" y="2032"/>
                      </a:cubicBezTo>
                    </a:path>
                  </a:pathLst>
                </a:custGeom>
                <a:noFill/>
                <a:ln w="254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sp>
              <p:nvSpPr>
                <p:cNvPr id="7187" name="Text Box 16"/>
                <p:cNvSpPr txBox="1">
                  <a:spLocks noChangeArrowheads="1"/>
                </p:cNvSpPr>
                <p:nvPr/>
              </p:nvSpPr>
              <p:spPr bwMode="auto">
                <a:xfrm>
                  <a:off x="3456" y="1344"/>
                  <a:ext cx="18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latin typeface="Roboto" panose="02000000000000000000" pitchFamily="2" charset="0"/>
                      <a:ea typeface="Roboto" panose="02000000000000000000" pitchFamily="2" charset="0"/>
                      <a:cs typeface="Arial" panose="020B0604020202020204" pitchFamily="34" charset="0"/>
                    </a:rPr>
                    <a:t>Density of scores for participants</a:t>
                  </a:r>
                </a:p>
              </p:txBody>
            </p:sp>
            <p:sp>
              <p:nvSpPr>
                <p:cNvPr id="7188" name="Line 17"/>
                <p:cNvSpPr>
                  <a:spLocks noChangeShapeType="1"/>
                </p:cNvSpPr>
                <p:nvPr/>
              </p:nvSpPr>
              <p:spPr bwMode="auto">
                <a:xfrm flipV="1">
                  <a:off x="3408" y="1200"/>
                  <a:ext cx="0" cy="225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grpSp>
        </p:grpSp>
      </p:grpSp>
      <p:sp>
        <p:nvSpPr>
          <p:cNvPr id="7178" name="Text Box 18"/>
          <p:cNvSpPr txBox="1">
            <a:spLocks noChangeArrowheads="1"/>
          </p:cNvSpPr>
          <p:nvPr/>
        </p:nvSpPr>
        <p:spPr bwMode="auto">
          <a:xfrm>
            <a:off x="7870825" y="5622926"/>
            <a:ext cx="2895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sz="1600" i="1">
                <a:latin typeface="Roboto" panose="02000000000000000000" pitchFamily="2" charset="0"/>
                <a:ea typeface="Roboto" panose="02000000000000000000" pitchFamily="2" charset="0"/>
                <a:cs typeface="Arial" panose="020B0604020202020204" pitchFamily="34" charset="0"/>
              </a:rPr>
              <a:t>High </a:t>
            </a:r>
            <a:r>
              <a:rPr lang="en-US" altLang="en-US" sz="1600">
                <a:latin typeface="Roboto" panose="02000000000000000000" pitchFamily="2" charset="0"/>
                <a:ea typeface="Roboto" panose="02000000000000000000" pitchFamily="2" charset="0"/>
                <a:cs typeface="Arial" panose="020B0604020202020204" pitchFamily="34" charset="0"/>
              </a:rPr>
              <a:t>probability of participating given X</a:t>
            </a:r>
            <a:endParaRPr lang="en-US" altLang="en-US" sz="1600" i="1">
              <a:latin typeface="Roboto" panose="02000000000000000000" pitchFamily="2" charset="0"/>
              <a:ea typeface="Roboto" panose="02000000000000000000" pitchFamily="2" charset="0"/>
              <a:cs typeface="Arial" panose="020B0604020202020204" pitchFamily="34" charset="0"/>
            </a:endParaRPr>
          </a:p>
        </p:txBody>
      </p:sp>
      <p:sp>
        <p:nvSpPr>
          <p:cNvPr id="7179" name="Text Box 37"/>
          <p:cNvSpPr txBox="1">
            <a:spLocks noChangeArrowheads="1"/>
          </p:cNvSpPr>
          <p:nvPr/>
        </p:nvSpPr>
        <p:spPr bwMode="auto">
          <a:xfrm>
            <a:off x="1752601" y="2205038"/>
            <a:ext cx="163538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n-US" sz="1400" b="1">
                <a:latin typeface="Roboto" panose="02000000000000000000" pitchFamily="2" charset="0"/>
                <a:ea typeface="Roboto" panose="02000000000000000000" pitchFamily="2" charset="0"/>
              </a:rPr>
              <a:t>Density of scores </a:t>
            </a:r>
          </a:p>
          <a:p>
            <a:pPr eaLnBrk="1" hangingPunct="1"/>
            <a:r>
              <a:rPr lang="en-US" altLang="en-US" sz="1400" b="1">
                <a:latin typeface="Roboto" panose="02000000000000000000" pitchFamily="2" charset="0"/>
                <a:ea typeface="Roboto" panose="02000000000000000000" pitchFamily="2" charset="0"/>
              </a:rPr>
              <a:t>for non-</a:t>
            </a:r>
          </a:p>
          <a:p>
            <a:pPr eaLnBrk="1" hangingPunct="1"/>
            <a:r>
              <a:rPr lang="en-US" altLang="en-US" sz="1400" b="1">
                <a:latin typeface="Roboto" panose="02000000000000000000" pitchFamily="2" charset="0"/>
                <a:ea typeface="Roboto" panose="02000000000000000000" pitchFamily="2" charset="0"/>
              </a:rPr>
              <a:t>participants</a:t>
            </a:r>
          </a:p>
        </p:txBody>
      </p:sp>
      <p:sp>
        <p:nvSpPr>
          <p:cNvPr id="7180" name="Line 38"/>
          <p:cNvSpPr>
            <a:spLocks noChangeShapeType="1"/>
          </p:cNvSpPr>
          <p:nvPr/>
        </p:nvSpPr>
        <p:spPr bwMode="auto">
          <a:xfrm>
            <a:off x="3124200" y="27432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29835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dirty="0" smtClean="0"/>
              <a:t>Propensity Score</a:t>
            </a:r>
          </a:p>
        </p:txBody>
      </p:sp>
      <p:sp>
        <p:nvSpPr>
          <p:cNvPr id="75779" name="Content Placeholder 2"/>
          <p:cNvSpPr>
            <a:spLocks noGrp="1"/>
          </p:cNvSpPr>
          <p:nvPr>
            <p:ph idx="1"/>
          </p:nvPr>
        </p:nvSpPr>
        <p:spPr/>
        <p:txBody>
          <a:bodyPr/>
          <a:lstStyle/>
          <a:p>
            <a:pPr marL="169863" indent="-169863"/>
            <a:endParaRPr lang="en-US" sz="2400" dirty="0" smtClean="0"/>
          </a:p>
          <a:p>
            <a:pPr marL="169863" indent="-169863"/>
            <a:endParaRPr lang="en-US" sz="2400" dirty="0"/>
          </a:p>
          <a:p>
            <a:pPr marL="169863" indent="-169863"/>
            <a:r>
              <a:rPr lang="en-US" sz="2400" dirty="0" smtClean="0"/>
              <a:t>Estimate </a:t>
            </a:r>
            <a:r>
              <a:rPr lang="en-US" sz="2400" dirty="0"/>
              <a:t>of treatment </a:t>
            </a:r>
            <a:r>
              <a:rPr lang="en-US" sz="2400" dirty="0" smtClean="0"/>
              <a:t>effect</a:t>
            </a:r>
            <a:endParaRPr lang="en-US" sz="2400" dirty="0"/>
          </a:p>
          <a:p>
            <a:pPr marL="569913" lvl="1" indent="-169863"/>
            <a:r>
              <a:rPr lang="en-US" sz="2000" dirty="0"/>
              <a:t>Mean difference</a:t>
            </a:r>
          </a:p>
          <a:p>
            <a:pPr marL="569913" lvl="1" indent="-169863"/>
            <a:r>
              <a:rPr lang="en-US" sz="2000" dirty="0"/>
              <a:t>Standard error dependent on conditioning </a:t>
            </a:r>
            <a:r>
              <a:rPr lang="en-US" sz="2000" dirty="0" smtClean="0"/>
              <a:t>scheme (dependent sample standard error or bootstrapping)</a:t>
            </a:r>
            <a:endParaRPr lang="en-US" sz="2000" dirty="0"/>
          </a:p>
        </p:txBody>
      </p:sp>
      <p:sp>
        <p:nvSpPr>
          <p:cNvPr id="6" name="Slide Number Placeholder 5"/>
          <p:cNvSpPr>
            <a:spLocks noGrp="1"/>
          </p:cNvSpPr>
          <p:nvPr>
            <p:ph type="sldNum" sz="quarter" idx="12"/>
          </p:nvPr>
        </p:nvSpPr>
        <p:spPr/>
        <p:txBody>
          <a:bodyPr rtlCol="0"/>
          <a:lstStyle/>
          <a:p>
            <a:pPr>
              <a:defRPr/>
            </a:pPr>
            <a:fld id="{DE4B04F3-7AD4-4DC3-8A14-8DA92230C733}" type="slidenum">
              <a:rPr lang="en-US">
                <a:solidFill>
                  <a:schemeClr val="bg1"/>
                </a:solidFill>
                <a:latin typeface="+mn-lt"/>
              </a:rPr>
              <a:pPr>
                <a:defRPr/>
              </a:pPr>
              <a:t>128</a:t>
            </a:fld>
            <a:endParaRPr lang="en-US" dirty="0">
              <a:solidFill>
                <a:schemeClr val="bg1"/>
              </a:solidFill>
              <a:latin typeface="+mn-lt"/>
            </a:endParaRPr>
          </a:p>
        </p:txBody>
      </p:sp>
    </p:spTree>
    <p:extLst>
      <p:ext uri="{BB962C8B-B14F-4D97-AF65-F5344CB8AC3E}">
        <p14:creationId xmlns:p14="http://schemas.microsoft.com/office/powerpoint/2010/main" val="806141819"/>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a:bodyPr>
          <a:lstStyle/>
          <a:p>
            <a:r>
              <a:rPr lang="en-US" dirty="0"/>
              <a:t>R has various packages that perform this type of analysis</a:t>
            </a:r>
          </a:p>
          <a:p>
            <a:endParaRPr lang="en-US" dirty="0"/>
          </a:p>
          <a:p>
            <a:pPr lvl="1"/>
            <a:r>
              <a:rPr lang="en-US" i="1" dirty="0" err="1" smtClean="0"/>
              <a:t>MatchIt</a:t>
            </a:r>
            <a:r>
              <a:rPr lang="en-US" dirty="0" smtClean="0"/>
              <a:t> </a:t>
            </a:r>
            <a:r>
              <a:rPr lang="en-US" dirty="0"/>
              <a:t>– general </a:t>
            </a:r>
            <a:r>
              <a:rPr lang="en-US" dirty="0" smtClean="0"/>
              <a:t>and flexible package </a:t>
            </a:r>
            <a:r>
              <a:rPr lang="en-US" dirty="0"/>
              <a:t>for </a:t>
            </a:r>
            <a:r>
              <a:rPr lang="en-US" dirty="0" smtClean="0"/>
              <a:t>matching estimators</a:t>
            </a:r>
            <a:endParaRPr lang="en-US" i="1" dirty="0" smtClean="0"/>
          </a:p>
          <a:p>
            <a:pPr lvl="1"/>
            <a:endParaRPr lang="en-US" dirty="0"/>
          </a:p>
          <a:p>
            <a:pPr lvl="1"/>
            <a:r>
              <a:rPr lang="en-US" i="1" dirty="0" err="1"/>
              <a:t>EffectLiteR</a:t>
            </a:r>
            <a:r>
              <a:rPr lang="en-US" dirty="0"/>
              <a:t> – </a:t>
            </a:r>
            <a:r>
              <a:rPr lang="en-US" dirty="0" smtClean="0"/>
              <a:t>allows inclusion of propensity score in estimation</a:t>
            </a:r>
            <a:endParaRPr lang="en-US" dirty="0"/>
          </a:p>
          <a:p>
            <a:pPr lvl="1"/>
            <a:endParaRPr lang="en-US" dirty="0"/>
          </a:p>
          <a:p>
            <a:pPr lvl="1"/>
            <a:r>
              <a:rPr lang="en-US" i="1" dirty="0" err="1"/>
              <a:t>tlme</a:t>
            </a:r>
            <a:r>
              <a:rPr lang="en-US" i="1" dirty="0"/>
              <a:t> – </a:t>
            </a:r>
            <a:r>
              <a:rPr lang="en-US" dirty="0" smtClean="0"/>
              <a:t>allows inclusion of propensity score in estimation</a:t>
            </a:r>
          </a:p>
          <a:p>
            <a:pPr lvl="1"/>
            <a:endParaRPr lang="en-US" dirty="0"/>
          </a:p>
          <a:p>
            <a:pPr lvl="1"/>
            <a:r>
              <a:rPr lang="en-US" i="1" dirty="0" err="1" smtClean="0"/>
              <a:t>PSAgraphics</a:t>
            </a:r>
            <a:r>
              <a:rPr lang="en-US" i="1" dirty="0" smtClean="0"/>
              <a:t> – </a:t>
            </a:r>
            <a:r>
              <a:rPr lang="en-US" dirty="0" smtClean="0"/>
              <a:t>package for visualization</a:t>
            </a:r>
            <a:endParaRPr lang="en-US" i="1" dirty="0"/>
          </a:p>
          <a:p>
            <a:pPr lvl="1"/>
            <a:endParaRPr lang="en-US" i="1" dirty="0"/>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129</a:t>
            </a:fld>
            <a:endParaRPr lang="en-US"/>
          </a:p>
        </p:txBody>
      </p:sp>
    </p:spTree>
    <p:extLst>
      <p:ext uri="{BB962C8B-B14F-4D97-AF65-F5344CB8AC3E}">
        <p14:creationId xmlns:p14="http://schemas.microsoft.com/office/powerpoint/2010/main" val="23054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400" dirty="0"/>
              <a:t>Among the most intelligent, it does not matter whether you are rich or not. You will be admitted. </a:t>
            </a:r>
          </a:p>
          <a:p>
            <a:endParaRPr lang="en-US" sz="2400" dirty="0"/>
          </a:p>
          <a:p>
            <a:r>
              <a:rPr lang="en-US" sz="2400" dirty="0"/>
              <a:t>Among the least intelligent, only the richest will be admitted (because their family donated a building to Harvard).</a:t>
            </a:r>
          </a:p>
          <a:p>
            <a:endParaRPr lang="en-US" sz="2400" dirty="0"/>
          </a:p>
          <a:p>
            <a:r>
              <a:rPr lang="en-US" sz="2400" dirty="0"/>
              <a:t>Conditional on admittance to Harvard, wealth and intelligence appear to be negatively correlated</a:t>
            </a:r>
          </a:p>
        </p:txBody>
      </p:sp>
    </p:spTree>
    <p:extLst>
      <p:ext uri="{BB962C8B-B14F-4D97-AF65-F5344CB8AC3E}">
        <p14:creationId xmlns:p14="http://schemas.microsoft.com/office/powerpoint/2010/main" val="27972920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DA2C8-5B72-4388-8D1E-72C210589DD5}" type="slidenum">
              <a:rPr lang="en-US" smtClean="0"/>
              <a:t>130</a:t>
            </a:fld>
            <a:endParaRPr lang="en-US"/>
          </a:p>
        </p:txBody>
      </p:sp>
      <p:pic>
        <p:nvPicPr>
          <p:cNvPr id="8194"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693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36009452"/>
              </p:ext>
            </p:extLst>
          </p:nvPr>
        </p:nvGraphicFramePr>
        <p:xfrm>
          <a:off x="1752600" y="3102428"/>
          <a:ext cx="84582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5778" name="Title 1"/>
          <p:cNvSpPr>
            <a:spLocks noGrp="1"/>
          </p:cNvSpPr>
          <p:nvPr>
            <p:ph type="title"/>
          </p:nvPr>
        </p:nvSpPr>
        <p:spPr/>
        <p:txBody>
          <a:bodyPr/>
          <a:lstStyle/>
          <a:p>
            <a:pPr eaLnBrk="1" hangingPunct="1"/>
            <a:r>
              <a:rPr lang="en-US" dirty="0" smtClean="0"/>
              <a:t>Propensity Score Workflow</a:t>
            </a:r>
          </a:p>
        </p:txBody>
      </p:sp>
      <p:sp>
        <p:nvSpPr>
          <p:cNvPr id="6" name="Slide Number Placeholder 5"/>
          <p:cNvSpPr>
            <a:spLocks noGrp="1"/>
          </p:cNvSpPr>
          <p:nvPr>
            <p:ph type="sldNum" sz="quarter" idx="12"/>
          </p:nvPr>
        </p:nvSpPr>
        <p:spPr>
          <a:xfrm>
            <a:off x="8077200" y="6356351"/>
            <a:ext cx="2133600" cy="365125"/>
          </a:xfrm>
        </p:spPr>
        <p:txBody>
          <a:bodyPr rtlCol="0"/>
          <a:lstStyle/>
          <a:p>
            <a:pPr>
              <a:defRPr/>
            </a:pPr>
            <a:fld id="{DE4B04F3-7AD4-4DC3-8A14-8DA92230C733}" type="slidenum">
              <a:rPr lang="en-US">
                <a:solidFill>
                  <a:schemeClr val="bg1"/>
                </a:solidFill>
                <a:latin typeface="+mn-lt"/>
              </a:rPr>
              <a:pPr>
                <a:defRPr/>
              </a:pPr>
              <a:t>131</a:t>
            </a:fld>
            <a:endParaRPr lang="en-US" dirty="0">
              <a:solidFill>
                <a:schemeClr val="bg1"/>
              </a:solidFill>
              <a:latin typeface="+mn-lt"/>
            </a:endParaRPr>
          </a:p>
        </p:txBody>
      </p:sp>
    </p:spTree>
    <p:extLst>
      <p:ext uri="{BB962C8B-B14F-4D97-AF65-F5344CB8AC3E}">
        <p14:creationId xmlns:p14="http://schemas.microsoft.com/office/powerpoint/2010/main" val="938721238"/>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4</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132</a:t>
            </a:fld>
            <a:endParaRPr lang="en-US"/>
          </a:p>
        </p:txBody>
      </p:sp>
    </p:spTree>
    <p:extLst>
      <p:ext uri="{BB962C8B-B14F-4D97-AF65-F5344CB8AC3E}">
        <p14:creationId xmlns:p14="http://schemas.microsoft.com/office/powerpoint/2010/main" val="1920319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Weighting</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133</a:t>
            </a:fld>
            <a:endParaRPr lang="en-US"/>
          </a:p>
        </p:txBody>
      </p:sp>
    </p:spTree>
    <p:extLst>
      <p:ext uri="{BB962C8B-B14F-4D97-AF65-F5344CB8AC3E}">
        <p14:creationId xmlns:p14="http://schemas.microsoft.com/office/powerpoint/2010/main" val="16294998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Weighting</a:t>
            </a:r>
            <a:endParaRPr lang="en-US" dirty="0"/>
          </a:p>
        </p:txBody>
      </p:sp>
      <p:sp>
        <p:nvSpPr>
          <p:cNvPr id="6" name="Content Placeholder 5"/>
          <p:cNvSpPr>
            <a:spLocks noGrp="1"/>
          </p:cNvSpPr>
          <p:nvPr>
            <p:ph idx="1"/>
          </p:nvPr>
        </p:nvSpPr>
        <p:spPr/>
        <p:txBody>
          <a:bodyPr/>
          <a:lstStyle/>
          <a:p>
            <a:r>
              <a:rPr lang="en-US" dirty="0" smtClean="0"/>
              <a:t>Another idea to adjust for confounding influences is to weight the observed population in a way that creates a “pseudo-population” in which the covariate and the treatment are independent of each other</a:t>
            </a:r>
          </a:p>
          <a:p>
            <a:endParaRPr lang="en-US" dirty="0"/>
          </a:p>
          <a:p>
            <a:r>
              <a:rPr lang="en-US" dirty="0" smtClean="0"/>
              <a:t>In such a pseudo-population, there is no more confounding</a:t>
            </a:r>
          </a:p>
          <a:p>
            <a:endParaRPr lang="en-US" dirty="0"/>
          </a:p>
          <a:p>
            <a:r>
              <a:rPr lang="en-US" dirty="0" smtClean="0"/>
              <a:t>This could mean that one person gets counted 4 times in a sample, while another person only gets counted ¼ of a time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134</a:t>
            </a:fld>
            <a:endParaRPr lang="en-US"/>
          </a:p>
        </p:txBody>
      </p:sp>
    </p:spTree>
    <p:extLst>
      <p:ext uri="{BB962C8B-B14F-4D97-AF65-F5344CB8AC3E}">
        <p14:creationId xmlns:p14="http://schemas.microsoft.com/office/powerpoint/2010/main" val="33097200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31051895"/>
              </p:ext>
            </p:extLst>
          </p:nvPr>
        </p:nvGraphicFramePr>
        <p:xfrm>
          <a:off x="1722663" y="1521279"/>
          <a:ext cx="8001000" cy="455471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1005287025"/>
                    </a:ext>
                  </a:extLst>
                </a:gridCol>
              </a:tblGrid>
              <a:tr h="439914">
                <a:tc>
                  <a:txBody>
                    <a:bodyPr/>
                    <a:lstStyle/>
                    <a:p>
                      <a:pPr algn="ctr"/>
                      <a:r>
                        <a:rPr lang="en-US" sz="1600" noProof="0" dirty="0" smtClean="0"/>
                        <a:t>Propensity scores</a:t>
                      </a:r>
                      <a:endParaRPr lang="en-US" sz="1600" noProof="0" dirty="0"/>
                    </a:p>
                  </a:txBody>
                  <a:tcPr/>
                </a:tc>
                <a:tc>
                  <a:txBody>
                    <a:bodyPr/>
                    <a:lstStyle/>
                    <a:p>
                      <a:pPr algn="ctr"/>
                      <a:r>
                        <a:rPr lang="en-US" sz="1600" noProof="0" dirty="0" smtClean="0"/>
                        <a:t>Regression</a:t>
                      </a:r>
                      <a:r>
                        <a:rPr lang="en-US" sz="1600" baseline="0" noProof="0" dirty="0" smtClean="0"/>
                        <a:t> adjustment</a:t>
                      </a:r>
                      <a:endParaRPr lang="en-US" sz="1600" noProof="0" dirty="0"/>
                    </a:p>
                  </a:txBody>
                  <a:tcPr/>
                </a:tc>
                <a:tc>
                  <a:txBody>
                    <a:bodyPr/>
                    <a:lstStyle/>
                    <a:p>
                      <a:pPr algn="ctr"/>
                      <a:r>
                        <a:rPr lang="en-US" sz="1600" noProof="0" dirty="0" smtClean="0"/>
                        <a:t>IPTW</a:t>
                      </a:r>
                      <a:endParaRPr lang="en-US" sz="1600" noProof="0" dirty="0"/>
                    </a:p>
                  </a:txBody>
                  <a:tcPr/>
                </a:tc>
                <a:extLst>
                  <a:ext uri="{0D108BD9-81ED-4DB2-BD59-A6C34878D82A}">
                    <a16:rowId xmlns:a16="http://schemas.microsoft.com/office/drawing/2014/main" val="10000"/>
                  </a:ext>
                </a:extLst>
              </a:tr>
              <a:tr h="571887">
                <a:tc>
                  <a:txBody>
                    <a:bodyPr/>
                    <a:lstStyle/>
                    <a:p>
                      <a:pPr algn="l"/>
                      <a:r>
                        <a:rPr lang="en-US" sz="1600" noProof="0" dirty="0" smtClean="0"/>
                        <a:t>Tool</a:t>
                      </a:r>
                      <a:r>
                        <a:rPr lang="en-US" sz="1600" baseline="0" noProof="0" dirty="0" smtClean="0"/>
                        <a:t> to strengthen causal conclusions</a:t>
                      </a:r>
                      <a:endParaRPr lang="en-US" sz="16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Tool</a:t>
                      </a:r>
                      <a:r>
                        <a:rPr lang="en-US" sz="1600" baseline="0" noProof="0" dirty="0" smtClean="0"/>
                        <a:t> to strengthen causal conclusions</a:t>
                      </a:r>
                      <a:endParaRPr lang="en-US" sz="1600" noProof="0" dirty="0" smtClean="0"/>
                    </a:p>
                    <a:p>
                      <a:pPr algn="l"/>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Tool</a:t>
                      </a:r>
                      <a:r>
                        <a:rPr lang="en-US" sz="1600" baseline="0" noProof="0" dirty="0" smtClean="0"/>
                        <a:t> to strengthen causal conclusions</a:t>
                      </a:r>
                      <a:endParaRPr lang="en-US" sz="1600" noProof="0" dirty="0" smtClean="0"/>
                    </a:p>
                    <a:p>
                      <a:pPr algn="l"/>
                      <a:endParaRPr lang="en-US" sz="1600" noProof="0" dirty="0"/>
                    </a:p>
                  </a:txBody>
                  <a:tcPr/>
                </a:tc>
                <a:extLst>
                  <a:ext uri="{0D108BD9-81ED-4DB2-BD59-A6C34878D82A}">
                    <a16:rowId xmlns:a16="http://schemas.microsoft.com/office/drawing/2014/main" val="10001"/>
                  </a:ext>
                </a:extLst>
              </a:tr>
              <a:tr h="546450">
                <a:tc>
                  <a:txBody>
                    <a:bodyPr/>
                    <a:lstStyle/>
                    <a:p>
                      <a:pPr algn="l"/>
                      <a:r>
                        <a:rPr lang="en-US" sz="1600" noProof="0" dirty="0" smtClean="0"/>
                        <a:t>Models relationship</a:t>
                      </a:r>
                      <a:r>
                        <a:rPr lang="en-US" sz="1600" baseline="0" noProof="0" dirty="0" smtClean="0"/>
                        <a:t> between confounders and treatment</a:t>
                      </a:r>
                      <a:endParaRPr lang="en-US" sz="1600" noProof="0" dirty="0"/>
                    </a:p>
                  </a:txBody>
                  <a:tcPr/>
                </a:tc>
                <a:tc>
                  <a:txBody>
                    <a:bodyPr/>
                    <a:lstStyle/>
                    <a:p>
                      <a:pPr algn="l"/>
                      <a:r>
                        <a:rPr lang="en-US" sz="1600" noProof="0" dirty="0" smtClean="0"/>
                        <a:t>Models relationship between confounders and outcome</a:t>
                      </a:r>
                      <a:endParaRPr lang="en-US" sz="1600" noProof="0" dirty="0"/>
                    </a:p>
                  </a:txBody>
                  <a:tcPr/>
                </a:tc>
                <a:tc>
                  <a:txBody>
                    <a:bodyPr/>
                    <a:lstStyle/>
                    <a:p>
                      <a:pPr algn="l"/>
                      <a:r>
                        <a:rPr lang="en-US" sz="1600" noProof="0" dirty="0" smtClean="0"/>
                        <a:t>Construct</a:t>
                      </a:r>
                      <a:r>
                        <a:rPr lang="en-US" sz="1600" baseline="0" noProof="0" dirty="0" smtClean="0"/>
                        <a:t> weights based on confounder and treatment</a:t>
                      </a:r>
                      <a:endParaRPr lang="en-US" sz="1600" noProof="0" dirty="0"/>
                    </a:p>
                  </a:txBody>
                  <a:tcPr/>
                </a:tc>
                <a:extLst>
                  <a:ext uri="{0D108BD9-81ED-4DB2-BD59-A6C34878D82A}">
                    <a16:rowId xmlns:a16="http://schemas.microsoft.com/office/drawing/2014/main" val="10002"/>
                  </a:ext>
                </a:extLst>
              </a:tr>
              <a:tr h="723027">
                <a:tc>
                  <a:txBody>
                    <a:bodyPr/>
                    <a:lstStyle/>
                    <a:p>
                      <a:pPr algn="l"/>
                      <a:r>
                        <a:rPr lang="de-DE" sz="1600" noProof="0" dirty="0" smtClean="0"/>
                        <a:t>No</a:t>
                      </a:r>
                      <a:r>
                        <a:rPr lang="de-DE" sz="1600" baseline="0" noProof="0" dirty="0" smtClean="0"/>
                        <a:t> assumption about functional form of propensity score</a:t>
                      </a:r>
                      <a:endParaRPr lang="en-US" sz="1600" noProof="0" dirty="0"/>
                    </a:p>
                  </a:txBody>
                  <a:tcPr/>
                </a:tc>
                <a:tc>
                  <a:txBody>
                    <a:bodyPr/>
                    <a:lstStyle/>
                    <a:p>
                      <a:pPr algn="l"/>
                      <a:r>
                        <a:rPr lang="de-DE" sz="1600" noProof="0" dirty="0" smtClean="0"/>
                        <a:t>Classic ANCOVA</a:t>
                      </a:r>
                      <a:r>
                        <a:rPr lang="de-DE" sz="1600" baseline="0" noProof="0" dirty="0" smtClean="0"/>
                        <a:t> assumes lineartiy and absence of interaction, but can be extended</a:t>
                      </a:r>
                      <a:endParaRPr lang="en-US" sz="1600" noProof="0" dirty="0"/>
                    </a:p>
                  </a:txBody>
                  <a:tcPr/>
                </a:tc>
                <a:tc>
                  <a:txBody>
                    <a:bodyPr/>
                    <a:lstStyle/>
                    <a:p>
                      <a:pPr algn="l"/>
                      <a:r>
                        <a:rPr lang="en-US" sz="1600" noProof="0" dirty="0" smtClean="0"/>
                        <a:t>No assumption about</a:t>
                      </a:r>
                      <a:r>
                        <a:rPr lang="en-US" sz="1600" baseline="0" noProof="0" dirty="0" smtClean="0"/>
                        <a:t> functional form of weight equation</a:t>
                      </a:r>
                      <a:endParaRPr lang="en-US" sz="1600" noProof="0" dirty="0"/>
                    </a:p>
                  </a:txBody>
                  <a:tcPr/>
                </a:tc>
                <a:extLst>
                  <a:ext uri="{0D108BD9-81ED-4DB2-BD59-A6C34878D82A}">
                    <a16:rowId xmlns:a16="http://schemas.microsoft.com/office/drawing/2014/main" val="10004"/>
                  </a:ext>
                </a:extLst>
              </a:tr>
              <a:tr h="546450">
                <a:tc>
                  <a:txBody>
                    <a:bodyPr/>
                    <a:lstStyle/>
                    <a:p>
                      <a:pPr algn="l"/>
                      <a:r>
                        <a:rPr lang="de-DE" sz="1600" noProof="0" dirty="0" smtClean="0"/>
                        <a:t>Outcome</a:t>
                      </a:r>
                      <a:r>
                        <a:rPr lang="de-DE" sz="1600" baseline="0" noProof="0" dirty="0" smtClean="0"/>
                        <a:t> variable unknown during propensity score analysis</a:t>
                      </a:r>
                      <a:endParaRPr lang="en-US" sz="1600" noProof="0" dirty="0"/>
                    </a:p>
                  </a:txBody>
                  <a:tcPr/>
                </a:tc>
                <a:tc>
                  <a:txBody>
                    <a:bodyPr/>
                    <a:lstStyle/>
                    <a:p>
                      <a:pPr algn="l"/>
                      <a:r>
                        <a:rPr lang="de-DE" sz="1600" noProof="0" dirty="0" smtClean="0"/>
                        <a:t>Outcome variable always</a:t>
                      </a:r>
                      <a:r>
                        <a:rPr lang="de-DE" sz="1600" baseline="0" noProof="0" dirty="0" smtClean="0"/>
                        <a:t> part of the adjustment</a:t>
                      </a:r>
                      <a:endParaRPr lang="en-US" sz="1600" noProof="0" dirty="0"/>
                    </a:p>
                  </a:txBody>
                  <a:tcPr/>
                </a:tc>
                <a:tc>
                  <a:txBody>
                    <a:bodyPr/>
                    <a:lstStyle/>
                    <a:p>
                      <a:pPr algn="l"/>
                      <a:r>
                        <a:rPr lang="en-US" sz="1600" noProof="0" dirty="0" smtClean="0"/>
                        <a:t>Outcome variable unknown</a:t>
                      </a:r>
                      <a:r>
                        <a:rPr lang="en-US" sz="1600" baseline="0" noProof="0" dirty="0" smtClean="0"/>
                        <a:t> during weight construction</a:t>
                      </a:r>
                      <a:endParaRPr lang="en-US" sz="1600" noProof="0" dirty="0"/>
                    </a:p>
                  </a:txBody>
                  <a:tcPr/>
                </a:tc>
                <a:extLst>
                  <a:ext uri="{0D108BD9-81ED-4DB2-BD59-A6C34878D82A}">
                    <a16:rowId xmlns:a16="http://schemas.microsoft.com/office/drawing/2014/main" val="10006"/>
                  </a:ext>
                </a:extLst>
              </a:tr>
              <a:tr h="546450">
                <a:tc>
                  <a:txBody>
                    <a:bodyPr/>
                    <a:lstStyle/>
                    <a:p>
                      <a:pPr algn="l"/>
                      <a:r>
                        <a:rPr lang="de-DE" sz="1600" noProof="0" dirty="0" smtClean="0"/>
                        <a:t>Sample size can be diminished,</a:t>
                      </a:r>
                      <a:r>
                        <a:rPr lang="de-DE" sz="1600" baseline="0" noProof="0" dirty="0" smtClean="0"/>
                        <a:t> loss of power</a:t>
                      </a:r>
                      <a:endParaRPr lang="en-US" sz="1600" noProof="0" dirty="0"/>
                    </a:p>
                  </a:txBody>
                  <a:tcPr/>
                </a:tc>
                <a:tc>
                  <a:txBody>
                    <a:bodyPr/>
                    <a:lstStyle/>
                    <a:p>
                      <a:pPr algn="l"/>
                      <a:r>
                        <a:rPr lang="de-DE" sz="1600" noProof="0" dirty="0" smtClean="0"/>
                        <a:t>Sample size stays constant, power can increase due to covariates</a:t>
                      </a:r>
                      <a:endParaRPr lang="en-US" sz="1600" noProof="0" dirty="0"/>
                    </a:p>
                  </a:txBody>
                  <a:tcPr/>
                </a:tc>
                <a:tc>
                  <a:txBody>
                    <a:bodyPr/>
                    <a:lstStyle/>
                    <a:p>
                      <a:pPr algn="l"/>
                      <a:r>
                        <a:rPr lang="en-US" sz="1600" noProof="0" dirty="0" smtClean="0"/>
                        <a:t>Sample size stays</a:t>
                      </a:r>
                      <a:r>
                        <a:rPr lang="en-US" sz="1600" baseline="0" noProof="0" dirty="0" smtClean="0"/>
                        <a:t> constant, but weights induce uncertainty in estimate</a:t>
                      </a:r>
                      <a:endParaRPr lang="en-US" sz="1600" noProof="0"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F72969EB-D8C1-47D8-AB23-CB7662E3C1DC}" type="slidenum">
              <a:rPr lang="en-US" smtClean="0">
                <a:solidFill>
                  <a:schemeClr val="bg1"/>
                </a:solidFill>
              </a:rPr>
              <a:pPr>
                <a:defRPr/>
              </a:pPr>
              <a:t>135</a:t>
            </a:fld>
            <a:endParaRPr lang="en-US" dirty="0">
              <a:solidFill>
                <a:schemeClr val="bg1"/>
              </a:solidFill>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49569619"/>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136</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1.562</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91097706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137</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ext uri="{D42A27DB-BD31-4B8C-83A1-F6EECF244321}">
                <p14:modId xmlns:p14="http://schemas.microsoft.com/office/powerpoint/2010/main" val="332996917"/>
              </p:ext>
            </p:extLst>
          </p:nvPr>
        </p:nvGraphicFramePr>
        <p:xfrm>
          <a:off x="6713699" y="2459254"/>
          <a:ext cx="3736586" cy="3708400"/>
        </p:xfrm>
        <a:graphic>
          <a:graphicData uri="http://schemas.openxmlformats.org/drawingml/2006/table">
            <a:tbl>
              <a:tblPr firstRow="1" bandRow="1">
                <a:tableStyleId>{5C22544A-7EE6-4342-B048-85BDC9FD1C3A}</a:tableStyleId>
              </a:tblPr>
              <a:tblGrid>
                <a:gridCol w="747317">
                  <a:extLst>
                    <a:ext uri="{9D8B030D-6E8A-4147-A177-3AD203B41FA5}">
                      <a16:colId xmlns:a16="http://schemas.microsoft.com/office/drawing/2014/main" val="3513371150"/>
                    </a:ext>
                  </a:extLst>
                </a:gridCol>
                <a:gridCol w="588970">
                  <a:extLst>
                    <a:ext uri="{9D8B030D-6E8A-4147-A177-3AD203B41FA5}">
                      <a16:colId xmlns:a16="http://schemas.microsoft.com/office/drawing/2014/main" val="3996987234"/>
                    </a:ext>
                  </a:extLst>
                </a:gridCol>
                <a:gridCol w="620485">
                  <a:extLst>
                    <a:ext uri="{9D8B030D-6E8A-4147-A177-3AD203B41FA5}">
                      <a16:colId xmlns:a16="http://schemas.microsoft.com/office/drawing/2014/main" val="3651869184"/>
                    </a:ext>
                  </a:extLst>
                </a:gridCol>
                <a:gridCol w="840922">
                  <a:extLst>
                    <a:ext uri="{9D8B030D-6E8A-4147-A177-3AD203B41FA5}">
                      <a16:colId xmlns:a16="http://schemas.microsoft.com/office/drawing/2014/main" val="2243984000"/>
                    </a:ext>
                  </a:extLst>
                </a:gridCol>
                <a:gridCol w="938892">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w</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r>
                        <a:rPr lang="en-US" dirty="0" smtClean="0"/>
                        <a:t>1.33</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r>
                        <a:rPr lang="en-US" dirty="0" smtClean="0"/>
                        <a:t>1.33</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r>
                        <a:rPr lang="en-US" dirty="0" smtClean="0"/>
                        <a:t>1.33</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r>
                        <a:rPr lang="en-US" dirty="0" smtClean="0"/>
                        <a:t>4.00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r>
                        <a:rPr lang="en-US" dirty="0" smtClean="0"/>
                        <a:t>1.33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r>
                        <a:rPr lang="en-US" dirty="0" smtClean="0"/>
                        <a:t>1.33</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r>
                        <a:rPr lang="en-US" dirty="0" smtClean="0"/>
                        <a:t>1.33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4.00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1.125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
        <p:nvSpPr>
          <p:cNvPr id="3" name="TextBox 2"/>
          <p:cNvSpPr txBox="1"/>
          <p:nvPr/>
        </p:nvSpPr>
        <p:spPr>
          <a:xfrm>
            <a:off x="838200" y="4400550"/>
            <a:ext cx="3656770" cy="923330"/>
          </a:xfrm>
          <a:prstGeom prst="rect">
            <a:avLst/>
          </a:prstGeom>
          <a:noFill/>
        </p:spPr>
        <p:txBody>
          <a:bodyPr wrap="none" rtlCol="0">
            <a:spAutoFit/>
          </a:bodyPr>
          <a:lstStyle/>
          <a:p>
            <a:r>
              <a:rPr lang="en-US" dirty="0" smtClean="0"/>
              <a:t>((2</a:t>
            </a:r>
            <a:r>
              <a:rPr lang="en-US" dirty="0"/>
              <a:t> × </a:t>
            </a:r>
            <a:r>
              <a:rPr lang="en-US" dirty="0" smtClean="0"/>
              <a:t>1.33)</a:t>
            </a:r>
            <a:r>
              <a:rPr lang="en-US" dirty="0"/>
              <a:t> × </a:t>
            </a:r>
            <a:r>
              <a:rPr lang="en-US" dirty="0" smtClean="0"/>
              <a:t>3 + (.25</a:t>
            </a:r>
            <a:r>
              <a:rPr lang="en-US" dirty="0"/>
              <a:t> × </a:t>
            </a:r>
            <a:r>
              <a:rPr lang="en-US" dirty="0" smtClean="0"/>
              <a:t>4)) / 8 = 1.125 </a:t>
            </a:r>
          </a:p>
          <a:p>
            <a:endParaRPr lang="en-US" dirty="0"/>
          </a:p>
          <a:p>
            <a:r>
              <a:rPr lang="en-US" dirty="0" smtClean="0"/>
              <a:t>(0 * 1.33) × 3 + (0 </a:t>
            </a:r>
            <a:r>
              <a:rPr lang="en-US" dirty="0"/>
              <a:t>×</a:t>
            </a:r>
            <a:r>
              <a:rPr lang="en-US" dirty="0" smtClean="0"/>
              <a:t> 4) / 8 = 0</a:t>
            </a:r>
            <a:endParaRPr lang="en-US" dirty="0"/>
          </a:p>
        </p:txBody>
      </p:sp>
    </p:spTree>
    <p:extLst>
      <p:ext uri="{BB962C8B-B14F-4D97-AF65-F5344CB8AC3E}">
        <p14:creationId xmlns:p14="http://schemas.microsoft.com/office/powerpoint/2010/main" val="7161137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a:t>
            </a:r>
            <a:endParaRPr lang="en-US" dirty="0"/>
          </a:p>
        </p:txBody>
      </p:sp>
      <p:sp>
        <p:nvSpPr>
          <p:cNvPr id="3" name="Content Placeholder 2"/>
          <p:cNvSpPr>
            <a:spLocks noGrp="1"/>
          </p:cNvSpPr>
          <p:nvPr>
            <p:ph idx="1"/>
          </p:nvPr>
        </p:nvSpPr>
        <p:spPr>
          <a:xfrm>
            <a:off x="838200" y="1825625"/>
            <a:ext cx="10515600" cy="4757208"/>
          </a:xfrm>
        </p:spPr>
        <p:txBody>
          <a:bodyPr>
            <a:normAutofit lnSpcReduction="10000"/>
          </a:bodyPr>
          <a:lstStyle/>
          <a:p>
            <a:r>
              <a:rPr lang="en-US" dirty="0" smtClean="0"/>
              <a:t>Each unit is weighted by the inverse of the probability of being assigned to its treatment, given the covariate values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denominator of this formula is the propensity score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138</a:t>
            </a:fld>
            <a:endParaRPr lang="en-US"/>
          </a:p>
        </p:txBody>
      </p:sp>
      <p:pic>
        <p:nvPicPr>
          <p:cNvPr id="5" name="Picture 4"/>
          <p:cNvPicPr>
            <a:picLocks noChangeAspect="1"/>
          </p:cNvPicPr>
          <p:nvPr/>
        </p:nvPicPr>
        <p:blipFill>
          <a:blip r:embed="rId2"/>
          <a:stretch>
            <a:fillRect/>
          </a:stretch>
        </p:blipFill>
        <p:spPr>
          <a:xfrm>
            <a:off x="2115911" y="3180291"/>
            <a:ext cx="7715250" cy="2047875"/>
          </a:xfrm>
          <a:prstGeom prst="rect">
            <a:avLst/>
          </a:prstGeom>
        </p:spPr>
      </p:pic>
    </p:spTree>
    <p:extLst>
      <p:ext uri="{BB962C8B-B14F-4D97-AF65-F5344CB8AC3E}">
        <p14:creationId xmlns:p14="http://schemas.microsoft.com/office/powerpoint/2010/main" val="31481270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unit that has covariate values that make it very likely to be in the actual assigned group ends up getting a small weight</a:t>
            </a:r>
          </a:p>
          <a:p>
            <a:endParaRPr lang="en-US" dirty="0"/>
          </a:p>
          <a:p>
            <a:r>
              <a:rPr lang="en-US" dirty="0" smtClean="0"/>
              <a:t>A unit that has covariate values that make it very unlikely to be in the actual assigned group ends up getting a large weight</a:t>
            </a:r>
          </a:p>
          <a:p>
            <a:endParaRPr lang="en-US" dirty="0"/>
          </a:p>
          <a:p>
            <a:r>
              <a:rPr lang="en-US" dirty="0" smtClean="0"/>
              <a:t>Rare units in the control are up-weighted, and common units down-weighted, and likewise in the treatment</a:t>
            </a:r>
          </a:p>
          <a:p>
            <a:endParaRPr lang="en-US" dirty="0"/>
          </a:p>
          <a:p>
            <a:r>
              <a:rPr lang="en-US" dirty="0" smtClean="0"/>
              <a:t>This creates pseudo-populations in which the covariates are equally distributed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139</a:t>
            </a:fld>
            <a:endParaRPr lang="en-US"/>
          </a:p>
        </p:txBody>
      </p:sp>
    </p:spTree>
    <p:extLst>
      <p:ext uri="{BB962C8B-B14F-4D97-AF65-F5344CB8AC3E}">
        <p14:creationId xmlns:p14="http://schemas.microsoft.com/office/powerpoint/2010/main" val="353557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effects</a:t>
            </a:r>
            <a:endParaRPr lang="en-US" dirty="0"/>
          </a:p>
        </p:txBody>
      </p:sp>
      <p:sp>
        <p:nvSpPr>
          <p:cNvPr id="3" name="Content Placeholder 2"/>
          <p:cNvSpPr>
            <a:spLocks noGrp="1"/>
          </p:cNvSpPr>
          <p:nvPr>
            <p:ph idx="1"/>
          </p:nvPr>
        </p:nvSpPr>
        <p:spPr/>
        <p:txBody>
          <a:bodyPr/>
          <a:lstStyle/>
          <a:p>
            <a:pPr marL="0" indent="0">
              <a:buNone/>
            </a:pPr>
            <a:r>
              <a:rPr lang="en-US" dirty="0"/>
              <a:t>“No causes in, no causes out.” </a:t>
            </a:r>
            <a:br>
              <a:rPr lang="en-US" dirty="0"/>
            </a:br>
            <a:r>
              <a:rPr lang="en-US" sz="1800" dirty="0"/>
              <a:t>Nancy Cartwright, “Hunting Causes and Using Them”</a:t>
            </a:r>
            <a:endParaRPr lang="en-US" dirty="0"/>
          </a:p>
          <a:p>
            <a:pPr marL="0" indent="0">
              <a:buNone/>
            </a:pPr>
            <a:endParaRPr lang="en-US" dirty="0" smtClean="0"/>
          </a:p>
          <a:p>
            <a:pPr marL="0" indent="0">
              <a:buNone/>
            </a:pPr>
            <a:r>
              <a:rPr lang="en-US" dirty="0"/>
              <a:t>No statistical model alone yields causal effects</a:t>
            </a:r>
          </a:p>
          <a:p>
            <a:pPr marL="0" indent="0">
              <a:buNone/>
            </a:pPr>
            <a:endParaRPr lang="en-US" dirty="0" smtClean="0"/>
          </a:p>
          <a:p>
            <a:pPr marL="0" indent="0">
              <a:buNone/>
            </a:pPr>
            <a:r>
              <a:rPr lang="en-US" dirty="0" smtClean="0"/>
              <a:t>It is always necessary to makes some </a:t>
            </a:r>
            <a:r>
              <a:rPr lang="en-US" i="1" dirty="0" smtClean="0"/>
              <a:t>untestable </a:t>
            </a:r>
            <a:r>
              <a:rPr lang="en-US" dirty="0" smtClean="0"/>
              <a:t>assumptions. </a:t>
            </a:r>
            <a:endParaRPr lang="en-US" dirty="0"/>
          </a:p>
        </p:txBody>
      </p:sp>
    </p:spTree>
    <p:extLst>
      <p:ext uri="{BB962C8B-B14F-4D97-AF65-F5344CB8AC3E}">
        <p14:creationId xmlns:p14="http://schemas.microsoft.com/office/powerpoint/2010/main" val="325545332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aspects of weighting</a:t>
            </a:r>
            <a:endParaRPr lang="en-US" dirty="0"/>
          </a:p>
        </p:txBody>
      </p:sp>
      <p:sp>
        <p:nvSpPr>
          <p:cNvPr id="3" name="Content Placeholder 2"/>
          <p:cNvSpPr>
            <a:spLocks noGrp="1"/>
          </p:cNvSpPr>
          <p:nvPr>
            <p:ph idx="1"/>
          </p:nvPr>
        </p:nvSpPr>
        <p:spPr/>
        <p:txBody>
          <a:bodyPr/>
          <a:lstStyle/>
          <a:p>
            <a:r>
              <a:rPr lang="en-US" dirty="0" smtClean="0"/>
              <a:t>Using weights can have some undesirable consequences in small samples</a:t>
            </a:r>
          </a:p>
          <a:p>
            <a:endParaRPr lang="en-US" dirty="0"/>
          </a:p>
          <a:p>
            <a:r>
              <a:rPr lang="en-US" dirty="0" smtClean="0"/>
              <a:t>Very rare units can get tremendous weight, and thus making the estimate highly dependent on that particular unit</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140</a:t>
            </a:fld>
            <a:endParaRPr lang="en-US"/>
          </a:p>
        </p:txBody>
      </p:sp>
    </p:spTree>
    <p:extLst>
      <p:ext uri="{BB962C8B-B14F-4D97-AF65-F5344CB8AC3E}">
        <p14:creationId xmlns:p14="http://schemas.microsoft.com/office/powerpoint/2010/main" val="10193645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aspects of weighting</a:t>
            </a:r>
            <a:endParaRPr lang="en-US" dirty="0"/>
          </a:p>
        </p:txBody>
      </p:sp>
      <p:sp>
        <p:nvSpPr>
          <p:cNvPr id="3" name="Content Placeholder 2"/>
          <p:cNvSpPr>
            <a:spLocks noGrp="1"/>
          </p:cNvSpPr>
          <p:nvPr>
            <p:ph idx="1"/>
          </p:nvPr>
        </p:nvSpPr>
        <p:spPr/>
        <p:txBody>
          <a:bodyPr/>
          <a:lstStyle/>
          <a:p>
            <a:r>
              <a:rPr lang="en-US" dirty="0" smtClean="0"/>
              <a:t>The use of so-called stabilized weights, and weight truncation is encouraged</a:t>
            </a:r>
          </a:p>
          <a:p>
            <a:endParaRPr lang="en-US" dirty="0"/>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141</a:t>
            </a:fld>
            <a:endParaRPr lang="en-US"/>
          </a:p>
        </p:txBody>
      </p:sp>
      <p:pic>
        <p:nvPicPr>
          <p:cNvPr id="5" name="Picture 4"/>
          <p:cNvPicPr>
            <a:picLocks noChangeAspect="1"/>
          </p:cNvPicPr>
          <p:nvPr/>
        </p:nvPicPr>
        <p:blipFill>
          <a:blip r:embed="rId2"/>
          <a:stretch>
            <a:fillRect/>
          </a:stretch>
        </p:blipFill>
        <p:spPr>
          <a:xfrm>
            <a:off x="1862137" y="3161619"/>
            <a:ext cx="8467725" cy="2200275"/>
          </a:xfrm>
          <a:prstGeom prst="rect">
            <a:avLst/>
          </a:prstGeom>
        </p:spPr>
      </p:pic>
    </p:spTree>
    <p:extLst>
      <p:ext uri="{BB962C8B-B14F-4D97-AF65-F5344CB8AC3E}">
        <p14:creationId xmlns:p14="http://schemas.microsoft.com/office/powerpoint/2010/main" val="26558424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142</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ext uri="{D42A27DB-BD31-4B8C-83A1-F6EECF244321}">
                <p14:modId xmlns:p14="http://schemas.microsoft.com/office/powerpoint/2010/main" val="3851879813"/>
              </p:ext>
            </p:extLst>
          </p:nvPr>
        </p:nvGraphicFramePr>
        <p:xfrm>
          <a:off x="6713699" y="2459254"/>
          <a:ext cx="3736586" cy="3708400"/>
        </p:xfrm>
        <a:graphic>
          <a:graphicData uri="http://schemas.openxmlformats.org/drawingml/2006/table">
            <a:tbl>
              <a:tblPr firstRow="1" bandRow="1">
                <a:tableStyleId>{5C22544A-7EE6-4342-B048-85BDC9FD1C3A}</a:tableStyleId>
              </a:tblPr>
              <a:tblGrid>
                <a:gridCol w="747317">
                  <a:extLst>
                    <a:ext uri="{9D8B030D-6E8A-4147-A177-3AD203B41FA5}">
                      <a16:colId xmlns:a16="http://schemas.microsoft.com/office/drawing/2014/main" val="3513371150"/>
                    </a:ext>
                  </a:extLst>
                </a:gridCol>
                <a:gridCol w="588970">
                  <a:extLst>
                    <a:ext uri="{9D8B030D-6E8A-4147-A177-3AD203B41FA5}">
                      <a16:colId xmlns:a16="http://schemas.microsoft.com/office/drawing/2014/main" val="3996987234"/>
                    </a:ext>
                  </a:extLst>
                </a:gridCol>
                <a:gridCol w="620485">
                  <a:extLst>
                    <a:ext uri="{9D8B030D-6E8A-4147-A177-3AD203B41FA5}">
                      <a16:colId xmlns:a16="http://schemas.microsoft.com/office/drawing/2014/main" val="3651869184"/>
                    </a:ext>
                  </a:extLst>
                </a:gridCol>
                <a:gridCol w="840922">
                  <a:extLst>
                    <a:ext uri="{9D8B030D-6E8A-4147-A177-3AD203B41FA5}">
                      <a16:colId xmlns:a16="http://schemas.microsoft.com/office/drawing/2014/main" val="2243984000"/>
                    </a:ext>
                  </a:extLst>
                </a:gridCol>
                <a:gridCol w="938892">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w</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r>
                        <a:rPr lang="en-US" dirty="0" smtClean="0"/>
                        <a:t>.666</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r>
                        <a:rPr lang="en-US" dirty="0" smtClean="0"/>
                        <a:t>.666</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r>
                        <a:rPr lang="en-US" dirty="0" smtClean="0"/>
                        <a:t>.666</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r>
                        <a:rPr lang="en-US" dirty="0" smtClean="0"/>
                        <a:t>2.00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.666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.666</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.666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2.00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1.125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
        <p:nvSpPr>
          <p:cNvPr id="3" name="TextBox 2"/>
          <p:cNvSpPr txBox="1"/>
          <p:nvPr/>
        </p:nvSpPr>
        <p:spPr>
          <a:xfrm>
            <a:off x="838200" y="4400550"/>
            <a:ext cx="3656770" cy="923330"/>
          </a:xfrm>
          <a:prstGeom prst="rect">
            <a:avLst/>
          </a:prstGeom>
          <a:noFill/>
        </p:spPr>
        <p:txBody>
          <a:bodyPr wrap="none" rtlCol="0">
            <a:spAutoFit/>
          </a:bodyPr>
          <a:lstStyle/>
          <a:p>
            <a:r>
              <a:rPr lang="en-US" dirty="0" smtClean="0"/>
              <a:t>((2</a:t>
            </a:r>
            <a:r>
              <a:rPr lang="en-US" dirty="0"/>
              <a:t> × </a:t>
            </a:r>
            <a:r>
              <a:rPr lang="en-US" dirty="0" smtClean="0"/>
              <a:t>.666) </a:t>
            </a:r>
            <a:r>
              <a:rPr lang="en-US" dirty="0"/>
              <a:t>× </a:t>
            </a:r>
            <a:r>
              <a:rPr lang="en-US" dirty="0" smtClean="0"/>
              <a:t>3 + (.25</a:t>
            </a:r>
            <a:r>
              <a:rPr lang="en-US" dirty="0"/>
              <a:t> × </a:t>
            </a:r>
            <a:r>
              <a:rPr lang="en-US" dirty="0" smtClean="0"/>
              <a:t>2)) / 4 = 1.125 </a:t>
            </a:r>
          </a:p>
          <a:p>
            <a:endParaRPr lang="en-US" dirty="0"/>
          </a:p>
          <a:p>
            <a:r>
              <a:rPr lang="en-US" dirty="0" smtClean="0"/>
              <a:t>(0 * .666) × 3 + (0 </a:t>
            </a:r>
            <a:r>
              <a:rPr lang="en-US" dirty="0"/>
              <a:t>×</a:t>
            </a:r>
            <a:r>
              <a:rPr lang="en-US" dirty="0" smtClean="0"/>
              <a:t> 2) / 4 = 0</a:t>
            </a:r>
            <a:endParaRPr lang="en-US" dirty="0"/>
          </a:p>
        </p:txBody>
      </p:sp>
      <p:sp>
        <p:nvSpPr>
          <p:cNvPr id="5" name="TextBox 4"/>
          <p:cNvSpPr txBox="1"/>
          <p:nvPr/>
        </p:nvSpPr>
        <p:spPr>
          <a:xfrm>
            <a:off x="838200" y="5859877"/>
            <a:ext cx="4448525" cy="307777"/>
          </a:xfrm>
          <a:prstGeom prst="rect">
            <a:avLst/>
          </a:prstGeom>
          <a:noFill/>
        </p:spPr>
        <p:txBody>
          <a:bodyPr wrap="none" rtlCol="0">
            <a:spAutoFit/>
          </a:bodyPr>
          <a:lstStyle/>
          <a:p>
            <a:r>
              <a:rPr lang="en-US" sz="1400" dirty="0" smtClean="0">
                <a:latin typeface="Roboto" panose="02000000000000000000"/>
              </a:rPr>
              <a:t>Note that stabilized weights preserve the sample size.</a:t>
            </a:r>
            <a:endParaRPr lang="en-US" sz="1400" dirty="0">
              <a:latin typeface="Roboto" panose="02000000000000000000"/>
            </a:endParaRPr>
          </a:p>
        </p:txBody>
      </p:sp>
    </p:spTree>
    <p:extLst>
      <p:ext uri="{BB962C8B-B14F-4D97-AF65-F5344CB8AC3E}">
        <p14:creationId xmlns:p14="http://schemas.microsoft.com/office/powerpoint/2010/main" val="30625033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143</a:t>
            </a:fld>
            <a:endParaRPr lang="en-US"/>
          </a:p>
        </p:txBody>
      </p:sp>
    </p:spTree>
    <p:extLst>
      <p:ext uri="{BB962C8B-B14F-4D97-AF65-F5344CB8AC3E}">
        <p14:creationId xmlns:p14="http://schemas.microsoft.com/office/powerpoint/2010/main" val="40035905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aspects of weighting</a:t>
            </a:r>
          </a:p>
        </p:txBody>
      </p:sp>
      <p:sp>
        <p:nvSpPr>
          <p:cNvPr id="3" name="Content Placeholder 2"/>
          <p:cNvSpPr>
            <a:spLocks noGrp="1"/>
          </p:cNvSpPr>
          <p:nvPr>
            <p:ph idx="1"/>
          </p:nvPr>
        </p:nvSpPr>
        <p:spPr/>
        <p:txBody>
          <a:bodyPr/>
          <a:lstStyle/>
          <a:p>
            <a:r>
              <a:rPr lang="en-US" dirty="0" smtClean="0"/>
              <a:t>Truncation of the weights means that very large weights are scaled down to some pre-specified percentile</a:t>
            </a:r>
          </a:p>
          <a:p>
            <a:endParaRPr lang="en-US" dirty="0"/>
          </a:p>
          <a:p>
            <a:r>
              <a:rPr lang="en-US" dirty="0" smtClean="0"/>
              <a:t>This essentially protects against outliers</a:t>
            </a:r>
          </a:p>
          <a:p>
            <a:endParaRPr lang="en-US" dirty="0"/>
          </a:p>
          <a:p>
            <a:r>
              <a:rPr lang="en-US" dirty="0" smtClean="0"/>
              <a:t>Common used percentiles are the 1% and 99% percentile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144</a:t>
            </a:fld>
            <a:endParaRPr lang="en-US"/>
          </a:p>
        </p:txBody>
      </p:sp>
    </p:spTree>
    <p:extLst>
      <p:ext uri="{BB962C8B-B14F-4D97-AF65-F5344CB8AC3E}">
        <p14:creationId xmlns:p14="http://schemas.microsoft.com/office/powerpoint/2010/main" val="5847696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aspects of weighting</a:t>
            </a:r>
          </a:p>
        </p:txBody>
      </p:sp>
      <p:sp>
        <p:nvSpPr>
          <p:cNvPr id="3" name="Content Placeholder 2"/>
          <p:cNvSpPr>
            <a:spLocks noGrp="1"/>
          </p:cNvSpPr>
          <p:nvPr>
            <p:ph idx="1"/>
          </p:nvPr>
        </p:nvSpPr>
        <p:spPr/>
        <p:txBody>
          <a:bodyPr/>
          <a:lstStyle/>
          <a:p>
            <a:r>
              <a:rPr lang="en-US" dirty="0" smtClean="0"/>
              <a:t>The outcome analysis is then performed by using a parametric model with the weights</a:t>
            </a:r>
          </a:p>
          <a:p>
            <a:endParaRPr lang="en-US" dirty="0"/>
          </a:p>
          <a:p>
            <a:r>
              <a:rPr lang="en-US" dirty="0" smtClean="0"/>
              <a:t>E.g., weighted least squares</a:t>
            </a:r>
          </a:p>
          <a:p>
            <a:endParaRPr lang="en-US" dirty="0"/>
          </a:p>
          <a:p>
            <a:endParaRPr lang="en-US" dirty="0" smtClean="0"/>
          </a:p>
          <a:p>
            <a:r>
              <a:rPr lang="en-US" dirty="0" smtClean="0"/>
              <a:t>Because the estimation of the weights is itself subject to random variability, it is recommended to use robust standard errors for frequentist inference </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145</a:t>
            </a:fld>
            <a:endParaRPr lang="en-US"/>
          </a:p>
        </p:txBody>
      </p:sp>
    </p:spTree>
    <p:extLst>
      <p:ext uri="{BB962C8B-B14F-4D97-AF65-F5344CB8AC3E}">
        <p14:creationId xmlns:p14="http://schemas.microsoft.com/office/powerpoint/2010/main" val="34157480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aspects of weighting</a:t>
            </a:r>
          </a:p>
        </p:txBody>
      </p:sp>
      <p:sp>
        <p:nvSpPr>
          <p:cNvPr id="3" name="Content Placeholder 2"/>
          <p:cNvSpPr>
            <a:spLocks noGrp="1"/>
          </p:cNvSpPr>
          <p:nvPr>
            <p:ph idx="1"/>
          </p:nvPr>
        </p:nvSpPr>
        <p:spPr/>
        <p:txBody>
          <a:bodyPr/>
          <a:lstStyle/>
          <a:p>
            <a:r>
              <a:rPr lang="en-US" dirty="0" smtClean="0"/>
              <a:t>What makes inverse-probability weighting such a powerful technique is that it can also be used for time-varying treatments</a:t>
            </a:r>
          </a:p>
          <a:p>
            <a:endParaRPr lang="en-US" dirty="0"/>
          </a:p>
          <a:p>
            <a:r>
              <a:rPr lang="en-US" dirty="0" smtClean="0"/>
              <a:t>The use of these weights in longitudinal data is in the literature often referred to as a marginal structural model</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146</a:t>
            </a:fld>
            <a:endParaRPr lang="en-US"/>
          </a:p>
        </p:txBody>
      </p:sp>
    </p:spTree>
    <p:extLst>
      <p:ext uri="{BB962C8B-B14F-4D97-AF65-F5344CB8AC3E}">
        <p14:creationId xmlns:p14="http://schemas.microsoft.com/office/powerpoint/2010/main" val="42694095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a:bodyPr>
          <a:lstStyle/>
          <a:p>
            <a:r>
              <a:rPr lang="en-US" dirty="0"/>
              <a:t>R has </a:t>
            </a:r>
            <a:r>
              <a:rPr lang="en-US" dirty="0" smtClean="0"/>
              <a:t>one package </a:t>
            </a:r>
            <a:r>
              <a:rPr lang="en-US" dirty="0"/>
              <a:t>that perform this type of analysis</a:t>
            </a:r>
          </a:p>
          <a:p>
            <a:endParaRPr lang="en-US" dirty="0"/>
          </a:p>
          <a:p>
            <a:pPr lvl="1"/>
            <a:r>
              <a:rPr lang="en-US" i="1" dirty="0" err="1" smtClean="0"/>
              <a:t>ipw</a:t>
            </a:r>
            <a:r>
              <a:rPr lang="en-US" dirty="0" smtClean="0"/>
              <a:t> </a:t>
            </a:r>
            <a:r>
              <a:rPr lang="en-US" dirty="0"/>
              <a:t>– general </a:t>
            </a:r>
            <a:r>
              <a:rPr lang="en-US" dirty="0" smtClean="0"/>
              <a:t>and flexible package </a:t>
            </a:r>
            <a:r>
              <a:rPr lang="en-US" dirty="0"/>
              <a:t>for </a:t>
            </a:r>
            <a:r>
              <a:rPr lang="en-US" dirty="0" smtClean="0"/>
              <a:t>weighting estimators</a:t>
            </a:r>
            <a:endParaRPr lang="en-US" i="1" dirty="0" smtClean="0"/>
          </a:p>
          <a:p>
            <a:pPr lvl="1"/>
            <a:endParaRPr lang="en-US" dirty="0"/>
          </a:p>
          <a:p>
            <a:pPr lvl="1"/>
            <a:endParaRPr lang="en-US" i="1" dirty="0"/>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147</a:t>
            </a:fld>
            <a:endParaRPr lang="en-US"/>
          </a:p>
        </p:txBody>
      </p:sp>
    </p:spTree>
    <p:extLst>
      <p:ext uri="{BB962C8B-B14F-4D97-AF65-F5344CB8AC3E}">
        <p14:creationId xmlns:p14="http://schemas.microsoft.com/office/powerpoint/2010/main" val="40541559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DA2C8-5B72-4388-8D1E-72C210589DD5}" type="slidenum">
              <a:rPr lang="en-US" smtClean="0"/>
              <a:t>148</a:t>
            </a:fld>
            <a:endParaRPr lang="en-US"/>
          </a:p>
        </p:txBody>
      </p:sp>
      <p:pic>
        <p:nvPicPr>
          <p:cNvPr id="8194"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4518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 workflow</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149</a:t>
            </a:fld>
            <a:endParaRPr lang="en-US"/>
          </a:p>
        </p:txBody>
      </p:sp>
      <p:graphicFrame>
        <p:nvGraphicFramePr>
          <p:cNvPr id="5" name="Diagram 4"/>
          <p:cNvGraphicFramePr/>
          <p:nvPr>
            <p:extLst>
              <p:ext uri="{D42A27DB-BD31-4B8C-83A1-F6EECF244321}">
                <p14:modId xmlns:p14="http://schemas.microsoft.com/office/powerpoint/2010/main" val="1838804800"/>
              </p:ext>
            </p:extLst>
          </p:nvPr>
        </p:nvGraphicFramePr>
        <p:xfrm>
          <a:off x="1752600" y="3102428"/>
          <a:ext cx="84582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21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15</a:t>
            </a:fld>
            <a:endParaRPr lang="en-US"/>
          </a:p>
        </p:txBody>
      </p:sp>
    </p:spTree>
    <p:extLst>
      <p:ext uri="{BB962C8B-B14F-4D97-AF65-F5344CB8AC3E}">
        <p14:creationId xmlns:p14="http://schemas.microsoft.com/office/powerpoint/2010/main" val="384213837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5</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150</a:t>
            </a:fld>
            <a:endParaRPr lang="en-US"/>
          </a:p>
        </p:txBody>
      </p:sp>
    </p:spTree>
    <p:extLst>
      <p:ext uri="{BB962C8B-B14F-4D97-AF65-F5344CB8AC3E}">
        <p14:creationId xmlns:p14="http://schemas.microsoft.com/office/powerpoint/2010/main" val="6531768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Combining methods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151</a:t>
            </a:fld>
            <a:endParaRPr lang="en-US"/>
          </a:p>
        </p:txBody>
      </p:sp>
    </p:spTree>
    <p:extLst>
      <p:ext uri="{BB962C8B-B14F-4D97-AF65-F5344CB8AC3E}">
        <p14:creationId xmlns:p14="http://schemas.microsoft.com/office/powerpoint/2010/main" val="5704984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Combining methods</a:t>
            </a:r>
            <a:endParaRPr lang="en-US" dirty="0"/>
          </a:p>
        </p:txBody>
      </p:sp>
      <p:sp>
        <p:nvSpPr>
          <p:cNvPr id="6" name="Content Placeholder 5"/>
          <p:cNvSpPr>
            <a:spLocks noGrp="1"/>
          </p:cNvSpPr>
          <p:nvPr>
            <p:ph idx="1"/>
          </p:nvPr>
        </p:nvSpPr>
        <p:spPr/>
        <p:txBody>
          <a:bodyPr/>
          <a:lstStyle/>
          <a:p>
            <a:r>
              <a:rPr lang="en-US" dirty="0" smtClean="0"/>
              <a:t>The discussed methods can be used in conjunction with each other</a:t>
            </a:r>
          </a:p>
          <a:p>
            <a:endParaRPr lang="en-US" dirty="0"/>
          </a:p>
          <a:p>
            <a:r>
              <a:rPr lang="en-US" dirty="0" smtClean="0"/>
              <a:t>It is possible to first match participants, and then use regression adjustment to model the outcome</a:t>
            </a:r>
          </a:p>
          <a:p>
            <a:endParaRPr lang="en-US" dirty="0"/>
          </a:p>
          <a:p>
            <a:r>
              <a:rPr lang="en-US" dirty="0" smtClean="0"/>
              <a:t>Likewise it is also possible to construct weights, and then use regression adjustment to model the outcome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152</a:t>
            </a:fld>
            <a:endParaRPr lang="en-US"/>
          </a:p>
        </p:txBody>
      </p:sp>
    </p:spTree>
    <p:extLst>
      <p:ext uri="{BB962C8B-B14F-4D97-AF65-F5344CB8AC3E}">
        <p14:creationId xmlns:p14="http://schemas.microsoft.com/office/powerpoint/2010/main" val="4370311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Combining methods</a:t>
            </a:r>
            <a:endParaRPr lang="en-US" dirty="0"/>
          </a:p>
        </p:txBody>
      </p:sp>
      <p:sp>
        <p:nvSpPr>
          <p:cNvPr id="6" name="Content Placeholder 5"/>
          <p:cNvSpPr>
            <a:spLocks noGrp="1"/>
          </p:cNvSpPr>
          <p:nvPr>
            <p:ph idx="1"/>
          </p:nvPr>
        </p:nvSpPr>
        <p:spPr/>
        <p:txBody>
          <a:bodyPr/>
          <a:lstStyle/>
          <a:p>
            <a:r>
              <a:rPr lang="en-US" dirty="0" smtClean="0"/>
              <a:t>An interesting property of this approach is that BOTH the relationship between confounders and treatment assignment AND the relationship between confounders and the outcome is modeled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153</a:t>
            </a:fld>
            <a:endParaRPr lang="en-US"/>
          </a:p>
        </p:txBody>
      </p:sp>
      <p:sp>
        <p:nvSpPr>
          <p:cNvPr id="7" name="Rectangle 6"/>
          <p:cNvSpPr/>
          <p:nvPr/>
        </p:nvSpPr>
        <p:spPr>
          <a:xfrm>
            <a:off x="3581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8" name="Rectangle 7"/>
          <p:cNvSpPr/>
          <p:nvPr/>
        </p:nvSpPr>
        <p:spPr>
          <a:xfrm>
            <a:off x="7010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9" name="Rectangle 8"/>
          <p:cNvSpPr/>
          <p:nvPr/>
        </p:nvSpPr>
        <p:spPr>
          <a:xfrm>
            <a:off x="5334000" y="4419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cxnSp>
        <p:nvCxnSpPr>
          <p:cNvPr id="10" name="Straight Arrow Connector 9"/>
          <p:cNvCxnSpPr>
            <a:stCxn id="7" idx="3"/>
            <a:endCxn id="8" idx="1"/>
          </p:cNvCxnSpPr>
          <p:nvPr/>
        </p:nvCxnSpPr>
        <p:spPr>
          <a:xfrm>
            <a:off x="4800600" y="56007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9" idx="1"/>
            <a:endCxn id="7" idx="0"/>
          </p:cNvCxnSpPr>
          <p:nvPr/>
        </p:nvCxnSpPr>
        <p:spPr>
          <a:xfrm rot="10800000" flipV="1">
            <a:off x="4191000" y="4762500"/>
            <a:ext cx="11430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9" idx="3"/>
          </p:cNvCxnSpPr>
          <p:nvPr/>
        </p:nvCxnSpPr>
        <p:spPr>
          <a:xfrm>
            <a:off x="6553200" y="4762500"/>
            <a:ext cx="10668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6242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1000" fill="hold"/>
                                        <p:tgtEl>
                                          <p:spTgt spid="9"/>
                                        </p:tgtEl>
                                        <p:attrNameLst>
                                          <p:attrName>fillcolor</p:attrName>
                                        </p:attrNameLst>
                                      </p:cBhvr>
                                      <p:to>
                                        <a:schemeClr val="accent2"/>
                                      </p:to>
                                    </p:animClr>
                                    <p:set>
                                      <p:cBhvr>
                                        <p:cTn id="11" dur="1000" fill="hold"/>
                                        <p:tgtEl>
                                          <p:spTgt spid="9"/>
                                        </p:tgtEl>
                                        <p:attrNameLst>
                                          <p:attrName>fill.type</p:attrName>
                                        </p:attrNameLst>
                                      </p:cBhvr>
                                      <p:to>
                                        <p:strVal val="solid"/>
                                      </p:to>
                                    </p:set>
                                    <p:set>
                                      <p:cBhvr>
                                        <p:cTn id="12" dur="1000" fill="hold"/>
                                        <p:tgtEl>
                                          <p:spTgt spid="9"/>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Combining methods</a:t>
            </a:r>
            <a:endParaRPr lang="en-US" dirty="0"/>
          </a:p>
        </p:txBody>
      </p:sp>
      <p:sp>
        <p:nvSpPr>
          <p:cNvPr id="6" name="Content Placeholder 5"/>
          <p:cNvSpPr>
            <a:spLocks noGrp="1"/>
          </p:cNvSpPr>
          <p:nvPr>
            <p:ph idx="1"/>
          </p:nvPr>
        </p:nvSpPr>
        <p:spPr/>
        <p:txBody>
          <a:bodyPr/>
          <a:lstStyle/>
          <a:p>
            <a:r>
              <a:rPr lang="en-US" dirty="0" smtClean="0"/>
              <a:t>It turns out that if only one of the two models is correct, we still get unbiased estimates</a:t>
            </a:r>
          </a:p>
          <a:p>
            <a:endParaRPr lang="en-US" dirty="0"/>
          </a:p>
          <a:p>
            <a:r>
              <a:rPr lang="en-US" dirty="0" smtClean="0"/>
              <a:t>This property is known as “doubly-robust”</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154</a:t>
            </a:fld>
            <a:endParaRPr lang="en-US"/>
          </a:p>
        </p:txBody>
      </p:sp>
      <p:sp>
        <p:nvSpPr>
          <p:cNvPr id="7" name="Rectangle 6"/>
          <p:cNvSpPr/>
          <p:nvPr/>
        </p:nvSpPr>
        <p:spPr>
          <a:xfrm>
            <a:off x="3581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8" name="Rectangle 7"/>
          <p:cNvSpPr/>
          <p:nvPr/>
        </p:nvSpPr>
        <p:spPr>
          <a:xfrm>
            <a:off x="7010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9" name="Rectangle 8"/>
          <p:cNvSpPr/>
          <p:nvPr/>
        </p:nvSpPr>
        <p:spPr>
          <a:xfrm>
            <a:off x="5334000" y="44196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cxnSp>
        <p:nvCxnSpPr>
          <p:cNvPr id="10" name="Straight Arrow Connector 9"/>
          <p:cNvCxnSpPr>
            <a:stCxn id="7" idx="3"/>
            <a:endCxn id="8" idx="1"/>
          </p:cNvCxnSpPr>
          <p:nvPr/>
        </p:nvCxnSpPr>
        <p:spPr>
          <a:xfrm>
            <a:off x="4800600" y="56007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9" idx="1"/>
            <a:endCxn id="7" idx="0"/>
          </p:cNvCxnSpPr>
          <p:nvPr/>
        </p:nvCxnSpPr>
        <p:spPr>
          <a:xfrm rot="10800000" flipV="1">
            <a:off x="4191000" y="4762500"/>
            <a:ext cx="11430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9" idx="3"/>
          </p:cNvCxnSpPr>
          <p:nvPr/>
        </p:nvCxnSpPr>
        <p:spPr>
          <a:xfrm>
            <a:off x="6553200" y="4762500"/>
            <a:ext cx="1066800"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30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1000" fill="hold"/>
                                        <p:tgtEl>
                                          <p:spTgt spid="9"/>
                                        </p:tgtEl>
                                        <p:attrNameLst>
                                          <p:attrName>fillcolor</p:attrName>
                                        </p:attrNameLst>
                                      </p:cBhvr>
                                      <p:to>
                                        <a:schemeClr val="accent2"/>
                                      </p:to>
                                    </p:animClr>
                                    <p:set>
                                      <p:cBhvr>
                                        <p:cTn id="11" dur="1000" fill="hold"/>
                                        <p:tgtEl>
                                          <p:spTgt spid="9"/>
                                        </p:tgtEl>
                                        <p:attrNameLst>
                                          <p:attrName>fill.type</p:attrName>
                                        </p:attrNameLst>
                                      </p:cBhvr>
                                      <p:to>
                                        <p:strVal val="solid"/>
                                      </p:to>
                                    </p:set>
                                    <p:set>
                                      <p:cBhvr>
                                        <p:cTn id="12" dur="1000" fill="hold"/>
                                        <p:tgtEl>
                                          <p:spTgt spid="9"/>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6</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155</a:t>
            </a:fld>
            <a:endParaRPr lang="en-US"/>
          </a:p>
        </p:txBody>
      </p:sp>
    </p:spTree>
    <p:extLst>
      <p:ext uri="{BB962C8B-B14F-4D97-AF65-F5344CB8AC3E}">
        <p14:creationId xmlns:p14="http://schemas.microsoft.com/office/powerpoint/2010/main" val="3077189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identification strategies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156</a:t>
            </a:fld>
            <a:endParaRPr lang="en-US"/>
          </a:p>
        </p:txBody>
      </p:sp>
    </p:spTree>
    <p:extLst>
      <p:ext uri="{BB962C8B-B14F-4D97-AF65-F5344CB8AC3E}">
        <p14:creationId xmlns:p14="http://schemas.microsoft.com/office/powerpoint/2010/main" val="14305993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Selection on observables</a:t>
            </a:r>
            <a:endParaRPr lang="en-US" dirty="0"/>
          </a:p>
        </p:txBody>
      </p:sp>
      <p:sp>
        <p:nvSpPr>
          <p:cNvPr id="6" name="Content Placeholder 5"/>
          <p:cNvSpPr>
            <a:spLocks noGrp="1"/>
          </p:cNvSpPr>
          <p:nvPr>
            <p:ph idx="1"/>
          </p:nvPr>
        </p:nvSpPr>
        <p:spPr/>
        <p:txBody>
          <a:bodyPr/>
          <a:lstStyle/>
          <a:p>
            <a:r>
              <a:rPr lang="en-US" dirty="0" smtClean="0"/>
              <a:t>So far all of our models were based on the assumption that we can achieve </a:t>
            </a:r>
            <a:r>
              <a:rPr lang="en-US" dirty="0" err="1" smtClean="0"/>
              <a:t>ignorability</a:t>
            </a:r>
            <a:r>
              <a:rPr lang="en-US" dirty="0" smtClean="0"/>
              <a:t> (back-door criterion)</a:t>
            </a:r>
          </a:p>
          <a:p>
            <a:endParaRPr lang="en-US" dirty="0"/>
          </a:p>
          <a:p>
            <a:r>
              <a:rPr lang="en-US" dirty="0" smtClean="0"/>
              <a:t>But what if that assumption is not really credible?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157</a:t>
            </a:fld>
            <a:endParaRPr lang="en-US"/>
          </a:p>
        </p:txBody>
      </p:sp>
    </p:spTree>
    <p:extLst>
      <p:ext uri="{BB962C8B-B14F-4D97-AF65-F5344CB8AC3E}">
        <p14:creationId xmlns:p14="http://schemas.microsoft.com/office/powerpoint/2010/main" val="35794359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assumptions</a:t>
            </a:r>
            <a:endParaRPr lang="en-US" dirty="0"/>
          </a:p>
        </p:txBody>
      </p:sp>
      <p:sp>
        <p:nvSpPr>
          <p:cNvPr id="6" name="Content Placeholder 5"/>
          <p:cNvSpPr>
            <a:spLocks noGrp="1"/>
          </p:cNvSpPr>
          <p:nvPr>
            <p:ph idx="1"/>
          </p:nvPr>
        </p:nvSpPr>
        <p:spPr/>
        <p:txBody>
          <a:bodyPr/>
          <a:lstStyle/>
          <a:p>
            <a:r>
              <a:rPr lang="en-US" dirty="0" smtClean="0"/>
              <a:t>We can try to make other causal assumptions that do not rely on having observed all confounders</a:t>
            </a:r>
          </a:p>
          <a:p>
            <a:endParaRPr lang="en-US" dirty="0"/>
          </a:p>
          <a:p>
            <a:r>
              <a:rPr lang="en-US" dirty="0" smtClean="0"/>
              <a:t>Whether these assumptions are more or less plausible is always a matter of theory and debate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158</a:t>
            </a:fld>
            <a:endParaRPr lang="en-US"/>
          </a:p>
        </p:txBody>
      </p:sp>
    </p:spTree>
    <p:extLst>
      <p:ext uri="{BB962C8B-B14F-4D97-AF65-F5344CB8AC3E}">
        <p14:creationId xmlns:p14="http://schemas.microsoft.com/office/powerpoint/2010/main" val="10948864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variables</a:t>
            </a:r>
            <a:endParaRPr lang="en-US" dirty="0"/>
          </a:p>
        </p:txBody>
      </p:sp>
      <p:sp>
        <p:nvSpPr>
          <p:cNvPr id="3" name="Content Placeholder 2"/>
          <p:cNvSpPr>
            <a:spLocks noGrp="1"/>
          </p:cNvSpPr>
          <p:nvPr>
            <p:ph idx="1"/>
          </p:nvPr>
        </p:nvSpPr>
        <p:spPr/>
        <p:txBody>
          <a:bodyPr/>
          <a:lstStyle/>
          <a:p>
            <a:r>
              <a:rPr lang="en-US" dirty="0" smtClean="0"/>
              <a:t>One such causal assumption is that we are able to identify one (or more) variables that are so-called </a:t>
            </a:r>
            <a:r>
              <a:rPr lang="en-US" i="1" dirty="0" smtClean="0"/>
              <a:t>instruments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159</a:t>
            </a:fld>
            <a:endParaRPr lang="en-US"/>
          </a:p>
        </p:txBody>
      </p:sp>
      <p:sp>
        <p:nvSpPr>
          <p:cNvPr id="5" name="Rectangle 4"/>
          <p:cNvSpPr/>
          <p:nvPr/>
        </p:nvSpPr>
        <p:spPr>
          <a:xfrm>
            <a:off x="3581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6" name="Rectangle 5"/>
          <p:cNvSpPr/>
          <p:nvPr/>
        </p:nvSpPr>
        <p:spPr>
          <a:xfrm>
            <a:off x="7010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7" name="Oval 6"/>
          <p:cNvSpPr/>
          <p:nvPr/>
        </p:nvSpPr>
        <p:spPr>
          <a:xfrm>
            <a:off x="4897967" y="4419600"/>
            <a:ext cx="2015065" cy="685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cxnSp>
        <p:nvCxnSpPr>
          <p:cNvPr id="8" name="Straight Arrow Connector 7"/>
          <p:cNvCxnSpPr>
            <a:stCxn id="5" idx="3"/>
            <a:endCxn id="6" idx="1"/>
          </p:cNvCxnSpPr>
          <p:nvPr/>
        </p:nvCxnSpPr>
        <p:spPr>
          <a:xfrm>
            <a:off x="4800600" y="56007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2"/>
            <a:endCxn id="5" idx="0"/>
          </p:cNvCxnSpPr>
          <p:nvPr/>
        </p:nvCxnSpPr>
        <p:spPr>
          <a:xfrm flipH="1">
            <a:off x="4191000" y="4762500"/>
            <a:ext cx="706967"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6"/>
          </p:cNvCxnSpPr>
          <p:nvPr/>
        </p:nvCxnSpPr>
        <p:spPr>
          <a:xfrm>
            <a:off x="6913032" y="4762500"/>
            <a:ext cx="706968"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85333"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ysClr val="windowText" lastClr="000000"/>
                </a:solidFill>
              </a:rPr>
              <a:t>Instrument</a:t>
            </a:r>
            <a:endParaRPr lang="en-US" dirty="0">
              <a:solidFill>
                <a:sysClr val="windowText" lastClr="000000"/>
              </a:solidFill>
            </a:endParaRPr>
          </a:p>
        </p:txBody>
      </p:sp>
      <p:cxnSp>
        <p:nvCxnSpPr>
          <p:cNvPr id="12" name="Straight Arrow Connector 11"/>
          <p:cNvCxnSpPr>
            <a:stCxn id="11" idx="3"/>
            <a:endCxn id="5" idx="1"/>
          </p:cNvCxnSpPr>
          <p:nvPr/>
        </p:nvCxnSpPr>
        <p:spPr>
          <a:xfrm>
            <a:off x="2404533" y="5600700"/>
            <a:ext cx="117686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Curved Connector 20"/>
          <p:cNvCxnSpPr>
            <a:stCxn id="11" idx="0"/>
            <a:endCxn id="5" idx="0"/>
          </p:cNvCxnSpPr>
          <p:nvPr/>
        </p:nvCxnSpPr>
        <p:spPr>
          <a:xfrm rot="5400000" flipH="1" flipV="1">
            <a:off x="2992966" y="4059767"/>
            <a:ext cx="12700" cy="2396067"/>
          </a:xfrm>
          <a:prstGeom prst="curvedConnector3">
            <a:avLst>
              <a:gd name="adj1" fmla="val 5566669"/>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789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1000" fill="hold"/>
                                        <p:tgtEl>
                                          <p:spTgt spid="7"/>
                                        </p:tgtEl>
                                        <p:attrNameLst>
                                          <p:attrName>fillcolor</p:attrName>
                                        </p:attrNameLst>
                                      </p:cBhvr>
                                      <p:to>
                                        <a:schemeClr val="accent2"/>
                                      </p:to>
                                    </p:animClr>
                                    <p:set>
                                      <p:cBhvr>
                                        <p:cTn id="11" dur="1000" fill="hold"/>
                                        <p:tgtEl>
                                          <p:spTgt spid="7"/>
                                        </p:tgtEl>
                                        <p:attrNameLst>
                                          <p:attrName>fill.type</p:attrName>
                                        </p:attrNameLst>
                                      </p:cBhvr>
                                      <p:to>
                                        <p:strVal val="solid"/>
                                      </p:to>
                                    </p:set>
                                    <p:set>
                                      <p:cBhvr>
                                        <p:cTn id="12" dur="1000" fill="hold"/>
                                        <p:tgtEl>
                                          <p:spTgt spid="7"/>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theory and definitions</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5F3DA2C8-5B72-4388-8D1E-72C210589DD5}" type="slidenum">
              <a:rPr lang="en-US" smtClean="0"/>
              <a:t>16</a:t>
            </a:fld>
            <a:endParaRPr lang="en-US"/>
          </a:p>
        </p:txBody>
      </p:sp>
    </p:spTree>
    <p:extLst>
      <p:ext uri="{BB962C8B-B14F-4D97-AF65-F5344CB8AC3E}">
        <p14:creationId xmlns:p14="http://schemas.microsoft.com/office/powerpoint/2010/main" val="300196270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variables</a:t>
            </a:r>
            <a:endParaRPr lang="en-US" dirty="0"/>
          </a:p>
        </p:txBody>
      </p:sp>
      <p:sp>
        <p:nvSpPr>
          <p:cNvPr id="3" name="Content Placeholder 2"/>
          <p:cNvSpPr>
            <a:spLocks noGrp="1"/>
          </p:cNvSpPr>
          <p:nvPr>
            <p:ph idx="1"/>
          </p:nvPr>
        </p:nvSpPr>
        <p:spPr/>
        <p:txBody>
          <a:bodyPr>
            <a:normAutofit/>
          </a:bodyPr>
          <a:lstStyle/>
          <a:p>
            <a:r>
              <a:rPr lang="en-US" sz="2000" dirty="0" smtClean="0"/>
              <a:t>An instrument has an effect on the treatment (may or may not be causal)</a:t>
            </a:r>
          </a:p>
          <a:p>
            <a:endParaRPr lang="en-US" sz="2000" dirty="0"/>
          </a:p>
          <a:p>
            <a:r>
              <a:rPr lang="en-US" sz="2000" dirty="0" smtClean="0"/>
              <a:t>An instrument is unrelated to the confounders</a:t>
            </a:r>
          </a:p>
          <a:p>
            <a:endParaRPr lang="en-US" sz="2000" dirty="0"/>
          </a:p>
          <a:p>
            <a:r>
              <a:rPr lang="en-US" sz="2000" dirty="0" smtClean="0"/>
              <a:t>An instrument does not have a direct effect on the outcome (exclusion restriction)</a:t>
            </a:r>
            <a:endParaRPr lang="en-US" sz="2000" dirty="0"/>
          </a:p>
        </p:txBody>
      </p:sp>
      <p:sp>
        <p:nvSpPr>
          <p:cNvPr id="4" name="Slide Number Placeholder 3"/>
          <p:cNvSpPr>
            <a:spLocks noGrp="1"/>
          </p:cNvSpPr>
          <p:nvPr>
            <p:ph type="sldNum" sz="quarter" idx="12"/>
          </p:nvPr>
        </p:nvSpPr>
        <p:spPr/>
        <p:txBody>
          <a:bodyPr/>
          <a:lstStyle/>
          <a:p>
            <a:fld id="{5F3DA2C8-5B72-4388-8D1E-72C210589DD5}" type="slidenum">
              <a:rPr lang="en-US" smtClean="0"/>
              <a:t>160</a:t>
            </a:fld>
            <a:endParaRPr lang="en-US"/>
          </a:p>
        </p:txBody>
      </p:sp>
      <p:sp>
        <p:nvSpPr>
          <p:cNvPr id="5" name="Rectangle 4"/>
          <p:cNvSpPr/>
          <p:nvPr/>
        </p:nvSpPr>
        <p:spPr>
          <a:xfrm>
            <a:off x="3581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Treatment</a:t>
            </a:r>
          </a:p>
        </p:txBody>
      </p:sp>
      <p:sp>
        <p:nvSpPr>
          <p:cNvPr id="6" name="Rectangle 5"/>
          <p:cNvSpPr/>
          <p:nvPr/>
        </p:nvSpPr>
        <p:spPr>
          <a:xfrm>
            <a:off x="7010400"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sp>
        <p:nvSpPr>
          <p:cNvPr id="7" name="Oval 6"/>
          <p:cNvSpPr/>
          <p:nvPr/>
        </p:nvSpPr>
        <p:spPr>
          <a:xfrm>
            <a:off x="4897967" y="4419600"/>
            <a:ext cx="2015065" cy="685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ysClr val="windowText" lastClr="000000"/>
                </a:solidFill>
              </a:rPr>
              <a:t>Confounder</a:t>
            </a:r>
          </a:p>
        </p:txBody>
      </p:sp>
      <p:cxnSp>
        <p:nvCxnSpPr>
          <p:cNvPr id="8" name="Straight Arrow Connector 7"/>
          <p:cNvCxnSpPr>
            <a:stCxn id="5" idx="3"/>
            <a:endCxn id="6" idx="1"/>
          </p:cNvCxnSpPr>
          <p:nvPr/>
        </p:nvCxnSpPr>
        <p:spPr>
          <a:xfrm>
            <a:off x="4800600" y="5600700"/>
            <a:ext cx="2209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2"/>
            <a:endCxn id="5" idx="0"/>
          </p:cNvCxnSpPr>
          <p:nvPr/>
        </p:nvCxnSpPr>
        <p:spPr>
          <a:xfrm flipH="1">
            <a:off x="4191000" y="4762500"/>
            <a:ext cx="706967"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6"/>
          </p:cNvCxnSpPr>
          <p:nvPr/>
        </p:nvCxnSpPr>
        <p:spPr>
          <a:xfrm>
            <a:off x="6913032" y="4762500"/>
            <a:ext cx="706968"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85333" y="5257800"/>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ysClr val="windowText" lastClr="000000"/>
                </a:solidFill>
              </a:rPr>
              <a:t>Instrument</a:t>
            </a:r>
            <a:endParaRPr lang="en-US" dirty="0">
              <a:solidFill>
                <a:sysClr val="windowText" lastClr="000000"/>
              </a:solidFill>
            </a:endParaRPr>
          </a:p>
        </p:txBody>
      </p:sp>
      <p:cxnSp>
        <p:nvCxnSpPr>
          <p:cNvPr id="12" name="Straight Arrow Connector 11"/>
          <p:cNvCxnSpPr>
            <a:stCxn id="11" idx="3"/>
            <a:endCxn id="5" idx="1"/>
          </p:cNvCxnSpPr>
          <p:nvPr/>
        </p:nvCxnSpPr>
        <p:spPr>
          <a:xfrm>
            <a:off x="2404533" y="5600700"/>
            <a:ext cx="117686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p:nvPr/>
        </p:nvCxnSpPr>
        <p:spPr>
          <a:xfrm rot="5400000" flipH="1" flipV="1">
            <a:off x="2992966" y="4059767"/>
            <a:ext cx="12700" cy="2396067"/>
          </a:xfrm>
          <a:prstGeom prst="curvedConnector3">
            <a:avLst>
              <a:gd name="adj1" fmla="val 5566669"/>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80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1000" fill="hold"/>
                                        <p:tgtEl>
                                          <p:spTgt spid="7"/>
                                        </p:tgtEl>
                                        <p:attrNameLst>
                                          <p:attrName>fillcolor</p:attrName>
                                        </p:attrNameLst>
                                      </p:cBhvr>
                                      <p:to>
                                        <a:schemeClr val="accent2"/>
                                      </p:to>
                                    </p:animClr>
                                    <p:set>
                                      <p:cBhvr>
                                        <p:cTn id="11" dur="1000" fill="hold"/>
                                        <p:tgtEl>
                                          <p:spTgt spid="7"/>
                                        </p:tgtEl>
                                        <p:attrNameLst>
                                          <p:attrName>fill.type</p:attrName>
                                        </p:attrNameLst>
                                      </p:cBhvr>
                                      <p:to>
                                        <p:strVal val="solid"/>
                                      </p:to>
                                    </p:set>
                                    <p:set>
                                      <p:cBhvr>
                                        <p:cTn id="12" dur="1000" fill="hold"/>
                                        <p:tgtEl>
                                          <p:spTgt spid="7"/>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Randomized treatment assignment in which not everybody responds to treatment. Smoking cessation program -&gt; Smoking frequency -&gt; birth weight</a:t>
            </a:r>
          </a:p>
          <a:p>
            <a:pPr lvl="1"/>
            <a:endParaRPr lang="en-US" dirty="0"/>
          </a:p>
          <a:p>
            <a:pPr lvl="1"/>
            <a:r>
              <a:rPr lang="en-US" dirty="0" smtClean="0"/>
              <a:t>Distance from hospital as instrument for causal relationship between home birth and birth complications</a:t>
            </a:r>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5F3DA2C8-5B72-4388-8D1E-72C210589DD5}" type="slidenum">
              <a:rPr lang="en-US" smtClean="0"/>
              <a:t>161</a:t>
            </a:fld>
            <a:endParaRPr lang="en-US"/>
          </a:p>
        </p:txBody>
      </p:sp>
    </p:spTree>
    <p:extLst>
      <p:ext uri="{BB962C8B-B14F-4D97-AF65-F5344CB8AC3E}">
        <p14:creationId xmlns:p14="http://schemas.microsoft.com/office/powerpoint/2010/main" val="3251157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variables</a:t>
            </a:r>
            <a:endParaRPr lang="en-US" dirty="0"/>
          </a:p>
        </p:txBody>
      </p:sp>
      <p:sp>
        <p:nvSpPr>
          <p:cNvPr id="3" name="Content Placeholder 2"/>
          <p:cNvSpPr>
            <a:spLocks noGrp="1"/>
          </p:cNvSpPr>
          <p:nvPr>
            <p:ph idx="1"/>
          </p:nvPr>
        </p:nvSpPr>
        <p:spPr/>
        <p:txBody>
          <a:bodyPr/>
          <a:lstStyle/>
          <a:p>
            <a:r>
              <a:rPr lang="en-US" dirty="0" smtClean="0"/>
              <a:t>IV estimates identify a causal effect</a:t>
            </a:r>
            <a:r>
              <a:rPr lang="en-US" altLang="en-US" dirty="0" smtClean="0">
                <a:cs typeface="Arial" panose="020B0604020202020204" pitchFamily="34" charset="0"/>
              </a:rPr>
              <a:t> for </a:t>
            </a:r>
            <a:r>
              <a:rPr lang="en-US" altLang="en-US" dirty="0">
                <a:cs typeface="Arial" panose="020B0604020202020204" pitchFamily="34" charset="0"/>
              </a:rPr>
              <a:t>individuals “who can be induced to change [treatment] status by a change in the instrument</a:t>
            </a:r>
            <a:r>
              <a:rPr lang="en-US" altLang="en-US" dirty="0" smtClean="0">
                <a:cs typeface="Arial" panose="020B0604020202020204" pitchFamily="34" charset="0"/>
              </a:rPr>
              <a:t>”</a:t>
            </a:r>
          </a:p>
          <a:p>
            <a:endParaRPr lang="en-US" altLang="en-US" dirty="0">
              <a:cs typeface="Arial" panose="020B0604020202020204" pitchFamily="34" charset="0"/>
            </a:endParaRPr>
          </a:p>
          <a:p>
            <a:r>
              <a:rPr lang="en-US" altLang="en-US" dirty="0" smtClean="0">
                <a:cs typeface="Arial" panose="020B0604020202020204" pitchFamily="34" charset="0"/>
              </a:rPr>
              <a:t>Local treatment effect is instrument-dependent, meaning that one and same effect with different instruments will give different results</a:t>
            </a:r>
            <a:endParaRPr lang="en-US" dirty="0" smtClean="0"/>
          </a:p>
        </p:txBody>
      </p:sp>
      <p:sp>
        <p:nvSpPr>
          <p:cNvPr id="4" name="Slide Number Placeholder 3"/>
          <p:cNvSpPr>
            <a:spLocks noGrp="1"/>
          </p:cNvSpPr>
          <p:nvPr>
            <p:ph type="sldNum" sz="quarter" idx="12"/>
          </p:nvPr>
        </p:nvSpPr>
        <p:spPr/>
        <p:txBody>
          <a:bodyPr/>
          <a:lstStyle/>
          <a:p>
            <a:fld id="{5F3DA2C8-5B72-4388-8D1E-72C210589DD5}" type="slidenum">
              <a:rPr lang="en-US" smtClean="0"/>
              <a:t>162</a:t>
            </a:fld>
            <a:endParaRPr lang="en-US"/>
          </a:p>
        </p:txBody>
      </p:sp>
    </p:spTree>
    <p:extLst>
      <p:ext uri="{BB962C8B-B14F-4D97-AF65-F5344CB8AC3E}">
        <p14:creationId xmlns:p14="http://schemas.microsoft.com/office/powerpoint/2010/main" val="337831209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IV can be estimated through 2-stage least-squares regression or using structural equation models</a:t>
            </a:r>
          </a:p>
          <a:p>
            <a:endParaRPr lang="en-US" dirty="0"/>
          </a:p>
          <a:p>
            <a:r>
              <a:rPr lang="en-US" dirty="0" smtClean="0"/>
              <a:t>It is customary to statistically compare estimates from an unadjusted model with those from the IV model (</a:t>
            </a:r>
            <a:r>
              <a:rPr lang="en-US" dirty="0" err="1" smtClean="0"/>
              <a:t>Hausman</a:t>
            </a:r>
            <a:r>
              <a:rPr lang="en-US" dirty="0" smtClean="0"/>
              <a:t> test)</a:t>
            </a:r>
          </a:p>
          <a:p>
            <a:endParaRPr lang="en-US" dirty="0"/>
          </a:p>
          <a:p>
            <a:r>
              <a:rPr lang="en-US" dirty="0" smtClean="0"/>
              <a:t>Also report the significance of the relationship between instrument and putative cause</a:t>
            </a:r>
          </a:p>
          <a:p>
            <a:endParaRPr lang="en-US" dirty="0"/>
          </a:p>
          <a:p>
            <a:r>
              <a:rPr lang="en-US" dirty="0" smtClean="0"/>
              <a:t>If more than one IV is available, then one can test whether the IV is correlated with the error of the outcome (</a:t>
            </a:r>
            <a:r>
              <a:rPr lang="en-US" dirty="0" err="1" smtClean="0"/>
              <a:t>Sargan</a:t>
            </a:r>
            <a:r>
              <a:rPr lang="en-US" dirty="0" smtClean="0"/>
              <a:t> test)</a:t>
            </a:r>
          </a:p>
          <a:p>
            <a:endParaRPr lang="en-US" dirty="0"/>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163</a:t>
            </a:fld>
            <a:endParaRPr lang="en-US"/>
          </a:p>
        </p:txBody>
      </p:sp>
    </p:spTree>
    <p:extLst>
      <p:ext uri="{BB962C8B-B14F-4D97-AF65-F5344CB8AC3E}">
        <p14:creationId xmlns:p14="http://schemas.microsoft.com/office/powerpoint/2010/main" val="28688613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Brainstorm exercise</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164</a:t>
            </a:fld>
            <a:endParaRPr lang="en-US"/>
          </a:p>
        </p:txBody>
      </p:sp>
    </p:spTree>
    <p:extLst>
      <p:ext uri="{BB962C8B-B14F-4D97-AF65-F5344CB8AC3E}">
        <p14:creationId xmlns:p14="http://schemas.microsoft.com/office/powerpoint/2010/main" val="35835312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165</a:t>
            </a:fld>
            <a:endParaRPr lang="en-US"/>
          </a:p>
        </p:txBody>
      </p:sp>
      <p:pic>
        <p:nvPicPr>
          <p:cNvPr id="5"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110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a:t>
            </a:r>
            <a:endParaRPr lang="en-US" dirty="0"/>
          </a:p>
        </p:txBody>
      </p:sp>
      <p:sp>
        <p:nvSpPr>
          <p:cNvPr id="3" name="Content Placeholder 2"/>
          <p:cNvSpPr>
            <a:spLocks noGrp="1"/>
          </p:cNvSpPr>
          <p:nvPr>
            <p:ph idx="1"/>
          </p:nvPr>
        </p:nvSpPr>
        <p:spPr/>
        <p:txBody>
          <a:bodyPr/>
          <a:lstStyle/>
          <a:p>
            <a:r>
              <a:rPr lang="en-US" dirty="0" smtClean="0"/>
              <a:t>Similar in spirit to instrumental variables, one may find a unique mechanism (psychologists would call it full mediation)</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166</a:t>
            </a:fld>
            <a:endParaRPr lang="en-US"/>
          </a:p>
        </p:txBody>
      </p:sp>
      <p:sp>
        <p:nvSpPr>
          <p:cNvPr id="5" name="Rectangle 4"/>
          <p:cNvSpPr/>
          <p:nvPr/>
        </p:nvSpPr>
        <p:spPr>
          <a:xfrm>
            <a:off x="5270502" y="522843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solidFill>
                  <a:sysClr val="windowText" lastClr="000000"/>
                </a:solidFill>
              </a:rPr>
              <a:t>Mech</a:t>
            </a:r>
            <a:endParaRPr lang="en-US" dirty="0">
              <a:solidFill>
                <a:sysClr val="windowText" lastClr="000000"/>
              </a:solidFill>
            </a:endParaRPr>
          </a:p>
        </p:txBody>
      </p:sp>
      <p:sp>
        <p:nvSpPr>
          <p:cNvPr id="6" name="Rectangle 5"/>
          <p:cNvSpPr/>
          <p:nvPr/>
        </p:nvSpPr>
        <p:spPr>
          <a:xfrm>
            <a:off x="8221135"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cxnSp>
        <p:nvCxnSpPr>
          <p:cNvPr id="8" name="Straight Arrow Connector 7"/>
          <p:cNvCxnSpPr>
            <a:stCxn id="5" idx="3"/>
            <a:endCxn id="6" idx="1"/>
          </p:cNvCxnSpPr>
          <p:nvPr/>
        </p:nvCxnSpPr>
        <p:spPr>
          <a:xfrm>
            <a:off x="6489702" y="5571332"/>
            <a:ext cx="1731433"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2396068"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ysClr val="windowText" lastClr="000000"/>
                </a:solidFill>
              </a:rPr>
              <a:t>Cause</a:t>
            </a:r>
            <a:endParaRPr lang="en-US" dirty="0">
              <a:solidFill>
                <a:sysClr val="windowText" lastClr="000000"/>
              </a:solidFill>
            </a:endParaRPr>
          </a:p>
        </p:txBody>
      </p:sp>
      <p:cxnSp>
        <p:nvCxnSpPr>
          <p:cNvPr id="12" name="Straight Arrow Connector 11"/>
          <p:cNvCxnSpPr>
            <a:stCxn id="11" idx="3"/>
            <a:endCxn id="5" idx="1"/>
          </p:cNvCxnSpPr>
          <p:nvPr/>
        </p:nvCxnSpPr>
        <p:spPr>
          <a:xfrm flipV="1">
            <a:off x="3615268" y="5571332"/>
            <a:ext cx="1655234"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a:stCxn id="11" idx="0"/>
            <a:endCxn id="6" idx="0"/>
          </p:cNvCxnSpPr>
          <p:nvPr/>
        </p:nvCxnSpPr>
        <p:spPr>
          <a:xfrm rot="5400000" flipH="1" flipV="1">
            <a:off x="5918201" y="2322249"/>
            <a:ext cx="12700" cy="5825067"/>
          </a:xfrm>
          <a:prstGeom prst="curvedConnector3">
            <a:avLst>
              <a:gd name="adj1" fmla="val 1013333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41134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a:t>
            </a:r>
            <a:endParaRPr lang="en-US" dirty="0"/>
          </a:p>
        </p:txBody>
      </p:sp>
      <p:sp>
        <p:nvSpPr>
          <p:cNvPr id="3" name="Content Placeholder 2"/>
          <p:cNvSpPr>
            <a:spLocks noGrp="1"/>
          </p:cNvSpPr>
          <p:nvPr>
            <p:ph idx="1"/>
          </p:nvPr>
        </p:nvSpPr>
        <p:spPr/>
        <p:txBody>
          <a:bodyPr/>
          <a:lstStyle/>
          <a:p>
            <a:r>
              <a:rPr lang="en-US" dirty="0" smtClean="0"/>
              <a:t>Despite unobserved confounding between the cause and the outcome, the presence of a mechanism allows us to compute the total causal effect</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167</a:t>
            </a:fld>
            <a:endParaRPr lang="en-US"/>
          </a:p>
        </p:txBody>
      </p:sp>
      <p:sp>
        <p:nvSpPr>
          <p:cNvPr id="5" name="Rectangle 4"/>
          <p:cNvSpPr/>
          <p:nvPr/>
        </p:nvSpPr>
        <p:spPr>
          <a:xfrm>
            <a:off x="5270502" y="522843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solidFill>
                  <a:sysClr val="windowText" lastClr="000000"/>
                </a:solidFill>
              </a:rPr>
              <a:t>Mech</a:t>
            </a:r>
            <a:endParaRPr lang="en-US" dirty="0">
              <a:solidFill>
                <a:sysClr val="windowText" lastClr="000000"/>
              </a:solidFill>
            </a:endParaRPr>
          </a:p>
        </p:txBody>
      </p:sp>
      <p:sp>
        <p:nvSpPr>
          <p:cNvPr id="6" name="Rectangle 5"/>
          <p:cNvSpPr/>
          <p:nvPr/>
        </p:nvSpPr>
        <p:spPr>
          <a:xfrm>
            <a:off x="8221135"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cxnSp>
        <p:nvCxnSpPr>
          <p:cNvPr id="8" name="Straight Arrow Connector 7"/>
          <p:cNvCxnSpPr>
            <a:stCxn id="5" idx="3"/>
            <a:endCxn id="6" idx="1"/>
          </p:cNvCxnSpPr>
          <p:nvPr/>
        </p:nvCxnSpPr>
        <p:spPr>
          <a:xfrm>
            <a:off x="6489702" y="5571332"/>
            <a:ext cx="1731433"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2396068"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ysClr val="windowText" lastClr="000000"/>
                </a:solidFill>
              </a:rPr>
              <a:t>Cause</a:t>
            </a:r>
            <a:endParaRPr lang="en-US" dirty="0">
              <a:solidFill>
                <a:sysClr val="windowText" lastClr="000000"/>
              </a:solidFill>
            </a:endParaRPr>
          </a:p>
        </p:txBody>
      </p:sp>
      <p:cxnSp>
        <p:nvCxnSpPr>
          <p:cNvPr id="12" name="Straight Arrow Connector 11"/>
          <p:cNvCxnSpPr>
            <a:stCxn id="11" idx="3"/>
            <a:endCxn id="5" idx="1"/>
          </p:cNvCxnSpPr>
          <p:nvPr/>
        </p:nvCxnSpPr>
        <p:spPr>
          <a:xfrm flipV="1">
            <a:off x="3615268" y="5571332"/>
            <a:ext cx="1655234"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a:stCxn id="11" idx="0"/>
            <a:endCxn id="6" idx="0"/>
          </p:cNvCxnSpPr>
          <p:nvPr/>
        </p:nvCxnSpPr>
        <p:spPr>
          <a:xfrm rot="5400000" flipH="1" flipV="1">
            <a:off x="5918201" y="2322249"/>
            <a:ext cx="12700" cy="5825067"/>
          </a:xfrm>
          <a:prstGeom prst="curvedConnector3">
            <a:avLst>
              <a:gd name="adj1" fmla="val 1013333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8784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a:t>
            </a:r>
            <a:endParaRPr lang="en-US" dirty="0"/>
          </a:p>
        </p:txBody>
      </p:sp>
      <p:sp>
        <p:nvSpPr>
          <p:cNvPr id="3" name="Content Placeholder 2"/>
          <p:cNvSpPr>
            <a:spLocks noGrp="1"/>
          </p:cNvSpPr>
          <p:nvPr>
            <p:ph idx="1"/>
          </p:nvPr>
        </p:nvSpPr>
        <p:spPr/>
        <p:txBody>
          <a:bodyPr>
            <a:normAutofit/>
          </a:bodyPr>
          <a:lstStyle/>
          <a:p>
            <a:r>
              <a:rPr lang="en-US" sz="2400" dirty="0" smtClean="0"/>
              <a:t>The mechanism must not be related to the unobserved confounders</a:t>
            </a:r>
          </a:p>
          <a:p>
            <a:endParaRPr lang="en-US" sz="2400" dirty="0"/>
          </a:p>
          <a:p>
            <a:r>
              <a:rPr lang="en-US" sz="2400" dirty="0" smtClean="0"/>
              <a:t>The cause must not directly cause the outcome, only via the mechanism</a:t>
            </a:r>
            <a:endParaRPr lang="en-US" sz="2400" dirty="0"/>
          </a:p>
        </p:txBody>
      </p:sp>
      <p:sp>
        <p:nvSpPr>
          <p:cNvPr id="4" name="Slide Number Placeholder 3"/>
          <p:cNvSpPr>
            <a:spLocks noGrp="1"/>
          </p:cNvSpPr>
          <p:nvPr>
            <p:ph type="sldNum" sz="quarter" idx="12"/>
          </p:nvPr>
        </p:nvSpPr>
        <p:spPr/>
        <p:txBody>
          <a:bodyPr/>
          <a:lstStyle/>
          <a:p>
            <a:fld id="{5F3DA2C8-5B72-4388-8D1E-72C210589DD5}" type="slidenum">
              <a:rPr lang="en-US" smtClean="0"/>
              <a:t>168</a:t>
            </a:fld>
            <a:endParaRPr lang="en-US"/>
          </a:p>
        </p:txBody>
      </p:sp>
      <p:sp>
        <p:nvSpPr>
          <p:cNvPr id="5" name="Rectangle 4"/>
          <p:cNvSpPr/>
          <p:nvPr/>
        </p:nvSpPr>
        <p:spPr>
          <a:xfrm>
            <a:off x="5270502" y="522843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solidFill>
                  <a:sysClr val="windowText" lastClr="000000"/>
                </a:solidFill>
              </a:rPr>
              <a:t>Mech</a:t>
            </a:r>
            <a:endParaRPr lang="en-US" dirty="0">
              <a:solidFill>
                <a:sysClr val="windowText" lastClr="000000"/>
              </a:solidFill>
            </a:endParaRPr>
          </a:p>
        </p:txBody>
      </p:sp>
      <p:sp>
        <p:nvSpPr>
          <p:cNvPr id="6" name="Rectangle 5"/>
          <p:cNvSpPr/>
          <p:nvPr/>
        </p:nvSpPr>
        <p:spPr>
          <a:xfrm>
            <a:off x="8221135"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rPr>
              <a:t>Outcome</a:t>
            </a:r>
          </a:p>
        </p:txBody>
      </p:sp>
      <p:cxnSp>
        <p:nvCxnSpPr>
          <p:cNvPr id="8" name="Straight Arrow Connector 7"/>
          <p:cNvCxnSpPr>
            <a:stCxn id="5" idx="3"/>
            <a:endCxn id="6" idx="1"/>
          </p:cNvCxnSpPr>
          <p:nvPr/>
        </p:nvCxnSpPr>
        <p:spPr>
          <a:xfrm>
            <a:off x="6489702" y="5571332"/>
            <a:ext cx="1731433"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2396068" y="5234782"/>
            <a:ext cx="12192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ysClr val="windowText" lastClr="000000"/>
                </a:solidFill>
              </a:rPr>
              <a:t>Cause</a:t>
            </a:r>
            <a:endParaRPr lang="en-US" dirty="0">
              <a:solidFill>
                <a:sysClr val="windowText" lastClr="000000"/>
              </a:solidFill>
            </a:endParaRPr>
          </a:p>
        </p:txBody>
      </p:sp>
      <p:cxnSp>
        <p:nvCxnSpPr>
          <p:cNvPr id="12" name="Straight Arrow Connector 11"/>
          <p:cNvCxnSpPr>
            <a:stCxn id="11" idx="3"/>
            <a:endCxn id="5" idx="1"/>
          </p:cNvCxnSpPr>
          <p:nvPr/>
        </p:nvCxnSpPr>
        <p:spPr>
          <a:xfrm flipV="1">
            <a:off x="3615268" y="5571332"/>
            <a:ext cx="1655234"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a:stCxn id="11" idx="0"/>
            <a:endCxn id="6" idx="0"/>
          </p:cNvCxnSpPr>
          <p:nvPr/>
        </p:nvCxnSpPr>
        <p:spPr>
          <a:xfrm rot="5400000" flipH="1" flipV="1">
            <a:off x="5918201" y="2322249"/>
            <a:ext cx="12700" cy="5825067"/>
          </a:xfrm>
          <a:prstGeom prst="curvedConnector3">
            <a:avLst>
              <a:gd name="adj1" fmla="val 1013333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73846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169</a:t>
            </a:fld>
            <a:endParaRPr lang="en-US"/>
          </a:p>
        </p:txBody>
      </p:sp>
    </p:spTree>
    <p:extLst>
      <p:ext uri="{BB962C8B-B14F-4D97-AF65-F5344CB8AC3E}">
        <p14:creationId xmlns:p14="http://schemas.microsoft.com/office/powerpoint/2010/main" val="190959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flipV="1">
            <a:off x="3243263" y="2743200"/>
            <a:ext cx="19812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3243263" y="3429000"/>
            <a:ext cx="1981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33" name="TextBox 10"/>
          <p:cNvSpPr txBox="1">
            <a:spLocks noChangeArrowheads="1"/>
          </p:cNvSpPr>
          <p:nvPr/>
        </p:nvSpPr>
        <p:spPr bwMode="auto">
          <a:xfrm>
            <a:off x="3471864" y="2362200"/>
            <a:ext cx="132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TREATMENT</a:t>
            </a:r>
          </a:p>
        </p:txBody>
      </p:sp>
      <p:sp>
        <p:nvSpPr>
          <p:cNvPr id="1034" name="TextBox 11"/>
          <p:cNvSpPr txBox="1">
            <a:spLocks noChangeArrowheads="1"/>
          </p:cNvSpPr>
          <p:nvPr/>
        </p:nvSpPr>
        <p:spPr bwMode="auto">
          <a:xfrm>
            <a:off x="3624263" y="4038600"/>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CONTROL</a:t>
            </a:r>
          </a:p>
        </p:txBody>
      </p:sp>
      <p:cxnSp>
        <p:nvCxnSpPr>
          <p:cNvPr id="25" name="Elbow Connector 24"/>
          <p:cNvCxnSpPr/>
          <p:nvPr/>
        </p:nvCxnSpPr>
        <p:spPr>
          <a:xfrm>
            <a:off x="6094414" y="2590800"/>
            <a:ext cx="1587" cy="1752600"/>
          </a:xfrm>
          <a:prstGeom prst="bentConnector3">
            <a:avLst>
              <a:gd name="adj1" fmla="val 71977289"/>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4343" name="Rectangle 4"/>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graphicFrame>
        <p:nvGraphicFramePr>
          <p:cNvPr id="1029" name="Object 5"/>
          <p:cNvGraphicFramePr>
            <a:graphicFrameLocks noChangeAspect="1"/>
          </p:cNvGraphicFramePr>
          <p:nvPr/>
        </p:nvGraphicFramePr>
        <p:xfrm>
          <a:off x="7561264" y="3105150"/>
          <a:ext cx="2097087" cy="647700"/>
        </p:xfrm>
        <a:graphic>
          <a:graphicData uri="http://schemas.openxmlformats.org/presentationml/2006/ole">
            <mc:AlternateContent xmlns:mc="http://schemas.openxmlformats.org/markup-compatibility/2006">
              <mc:Choice xmlns:v="urn:schemas-microsoft-com:vml" Requires="v">
                <p:oleObj spid="_x0000_s4136" name="Equation" r:id="rId4" imgW="749300" imgH="228600" progId="Equation.3">
                  <p:embed/>
                </p:oleObj>
              </mc:Choice>
              <mc:Fallback>
                <p:oleObj name="Equation" r:id="rId4" imgW="749300" imgH="228600" progId="Equation.3">
                  <p:embed/>
                  <p:pic>
                    <p:nvPicPr>
                      <p:cNvPr id="10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264" y="3105150"/>
                        <a:ext cx="2097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5" name="Picture 36" descr="person.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632075"/>
            <a:ext cx="762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person.gif"/>
          <p:cNvPicPr>
            <a:picLocks noChangeAspect="1"/>
          </p:cNvPicPr>
          <p:nvPr/>
        </p:nvPicPr>
        <p:blipFill>
          <a:blip r:embed="rId7" cstate="print">
            <a:duotone>
              <a:schemeClr val="accent2">
                <a:shade val="45000"/>
                <a:satMod val="135000"/>
              </a:schemeClr>
              <a:prstClr val="white"/>
            </a:duotone>
          </a:blip>
          <a:stretch>
            <a:fillRect/>
          </a:stretch>
        </p:blipFill>
        <p:spPr>
          <a:xfrm>
            <a:off x="5334000" y="1600200"/>
            <a:ext cx="762000" cy="1592580"/>
          </a:xfrm>
          <a:prstGeom prst="rect">
            <a:avLst/>
          </a:prstGeom>
        </p:spPr>
      </p:pic>
      <p:pic>
        <p:nvPicPr>
          <p:cNvPr id="1040" name="Picture 38" descr="person.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581401"/>
            <a:ext cx="76200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7473950" y="3821114"/>
            <a:ext cx="2432050" cy="369887"/>
          </a:xfrm>
          <a:prstGeom prst="rect">
            <a:avLst/>
          </a:prstGeom>
          <a:noFill/>
        </p:spPr>
        <p:txBody>
          <a:bodyPr wrap="none">
            <a:spAutoFit/>
          </a:bodyPr>
          <a:lstStyle/>
          <a:p>
            <a:pPr eaLnBrk="1" hangingPunct="1">
              <a:defRPr/>
            </a:pPr>
            <a:r>
              <a:rPr lang="en-US" dirty="0">
                <a:latin typeface="+mj-lt"/>
              </a:rPr>
              <a:t>Unit –level Causal Effect</a:t>
            </a:r>
          </a:p>
        </p:txBody>
      </p:sp>
      <p:sp>
        <p:nvSpPr>
          <p:cNvPr id="14349" name="Slide Number Placeholder 14"/>
          <p:cNvSpPr>
            <a:spLocks noGrp="1"/>
          </p:cNvSpPr>
          <p:nvPr>
            <p:ph type="sldNum" sz="quarter" idx="12"/>
          </p:nvPr>
        </p:nvSpPr>
        <p:spPr>
          <a:xfrm>
            <a:off x="8077200" y="6356351"/>
            <a:ext cx="2133600" cy="365125"/>
          </a:xfrm>
        </p:spPr>
        <p:txBody>
          <a:bodyPr vert="horz" lIns="91440" tIns="45720" rIns="91440" bIns="45720" rtlCol="0" anchor="ctr"/>
          <a:lstStyle/>
          <a:p>
            <a:fld id="{8A92A6B1-62D1-4FF1-994A-B4372F3CB084}" type="slidenum">
              <a:rPr lang="en-US" altLang="en-US"/>
              <a:pPr/>
              <a:t>17</a:t>
            </a:fld>
            <a:endParaRPr lang="en-US" altLang="en-US" dirty="0"/>
          </a:p>
        </p:txBody>
      </p:sp>
    </p:spTree>
    <p:extLst>
      <p:ext uri="{BB962C8B-B14F-4D97-AF65-F5344CB8AC3E}">
        <p14:creationId xmlns:p14="http://schemas.microsoft.com/office/powerpoint/2010/main" val="4013478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034" grpId="0"/>
      <p:bldP spid="14"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Statistical aspects of mechanisms</a:t>
            </a:r>
            <a:endParaRPr lang="en-US" dirty="0"/>
          </a:p>
        </p:txBody>
      </p:sp>
      <p:sp>
        <p:nvSpPr>
          <p:cNvPr id="6" name="Content Placeholder 5"/>
          <p:cNvSpPr>
            <a:spLocks noGrp="1"/>
          </p:cNvSpPr>
          <p:nvPr>
            <p:ph idx="1"/>
          </p:nvPr>
        </p:nvSpPr>
        <p:spPr/>
        <p:txBody>
          <a:bodyPr/>
          <a:lstStyle/>
          <a:p>
            <a:r>
              <a:rPr lang="en-US" dirty="0" smtClean="0"/>
              <a:t>One way to estimate the causal effect via a mechanism is to simply use a structural equation model (path model)</a:t>
            </a:r>
          </a:p>
          <a:p>
            <a:endParaRPr lang="en-US" dirty="0"/>
          </a:p>
          <a:p>
            <a:r>
              <a:rPr lang="en-US" dirty="0" smtClean="0"/>
              <a:t>We define a full mediation model, but allow the error terms of treatment and outcome to be correlated</a:t>
            </a:r>
          </a:p>
          <a:p>
            <a:endParaRPr lang="en-US" dirty="0"/>
          </a:p>
          <a:p>
            <a:r>
              <a:rPr lang="en-US" dirty="0" smtClean="0"/>
              <a:t>This yields a just-identified model from which we can derive the total effect as the product of the two paths (assuming linear models)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170</a:t>
            </a:fld>
            <a:endParaRPr lang="en-US"/>
          </a:p>
        </p:txBody>
      </p:sp>
    </p:spTree>
    <p:extLst>
      <p:ext uri="{BB962C8B-B14F-4D97-AF65-F5344CB8AC3E}">
        <p14:creationId xmlns:p14="http://schemas.microsoft.com/office/powerpoint/2010/main" val="200785737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171</a:t>
            </a:fld>
            <a:endParaRPr lang="en-US"/>
          </a:p>
        </p:txBody>
      </p:sp>
      <p:pic>
        <p:nvPicPr>
          <p:cNvPr id="5"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5704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7</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172</a:t>
            </a:fld>
            <a:endParaRPr lang="en-US"/>
          </a:p>
        </p:txBody>
      </p:sp>
    </p:spTree>
    <p:extLst>
      <p:ext uri="{BB962C8B-B14F-4D97-AF65-F5344CB8AC3E}">
        <p14:creationId xmlns:p14="http://schemas.microsoft.com/office/powerpoint/2010/main" val="14216014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173</a:t>
            </a:fld>
            <a:endParaRPr lang="en-US"/>
          </a:p>
        </p:txBody>
      </p:sp>
    </p:spTree>
    <p:extLst>
      <p:ext uri="{BB962C8B-B14F-4D97-AF65-F5344CB8AC3E}">
        <p14:creationId xmlns:p14="http://schemas.microsoft.com/office/powerpoint/2010/main" val="8163732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DA2C8-5B72-4388-8D1E-72C210589DD5}" type="slidenum">
              <a:rPr lang="en-US" smtClean="0"/>
              <a:t>174</a:t>
            </a:fld>
            <a:endParaRPr lang="en-US"/>
          </a:p>
        </p:txBody>
      </p:sp>
      <p:pic>
        <p:nvPicPr>
          <p:cNvPr id="15362" name="Picture 2" descr="Image result for there be dragons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2479"/>
            <a:ext cx="12192000" cy="413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65305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Complications</a:t>
            </a:r>
            <a:endParaRPr lang="en-US" dirty="0"/>
          </a:p>
        </p:txBody>
      </p:sp>
      <p:sp>
        <p:nvSpPr>
          <p:cNvPr id="6" name="Content Placeholder 5"/>
          <p:cNvSpPr>
            <a:spLocks noGrp="1"/>
          </p:cNvSpPr>
          <p:nvPr>
            <p:ph idx="1"/>
          </p:nvPr>
        </p:nvSpPr>
        <p:spPr/>
        <p:txBody>
          <a:bodyPr>
            <a:normAutofit lnSpcReduction="10000"/>
          </a:bodyPr>
          <a:lstStyle/>
          <a:p>
            <a:r>
              <a:rPr lang="en-US" dirty="0" smtClean="0"/>
              <a:t>Latent variables</a:t>
            </a:r>
          </a:p>
          <a:p>
            <a:endParaRPr lang="en-US" dirty="0"/>
          </a:p>
          <a:p>
            <a:r>
              <a:rPr lang="en-US" dirty="0" smtClean="0"/>
              <a:t>Missing data</a:t>
            </a:r>
          </a:p>
          <a:p>
            <a:endParaRPr lang="en-US" dirty="0"/>
          </a:p>
          <a:p>
            <a:r>
              <a:rPr lang="en-US" dirty="0" smtClean="0"/>
              <a:t>Machine learning</a:t>
            </a:r>
          </a:p>
          <a:p>
            <a:endParaRPr lang="en-US" dirty="0"/>
          </a:p>
          <a:p>
            <a:r>
              <a:rPr lang="en-US" dirty="0" smtClean="0"/>
              <a:t>Longitudinal data</a:t>
            </a:r>
          </a:p>
          <a:p>
            <a:endParaRPr lang="en-US" dirty="0"/>
          </a:p>
          <a:p>
            <a:r>
              <a:rPr lang="en-US" dirty="0" smtClean="0"/>
              <a:t>Indirect effects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175</a:t>
            </a:fld>
            <a:endParaRPr lang="en-US"/>
          </a:p>
        </p:txBody>
      </p:sp>
    </p:spTree>
    <p:extLst>
      <p:ext uri="{BB962C8B-B14F-4D97-AF65-F5344CB8AC3E}">
        <p14:creationId xmlns:p14="http://schemas.microsoft.com/office/powerpoint/2010/main" val="13994579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Latent </a:t>
            </a:r>
            <a:r>
              <a:rPr lang="en-US" dirty="0" smtClean="0"/>
              <a:t>variables</a:t>
            </a:r>
            <a:endParaRPr lang="en-US" dirty="0"/>
          </a:p>
        </p:txBody>
      </p:sp>
      <p:sp>
        <p:nvSpPr>
          <p:cNvPr id="6" name="Content Placeholder 5"/>
          <p:cNvSpPr>
            <a:spLocks noGrp="1"/>
          </p:cNvSpPr>
          <p:nvPr>
            <p:ph idx="1"/>
          </p:nvPr>
        </p:nvSpPr>
        <p:spPr/>
        <p:txBody>
          <a:bodyPr/>
          <a:lstStyle/>
          <a:p>
            <a:r>
              <a:rPr lang="en-US" dirty="0" smtClean="0"/>
              <a:t>All of our examples so far used manifest variables </a:t>
            </a:r>
          </a:p>
          <a:p>
            <a:endParaRPr lang="en-US" dirty="0"/>
          </a:p>
          <a:p>
            <a:r>
              <a:rPr lang="en-US" dirty="0" smtClean="0"/>
              <a:t>What if some of our constructs are </a:t>
            </a:r>
            <a:r>
              <a:rPr lang="en-US" dirty="0" err="1" smtClean="0"/>
              <a:t>latents</a:t>
            </a:r>
            <a:r>
              <a:rPr lang="en-US" dirty="0" smtClean="0"/>
              <a:t> and we want to model them this way</a:t>
            </a:r>
          </a:p>
          <a:p>
            <a:endParaRPr lang="en-US" dirty="0"/>
          </a:p>
          <a:p>
            <a:r>
              <a:rPr lang="en-US" dirty="0" smtClean="0"/>
              <a:t>Use of full structural equation model (with measurement model) necessary, but many questions remain</a:t>
            </a:r>
          </a:p>
          <a:p>
            <a:endParaRPr lang="en-US" dirty="0"/>
          </a:p>
          <a:p>
            <a:r>
              <a:rPr lang="en-US" i="1" dirty="0" err="1" smtClean="0"/>
              <a:t>EffectLiteR</a:t>
            </a:r>
            <a:r>
              <a:rPr lang="en-US" i="1" dirty="0" smtClean="0"/>
              <a:t> </a:t>
            </a:r>
            <a:r>
              <a:rPr lang="en-US" dirty="0" smtClean="0"/>
              <a:t>currently only package that tackles these issues</a:t>
            </a:r>
            <a:endParaRPr lang="en-US" i="1" dirty="0"/>
          </a:p>
        </p:txBody>
      </p:sp>
      <p:sp>
        <p:nvSpPr>
          <p:cNvPr id="4" name="Slide Number Placeholder 3"/>
          <p:cNvSpPr>
            <a:spLocks noGrp="1"/>
          </p:cNvSpPr>
          <p:nvPr>
            <p:ph type="sldNum" sz="quarter" idx="12"/>
          </p:nvPr>
        </p:nvSpPr>
        <p:spPr/>
        <p:txBody>
          <a:bodyPr/>
          <a:lstStyle/>
          <a:p>
            <a:fld id="{5F3DA2C8-5B72-4388-8D1E-72C210589DD5}" type="slidenum">
              <a:rPr lang="en-US" smtClean="0"/>
              <a:t>176</a:t>
            </a:fld>
            <a:endParaRPr lang="en-US"/>
          </a:p>
        </p:txBody>
      </p:sp>
    </p:spTree>
    <p:extLst>
      <p:ext uri="{BB962C8B-B14F-4D97-AF65-F5344CB8AC3E}">
        <p14:creationId xmlns:p14="http://schemas.microsoft.com/office/powerpoint/2010/main" val="46113488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Missing data</a:t>
            </a:r>
          </a:p>
        </p:txBody>
      </p:sp>
      <p:sp>
        <p:nvSpPr>
          <p:cNvPr id="6" name="Content Placeholder 5"/>
          <p:cNvSpPr>
            <a:spLocks noGrp="1"/>
          </p:cNvSpPr>
          <p:nvPr>
            <p:ph idx="1"/>
          </p:nvPr>
        </p:nvSpPr>
        <p:spPr/>
        <p:txBody>
          <a:bodyPr/>
          <a:lstStyle/>
          <a:p>
            <a:r>
              <a:rPr lang="en-US" dirty="0" smtClean="0"/>
              <a:t>All of our examples assumed complete data</a:t>
            </a:r>
          </a:p>
          <a:p>
            <a:endParaRPr lang="en-US" dirty="0"/>
          </a:p>
          <a:p>
            <a:r>
              <a:rPr lang="en-US" dirty="0" smtClean="0"/>
              <a:t>Missing data can induce unique biases even in perfectly </a:t>
            </a:r>
            <a:r>
              <a:rPr lang="en-US" dirty="0" err="1" smtClean="0"/>
              <a:t>unconfounded</a:t>
            </a:r>
            <a:r>
              <a:rPr lang="en-US" dirty="0" smtClean="0"/>
              <a:t> effects</a:t>
            </a:r>
          </a:p>
          <a:p>
            <a:endParaRPr lang="en-US" dirty="0"/>
          </a:p>
          <a:p>
            <a:r>
              <a:rPr lang="en-US" dirty="0" smtClean="0"/>
              <a:t>Identification of </a:t>
            </a:r>
            <a:r>
              <a:rPr lang="en-US" dirty="0" err="1" smtClean="0"/>
              <a:t>missingness</a:t>
            </a:r>
            <a:r>
              <a:rPr lang="en-US" dirty="0" smtClean="0"/>
              <a:t> mechanism (m-graphs) and techniques to recover effects (imputation) rely on additional assumptions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177</a:t>
            </a:fld>
            <a:endParaRPr lang="en-US"/>
          </a:p>
        </p:txBody>
      </p:sp>
    </p:spTree>
    <p:extLst>
      <p:ext uri="{BB962C8B-B14F-4D97-AF65-F5344CB8AC3E}">
        <p14:creationId xmlns:p14="http://schemas.microsoft.com/office/powerpoint/2010/main" val="58016143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learning</a:t>
            </a:r>
            <a:endParaRPr lang="en-US" dirty="0"/>
          </a:p>
        </p:txBody>
      </p:sp>
      <p:sp>
        <p:nvSpPr>
          <p:cNvPr id="6" name="Content Placeholder 5"/>
          <p:cNvSpPr>
            <a:spLocks noGrp="1"/>
          </p:cNvSpPr>
          <p:nvPr>
            <p:ph idx="1"/>
          </p:nvPr>
        </p:nvSpPr>
        <p:spPr/>
        <p:txBody>
          <a:bodyPr/>
          <a:lstStyle/>
          <a:p>
            <a:r>
              <a:rPr lang="en-US" dirty="0" smtClean="0"/>
              <a:t>All of our exercises were fitted “manually”, entering covariates and doing some model checks</a:t>
            </a:r>
          </a:p>
          <a:p>
            <a:endParaRPr lang="en-US" dirty="0"/>
          </a:p>
          <a:p>
            <a:r>
              <a:rPr lang="en-US" dirty="0" smtClean="0"/>
              <a:t>In complex models this seems hopeless</a:t>
            </a:r>
          </a:p>
          <a:p>
            <a:endParaRPr lang="en-US" dirty="0"/>
          </a:p>
          <a:p>
            <a:r>
              <a:rPr lang="en-US" dirty="0" smtClean="0"/>
              <a:t>Machine learning algorithms could potentially help here</a:t>
            </a:r>
          </a:p>
          <a:p>
            <a:endParaRPr lang="en-US" dirty="0"/>
          </a:p>
          <a:p>
            <a:r>
              <a:rPr lang="en-US" dirty="0" smtClean="0"/>
              <a:t>Some success stories with Bayesian Regression Trees, and </a:t>
            </a:r>
            <a:r>
              <a:rPr lang="en-US" dirty="0" err="1" smtClean="0"/>
              <a:t>SuperLearner</a:t>
            </a:r>
            <a:r>
              <a:rPr lang="en-US" dirty="0" smtClean="0"/>
              <a:t> (in </a:t>
            </a:r>
            <a:r>
              <a:rPr lang="en-US" i="1" dirty="0" err="1" smtClean="0"/>
              <a:t>tmle</a:t>
            </a:r>
            <a:r>
              <a:rPr lang="en-US" i="1" dirty="0" smtClean="0"/>
              <a:t> </a:t>
            </a:r>
            <a:r>
              <a:rPr lang="en-US" dirty="0" smtClean="0"/>
              <a:t>package)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178</a:t>
            </a:fld>
            <a:endParaRPr lang="en-US"/>
          </a:p>
        </p:txBody>
      </p:sp>
    </p:spTree>
    <p:extLst>
      <p:ext uri="{BB962C8B-B14F-4D97-AF65-F5344CB8AC3E}">
        <p14:creationId xmlns:p14="http://schemas.microsoft.com/office/powerpoint/2010/main" val="25586331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Longitudinal data</a:t>
            </a:r>
            <a:endParaRPr lang="en-US" dirty="0"/>
          </a:p>
        </p:txBody>
      </p:sp>
      <p:sp>
        <p:nvSpPr>
          <p:cNvPr id="3" name="Content Placeholder 2"/>
          <p:cNvSpPr>
            <a:spLocks noGrp="1"/>
          </p:cNvSpPr>
          <p:nvPr>
            <p:ph idx="1"/>
          </p:nvPr>
        </p:nvSpPr>
        <p:spPr/>
        <p:txBody>
          <a:bodyPr/>
          <a:lstStyle/>
          <a:p>
            <a:r>
              <a:rPr lang="en-US" dirty="0" smtClean="0"/>
              <a:t>All of our exercises considered a treatment being administered at one point in time</a:t>
            </a:r>
          </a:p>
          <a:p>
            <a:endParaRPr lang="en-US" dirty="0"/>
          </a:p>
          <a:p>
            <a:r>
              <a:rPr lang="en-US" dirty="0" smtClean="0"/>
              <a:t>Longitudinal studies with time-varying treatments, and time-varying confounders pose additional problems</a:t>
            </a:r>
          </a:p>
          <a:p>
            <a:endParaRPr lang="en-US" dirty="0"/>
          </a:p>
          <a:p>
            <a:r>
              <a:rPr lang="en-US" dirty="0" smtClean="0"/>
              <a:t>Regression adjustment and matching often infeasible, weighting and marginal structural models possible (in </a:t>
            </a:r>
            <a:r>
              <a:rPr lang="en-US" i="1" dirty="0" err="1" smtClean="0"/>
              <a:t>ipw</a:t>
            </a:r>
            <a:r>
              <a:rPr lang="en-US" i="1" dirty="0" smtClean="0"/>
              <a:t> </a:t>
            </a:r>
            <a:r>
              <a:rPr lang="en-US" dirty="0" smtClean="0"/>
              <a:t>package)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179</a:t>
            </a:fld>
            <a:endParaRPr lang="en-US"/>
          </a:p>
        </p:txBody>
      </p:sp>
    </p:spTree>
    <p:extLst>
      <p:ext uri="{BB962C8B-B14F-4D97-AF65-F5344CB8AC3E}">
        <p14:creationId xmlns:p14="http://schemas.microsoft.com/office/powerpoint/2010/main" val="138905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flipV="1">
            <a:off x="3243263" y="2743200"/>
            <a:ext cx="19812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3243263" y="3429000"/>
            <a:ext cx="1981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388" name="TextBox 10"/>
          <p:cNvSpPr txBox="1">
            <a:spLocks noChangeArrowheads="1"/>
          </p:cNvSpPr>
          <p:nvPr/>
        </p:nvSpPr>
        <p:spPr bwMode="auto">
          <a:xfrm>
            <a:off x="3471864" y="2362200"/>
            <a:ext cx="132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TREATMENT</a:t>
            </a:r>
          </a:p>
        </p:txBody>
      </p:sp>
      <p:sp>
        <p:nvSpPr>
          <p:cNvPr id="16389" name="TextBox 11"/>
          <p:cNvSpPr txBox="1">
            <a:spLocks noChangeArrowheads="1"/>
          </p:cNvSpPr>
          <p:nvPr/>
        </p:nvSpPr>
        <p:spPr bwMode="auto">
          <a:xfrm>
            <a:off x="3624263" y="4038600"/>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CONTROL</a:t>
            </a:r>
          </a:p>
        </p:txBody>
      </p:sp>
      <p:cxnSp>
        <p:nvCxnSpPr>
          <p:cNvPr id="25" name="Elbow Connector 24"/>
          <p:cNvCxnSpPr/>
          <p:nvPr/>
        </p:nvCxnSpPr>
        <p:spPr>
          <a:xfrm>
            <a:off x="6172200" y="2590800"/>
            <a:ext cx="1588" cy="1752600"/>
          </a:xfrm>
          <a:prstGeom prst="bentConnector3">
            <a:avLst>
              <a:gd name="adj1" fmla="val 71977289"/>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639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sp>
        <p:nvSpPr>
          <p:cNvPr id="1639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sp>
        <p:nvSpPr>
          <p:cNvPr id="1639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graphicFrame>
        <p:nvGraphicFramePr>
          <p:cNvPr id="16394" name="Object 3"/>
          <p:cNvGraphicFramePr>
            <a:graphicFrameLocks noChangeAspect="1"/>
          </p:cNvGraphicFramePr>
          <p:nvPr/>
        </p:nvGraphicFramePr>
        <p:xfrm>
          <a:off x="7543800" y="2933700"/>
          <a:ext cx="2895600" cy="952500"/>
        </p:xfrm>
        <a:graphic>
          <a:graphicData uri="http://schemas.openxmlformats.org/presentationml/2006/ole">
            <mc:AlternateContent xmlns:mc="http://schemas.openxmlformats.org/markup-compatibility/2006">
              <mc:Choice xmlns:v="urn:schemas-microsoft-com:vml" Requires="v">
                <p:oleObj spid="_x0000_s5160" name="Equation" r:id="rId4" imgW="1358310" imgH="431613" progId="Equation.3">
                  <p:embed/>
                </p:oleObj>
              </mc:Choice>
              <mc:Fallback>
                <p:oleObj name="Equation" r:id="rId4" imgW="1358310" imgH="431613" progId="Equation.3">
                  <p:embed/>
                  <p:pic>
                    <p:nvPicPr>
                      <p:cNvPr id="1639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2933700"/>
                        <a:ext cx="2895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95" name="Picture 29" descr="pers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23622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30" descr="pers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29718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41" descr="person2.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60600" y="28194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42" descr="person2.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2766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descr="person.gif"/>
          <p:cNvPicPr>
            <a:picLocks noChangeAspect="1"/>
          </p:cNvPicPr>
          <p:nvPr/>
        </p:nvPicPr>
        <p:blipFill>
          <a:blip r:embed="rId8" cstate="print">
            <a:duotone>
              <a:schemeClr val="accent2">
                <a:shade val="45000"/>
                <a:satMod val="135000"/>
              </a:schemeClr>
              <a:prstClr val="white"/>
            </a:duotone>
          </a:blip>
          <a:stretch>
            <a:fillRect/>
          </a:stretch>
        </p:blipFill>
        <p:spPr>
          <a:xfrm>
            <a:off x="5486400" y="1600200"/>
            <a:ext cx="304800" cy="637032"/>
          </a:xfrm>
          <a:prstGeom prst="rect">
            <a:avLst/>
          </a:prstGeom>
        </p:spPr>
      </p:pic>
      <p:pic>
        <p:nvPicPr>
          <p:cNvPr id="45" name="Picture 44" descr="person.gif"/>
          <p:cNvPicPr>
            <a:picLocks noChangeAspect="1"/>
          </p:cNvPicPr>
          <p:nvPr/>
        </p:nvPicPr>
        <p:blipFill>
          <a:blip r:embed="rId8" cstate="print">
            <a:duotone>
              <a:schemeClr val="accent2">
                <a:shade val="45000"/>
                <a:satMod val="135000"/>
              </a:schemeClr>
              <a:prstClr val="white"/>
            </a:duotone>
          </a:blip>
          <a:stretch>
            <a:fillRect/>
          </a:stretch>
        </p:blipFill>
        <p:spPr>
          <a:xfrm>
            <a:off x="5791200" y="2209800"/>
            <a:ext cx="304800" cy="637032"/>
          </a:xfrm>
          <a:prstGeom prst="rect">
            <a:avLst/>
          </a:prstGeom>
        </p:spPr>
      </p:pic>
      <p:pic>
        <p:nvPicPr>
          <p:cNvPr id="46" name="Picture 45" descr="person2.gif"/>
          <p:cNvPicPr>
            <a:picLocks noChangeAspect="1"/>
          </p:cNvPicPr>
          <p:nvPr/>
        </p:nvPicPr>
        <p:blipFill>
          <a:blip r:embed="rId9" cstate="print">
            <a:duotone>
              <a:schemeClr val="accent2">
                <a:shade val="45000"/>
                <a:satMod val="135000"/>
              </a:schemeClr>
              <a:prstClr val="white"/>
            </a:duotone>
          </a:blip>
          <a:stretch>
            <a:fillRect/>
          </a:stretch>
        </p:blipFill>
        <p:spPr>
          <a:xfrm>
            <a:off x="5232790" y="2057400"/>
            <a:ext cx="329810" cy="756622"/>
          </a:xfrm>
          <a:prstGeom prst="rect">
            <a:avLst/>
          </a:prstGeom>
        </p:spPr>
      </p:pic>
      <p:pic>
        <p:nvPicPr>
          <p:cNvPr id="47" name="Picture 46" descr="person2.gif"/>
          <p:cNvPicPr>
            <a:picLocks noChangeAspect="1"/>
          </p:cNvPicPr>
          <p:nvPr/>
        </p:nvPicPr>
        <p:blipFill>
          <a:blip r:embed="rId9" cstate="print">
            <a:duotone>
              <a:schemeClr val="accent2">
                <a:shade val="45000"/>
                <a:satMod val="135000"/>
              </a:schemeClr>
              <a:prstClr val="white"/>
            </a:duotone>
          </a:blip>
          <a:stretch>
            <a:fillRect/>
          </a:stretch>
        </p:blipFill>
        <p:spPr>
          <a:xfrm>
            <a:off x="5486400" y="2514600"/>
            <a:ext cx="329810" cy="756622"/>
          </a:xfrm>
          <a:prstGeom prst="rect">
            <a:avLst/>
          </a:prstGeom>
        </p:spPr>
      </p:pic>
      <p:pic>
        <p:nvPicPr>
          <p:cNvPr id="16403" name="Picture 47" descr="pers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86400" y="34290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4" name="Picture 48" descr="pers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1200" y="40386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5" name="Picture 49" descr="person2.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32400" y="38862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6" name="Picture 50" descr="person2.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3434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7772401" y="4114800"/>
            <a:ext cx="2182813" cy="369888"/>
          </a:xfrm>
          <a:prstGeom prst="rect">
            <a:avLst/>
          </a:prstGeom>
          <a:noFill/>
        </p:spPr>
        <p:txBody>
          <a:bodyPr wrap="none">
            <a:spAutoFit/>
          </a:bodyPr>
          <a:lstStyle/>
          <a:p>
            <a:pPr eaLnBrk="1" hangingPunct="1">
              <a:defRPr/>
            </a:pPr>
            <a:r>
              <a:rPr lang="en-US" dirty="0">
                <a:latin typeface="+mj-lt"/>
              </a:rPr>
              <a:t>Average Causal Effect</a:t>
            </a:r>
          </a:p>
        </p:txBody>
      </p:sp>
      <p:sp>
        <p:nvSpPr>
          <p:cNvPr id="16408" name="Slide Number Placeholder 25"/>
          <p:cNvSpPr>
            <a:spLocks noGrp="1"/>
          </p:cNvSpPr>
          <p:nvPr>
            <p:ph type="sldNum" sz="quarter" idx="12"/>
          </p:nvPr>
        </p:nvSpPr>
        <p:spPr>
          <a:xfrm>
            <a:off x="8077200" y="6356351"/>
            <a:ext cx="2133600" cy="365125"/>
          </a:xfrm>
        </p:spPr>
        <p:txBody>
          <a:bodyPr vert="horz" lIns="91440" tIns="45720" rIns="91440" bIns="45720" rtlCol="0" anchor="ctr"/>
          <a:lstStyle/>
          <a:p>
            <a:fld id="{5A9359D3-DDF9-46D0-8DD1-5051FD8E5062}" type="slidenum">
              <a:rPr lang="en-US" altLang="en-US"/>
              <a:pPr/>
              <a:t>18</a:t>
            </a:fld>
            <a:endParaRPr lang="en-US" altLang="en-US"/>
          </a:p>
        </p:txBody>
      </p:sp>
    </p:spTree>
    <p:extLst>
      <p:ext uri="{BB962C8B-B14F-4D97-AF65-F5344CB8AC3E}">
        <p14:creationId xmlns:p14="http://schemas.microsoft.com/office/powerpoint/2010/main" val="2611502243"/>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effects</a:t>
            </a:r>
            <a:endParaRPr lang="en-US" dirty="0"/>
          </a:p>
        </p:txBody>
      </p:sp>
      <p:sp>
        <p:nvSpPr>
          <p:cNvPr id="3" name="Content Placeholder 2"/>
          <p:cNvSpPr>
            <a:spLocks noGrp="1"/>
          </p:cNvSpPr>
          <p:nvPr>
            <p:ph idx="1"/>
          </p:nvPr>
        </p:nvSpPr>
        <p:spPr/>
        <p:txBody>
          <a:bodyPr>
            <a:normAutofit lnSpcReduction="10000"/>
          </a:bodyPr>
          <a:lstStyle/>
          <a:p>
            <a:r>
              <a:rPr lang="en-US" dirty="0" smtClean="0"/>
              <a:t>All of our exercises considered the total effect of a treatment</a:t>
            </a:r>
          </a:p>
          <a:p>
            <a:endParaRPr lang="en-US" dirty="0"/>
          </a:p>
          <a:p>
            <a:r>
              <a:rPr lang="en-US" dirty="0" smtClean="0"/>
              <a:t>Sometimes we are interested in mechanisms of a treatment (opening the black box)</a:t>
            </a:r>
          </a:p>
          <a:p>
            <a:endParaRPr lang="en-US" dirty="0"/>
          </a:p>
          <a:p>
            <a:r>
              <a:rPr lang="en-US" dirty="0" smtClean="0"/>
              <a:t>This translates into indirect (mediated) effects</a:t>
            </a:r>
          </a:p>
          <a:p>
            <a:endParaRPr lang="en-US" dirty="0"/>
          </a:p>
          <a:p>
            <a:r>
              <a:rPr lang="en-US" dirty="0" smtClean="0"/>
              <a:t>Flurry of literature on this topic, </a:t>
            </a:r>
            <a:r>
              <a:rPr lang="en-US" dirty="0" err="1" smtClean="0"/>
              <a:t>incuding</a:t>
            </a:r>
            <a:r>
              <a:rPr lang="en-US" dirty="0" smtClean="0"/>
              <a:t> necessary assumptions, estimation strategies, and designs (in </a:t>
            </a:r>
            <a:r>
              <a:rPr lang="en-US" i="1" dirty="0" smtClean="0"/>
              <a:t>Mediation </a:t>
            </a:r>
            <a:r>
              <a:rPr lang="en-US" dirty="0" smtClean="0"/>
              <a:t>package)  </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180</a:t>
            </a:fld>
            <a:endParaRPr lang="en-US"/>
          </a:p>
        </p:txBody>
      </p:sp>
    </p:spTree>
    <p:extLst>
      <p:ext uri="{BB962C8B-B14F-4D97-AF65-F5344CB8AC3E}">
        <p14:creationId xmlns:p14="http://schemas.microsoft.com/office/powerpoint/2010/main" val="6977090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smtClean="0"/>
              <a:t>Summary</a:t>
            </a:r>
            <a:endParaRPr lang="en-US"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181</a:t>
            </a:fld>
            <a:endParaRPr lang="en-US"/>
          </a:p>
        </p:txBody>
      </p:sp>
    </p:spTree>
    <p:extLst>
      <p:ext uri="{BB962C8B-B14F-4D97-AF65-F5344CB8AC3E}">
        <p14:creationId xmlns:p14="http://schemas.microsoft.com/office/powerpoint/2010/main" val="39503582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Respect assumptions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182</a:t>
            </a:fld>
            <a:endParaRPr lang="en-US"/>
          </a:p>
        </p:txBody>
      </p:sp>
    </p:spTree>
    <p:extLst>
      <p:ext uri="{BB962C8B-B14F-4D97-AF65-F5344CB8AC3E}">
        <p14:creationId xmlns:p14="http://schemas.microsoft.com/office/powerpoint/2010/main" val="28574892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Causal conclusions are hard to get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183</a:t>
            </a:fld>
            <a:endParaRPr lang="en-US"/>
          </a:p>
        </p:txBody>
      </p:sp>
    </p:spTree>
    <p:extLst>
      <p:ext uri="{BB962C8B-B14F-4D97-AF65-F5344CB8AC3E}">
        <p14:creationId xmlns:p14="http://schemas.microsoft.com/office/powerpoint/2010/main" val="253322772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roads lead to Rome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184</a:t>
            </a:fld>
            <a:endParaRPr lang="en-US"/>
          </a:p>
        </p:txBody>
      </p:sp>
    </p:spTree>
    <p:extLst>
      <p:ext uri="{BB962C8B-B14F-4D97-AF65-F5344CB8AC3E}">
        <p14:creationId xmlns:p14="http://schemas.microsoft.com/office/powerpoint/2010/main" val="404728866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185</a:t>
            </a:fld>
            <a:endParaRPr lang="en-US"/>
          </a:p>
        </p:txBody>
      </p:sp>
    </p:spTree>
    <p:extLst>
      <p:ext uri="{BB962C8B-B14F-4D97-AF65-F5344CB8AC3E}">
        <p14:creationId xmlns:p14="http://schemas.microsoft.com/office/powerpoint/2010/main" val="40660084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result for book of why"/>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15455" y="1879885"/>
            <a:ext cx="2619838" cy="4059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ubin imbens causality"/>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74680" y="1912252"/>
            <a:ext cx="2743200" cy="40618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bservation and experiment rosenbaum"/>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457267" y="1914207"/>
            <a:ext cx="2693063" cy="4059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352226" y="1914207"/>
            <a:ext cx="2506096" cy="4059936"/>
          </a:xfrm>
          <a:prstGeom prst="rect">
            <a:avLst/>
          </a:prstGeom>
          <a:ln>
            <a:solidFill>
              <a:schemeClr val="tx1"/>
            </a:solidFill>
          </a:ln>
        </p:spPr>
      </p:pic>
      <p:sp>
        <p:nvSpPr>
          <p:cNvPr id="5" name="Slide Number Placeholder 4"/>
          <p:cNvSpPr>
            <a:spLocks noGrp="1"/>
          </p:cNvSpPr>
          <p:nvPr>
            <p:ph type="sldNum" sz="quarter" idx="12"/>
          </p:nvPr>
        </p:nvSpPr>
        <p:spPr/>
        <p:txBody>
          <a:bodyPr/>
          <a:lstStyle/>
          <a:p>
            <a:fld id="{5F3DA2C8-5B72-4388-8D1E-72C210589DD5}" type="slidenum">
              <a:rPr lang="en-US" smtClean="0"/>
              <a:t>186</a:t>
            </a:fld>
            <a:endParaRPr lang="en-US"/>
          </a:p>
        </p:txBody>
      </p:sp>
    </p:spTree>
    <p:extLst>
      <p:ext uri="{BB962C8B-B14F-4D97-AF65-F5344CB8AC3E}">
        <p14:creationId xmlns:p14="http://schemas.microsoft.com/office/powerpoint/2010/main" val="16554512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516466"/>
            <a:ext cx="9144000" cy="4855633"/>
          </a:xfrm>
        </p:spPr>
        <p:txBody>
          <a:bodyPr>
            <a:normAutofit fontScale="90000"/>
          </a:bodyPr>
          <a:lstStyle/>
          <a:p>
            <a:r>
              <a:rPr lang="en-US" dirty="0" smtClean="0"/>
              <a:t>felix.thoemmes@cornell.edu</a:t>
            </a:r>
            <a:br>
              <a:rPr lang="en-US" dirty="0" smtClean="0"/>
            </a:br>
            <a:r>
              <a:rPr lang="en-US" dirty="0"/>
              <a:t/>
            </a:r>
            <a:br>
              <a:rPr lang="en-US" dirty="0"/>
            </a:br>
            <a:r>
              <a:rPr lang="en-US" dirty="0" smtClean="0"/>
              <a:t>felixthoemmes.com</a:t>
            </a:r>
            <a:br>
              <a:rPr lang="en-US" dirty="0" smtClean="0"/>
            </a:br>
            <a:r>
              <a:rPr lang="en-US" dirty="0"/>
              <a:t/>
            </a:r>
            <a:br>
              <a:rPr lang="en-US" dirty="0"/>
            </a:br>
            <a:r>
              <a:rPr lang="en-US" dirty="0" smtClean="0"/>
              <a:t>@</a:t>
            </a:r>
            <a:r>
              <a:rPr lang="en-US" dirty="0" err="1" smtClean="0"/>
              <a:t>felixthoemmes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187</a:t>
            </a:fld>
            <a:endParaRPr lang="en-US"/>
          </a:p>
        </p:txBody>
      </p:sp>
      <p:pic>
        <p:nvPicPr>
          <p:cNvPr id="9218" name="Picture 2" descr="Image result for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0909" y="4565650"/>
            <a:ext cx="74930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51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flipV="1">
            <a:off x="3243263" y="2743200"/>
            <a:ext cx="19812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3243263" y="3429000"/>
            <a:ext cx="1981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436" name="TextBox 10"/>
          <p:cNvSpPr txBox="1">
            <a:spLocks noChangeArrowheads="1"/>
          </p:cNvSpPr>
          <p:nvPr/>
        </p:nvSpPr>
        <p:spPr bwMode="auto">
          <a:xfrm>
            <a:off x="3471864" y="2362200"/>
            <a:ext cx="132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TREATMENT</a:t>
            </a:r>
          </a:p>
        </p:txBody>
      </p:sp>
      <p:sp>
        <p:nvSpPr>
          <p:cNvPr id="18437" name="TextBox 11"/>
          <p:cNvSpPr txBox="1">
            <a:spLocks noChangeArrowheads="1"/>
          </p:cNvSpPr>
          <p:nvPr/>
        </p:nvSpPr>
        <p:spPr bwMode="auto">
          <a:xfrm>
            <a:off x="3624263" y="4038600"/>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CONTROL</a:t>
            </a:r>
          </a:p>
        </p:txBody>
      </p:sp>
      <p:cxnSp>
        <p:nvCxnSpPr>
          <p:cNvPr id="25" name="Elbow Connector 24"/>
          <p:cNvCxnSpPr/>
          <p:nvPr/>
        </p:nvCxnSpPr>
        <p:spPr>
          <a:xfrm>
            <a:off x="6172200" y="2590800"/>
            <a:ext cx="1588" cy="1752600"/>
          </a:xfrm>
          <a:prstGeom prst="bentConnector3">
            <a:avLst>
              <a:gd name="adj1" fmla="val 40500769"/>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8439" name="Rectangle 4"/>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sp>
        <p:nvSpPr>
          <p:cNvPr id="18440" name="Rectangle 6"/>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sp>
        <p:nvSpPr>
          <p:cNvPr id="18441" name="Rectangle 4"/>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en-US" sz="1800">
              <a:latin typeface="Calibri" panose="020F0502020204030204" pitchFamily="34" charset="0"/>
            </a:endParaRPr>
          </a:p>
        </p:txBody>
      </p:sp>
      <p:pic>
        <p:nvPicPr>
          <p:cNvPr id="18442" name="Picture 29" descr="person.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23622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30" descr="person.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29718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41" descr="person2.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60600" y="28194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42" descr="person2.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766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person.gif"/>
          <p:cNvPicPr>
            <a:picLocks noChangeAspect="1"/>
          </p:cNvPicPr>
          <p:nvPr/>
        </p:nvPicPr>
        <p:blipFill>
          <a:blip r:embed="rId6" cstate="print">
            <a:duotone>
              <a:schemeClr val="accent2">
                <a:shade val="45000"/>
                <a:satMod val="135000"/>
              </a:schemeClr>
              <a:prstClr val="white"/>
            </a:duotone>
          </a:blip>
          <a:stretch>
            <a:fillRect/>
          </a:stretch>
        </p:blipFill>
        <p:spPr>
          <a:xfrm>
            <a:off x="5791200" y="2209800"/>
            <a:ext cx="304800" cy="637032"/>
          </a:xfrm>
          <a:prstGeom prst="rect">
            <a:avLst/>
          </a:prstGeom>
        </p:spPr>
      </p:pic>
      <p:pic>
        <p:nvPicPr>
          <p:cNvPr id="47" name="Picture 46" descr="person2.gif"/>
          <p:cNvPicPr>
            <a:picLocks noChangeAspect="1"/>
          </p:cNvPicPr>
          <p:nvPr/>
        </p:nvPicPr>
        <p:blipFill>
          <a:blip r:embed="rId7" cstate="print">
            <a:duotone>
              <a:schemeClr val="accent2">
                <a:shade val="45000"/>
                <a:satMod val="135000"/>
              </a:schemeClr>
              <a:prstClr val="white"/>
            </a:duotone>
          </a:blip>
          <a:stretch>
            <a:fillRect/>
          </a:stretch>
        </p:blipFill>
        <p:spPr>
          <a:xfrm>
            <a:off x="5486400" y="2514600"/>
            <a:ext cx="329810" cy="756622"/>
          </a:xfrm>
          <a:prstGeom prst="rect">
            <a:avLst/>
          </a:prstGeom>
        </p:spPr>
      </p:pic>
      <p:pic>
        <p:nvPicPr>
          <p:cNvPr id="18448" name="Picture 47" descr="person.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3429000"/>
            <a:ext cx="304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49" descr="person2.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3886200"/>
            <a:ext cx="330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50" name="Object 1"/>
          <p:cNvGraphicFramePr>
            <a:graphicFrameLocks noChangeAspect="1"/>
          </p:cNvGraphicFramePr>
          <p:nvPr/>
        </p:nvGraphicFramePr>
        <p:xfrm>
          <a:off x="6870700" y="2971800"/>
          <a:ext cx="3721100" cy="838200"/>
        </p:xfrm>
        <a:graphic>
          <a:graphicData uri="http://schemas.openxmlformats.org/presentationml/2006/ole">
            <mc:AlternateContent xmlns:mc="http://schemas.openxmlformats.org/markup-compatibility/2006">
              <mc:Choice xmlns:v="urn:schemas-microsoft-com:vml" Requires="v">
                <p:oleObj spid="_x0000_s6184" name="Equation" r:id="rId8" imgW="2070100" imgH="431800" progId="Equation.3">
                  <p:embed/>
                </p:oleObj>
              </mc:Choice>
              <mc:Fallback>
                <p:oleObj name="Equation" r:id="rId8" imgW="2070100" imgH="431800" progId="Equation.3">
                  <p:embed/>
                  <p:pic>
                    <p:nvPicPr>
                      <p:cNvPr id="1845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0700" y="2971800"/>
                        <a:ext cx="3721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Box 20"/>
          <p:cNvSpPr txBox="1"/>
          <p:nvPr/>
        </p:nvSpPr>
        <p:spPr>
          <a:xfrm>
            <a:off x="6932614" y="4114800"/>
            <a:ext cx="3231013" cy="338554"/>
          </a:xfrm>
          <a:prstGeom prst="rect">
            <a:avLst/>
          </a:prstGeom>
          <a:noFill/>
        </p:spPr>
        <p:txBody>
          <a:bodyPr wrap="none">
            <a:spAutoFit/>
          </a:bodyPr>
          <a:lstStyle/>
          <a:p>
            <a:pPr eaLnBrk="1" hangingPunct="1">
              <a:defRPr/>
            </a:pPr>
            <a:r>
              <a:rPr lang="en-US" sz="1600" dirty="0">
                <a:latin typeface="+mj-lt"/>
              </a:rPr>
              <a:t>Estimate of the Average Causal Effect</a:t>
            </a:r>
          </a:p>
        </p:txBody>
      </p:sp>
      <p:sp>
        <p:nvSpPr>
          <p:cNvPr id="18452" name="Slide Number Placeholder 21"/>
          <p:cNvSpPr>
            <a:spLocks noGrp="1"/>
          </p:cNvSpPr>
          <p:nvPr>
            <p:ph type="sldNum" sz="quarter" idx="12"/>
          </p:nvPr>
        </p:nvSpPr>
        <p:spPr>
          <a:xfrm>
            <a:off x="8077200" y="6356351"/>
            <a:ext cx="2133600" cy="365125"/>
          </a:xfrm>
        </p:spPr>
        <p:txBody>
          <a:bodyPr vert="horz" lIns="91440" tIns="45720" rIns="91440" bIns="45720" rtlCol="0" anchor="ctr"/>
          <a:lstStyle/>
          <a:p>
            <a:fld id="{EBDBD13A-3070-4C21-8DF7-C4DAB3C5EDE1}" type="slidenum">
              <a:rPr lang="en-US" altLang="en-US"/>
              <a:pPr/>
              <a:t>19</a:t>
            </a:fld>
            <a:endParaRPr lang="en-US" altLang="en-US"/>
          </a:p>
        </p:txBody>
      </p:sp>
    </p:spTree>
    <p:extLst>
      <p:ext uri="{BB962C8B-B14F-4D97-AF65-F5344CB8AC3E}">
        <p14:creationId xmlns:p14="http://schemas.microsoft.com/office/powerpoint/2010/main" val="9312004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Github</a:t>
            </a:r>
            <a:r>
              <a:rPr lang="en-US" dirty="0" smtClean="0"/>
              <a:t> resources</a:t>
            </a:r>
            <a:endParaRPr lang="en-US" dirty="0"/>
          </a:p>
        </p:txBody>
      </p:sp>
      <p:sp>
        <p:nvSpPr>
          <p:cNvPr id="6" name="Text Placeholder 5"/>
          <p:cNvSpPr>
            <a:spLocks noGrp="1"/>
          </p:cNvSpPr>
          <p:nvPr>
            <p:ph type="body" idx="1"/>
          </p:nvPr>
        </p:nvSpPr>
        <p:spPr/>
        <p:txBody>
          <a:bodyPr/>
          <a:lstStyle/>
          <a:p>
            <a:endParaRPr lang="en-US" dirty="0" smtClean="0"/>
          </a:p>
          <a:p>
            <a:r>
              <a:rPr lang="en-US" dirty="0" smtClean="0"/>
              <a:t>https</a:t>
            </a:r>
            <a:r>
              <a:rPr lang="en-US" dirty="0"/>
              <a:t>://github.com/felixthoemmes/IPN_workshop</a:t>
            </a:r>
          </a:p>
        </p:txBody>
      </p:sp>
      <p:sp>
        <p:nvSpPr>
          <p:cNvPr id="4" name="Slide Number Placeholder 3"/>
          <p:cNvSpPr>
            <a:spLocks noGrp="1"/>
          </p:cNvSpPr>
          <p:nvPr>
            <p:ph type="sldNum" sz="quarter" idx="12"/>
          </p:nvPr>
        </p:nvSpPr>
        <p:spPr/>
        <p:txBody>
          <a:bodyPr/>
          <a:lstStyle/>
          <a:p>
            <a:fld id="{5F3DA2C8-5B72-4388-8D1E-72C210589DD5}" type="slidenum">
              <a:rPr lang="en-US" smtClean="0"/>
              <a:t>2</a:t>
            </a:fld>
            <a:endParaRPr lang="en-US"/>
          </a:p>
        </p:txBody>
      </p:sp>
    </p:spTree>
    <p:extLst>
      <p:ext uri="{BB962C8B-B14F-4D97-AF65-F5344CB8AC3E}">
        <p14:creationId xmlns:p14="http://schemas.microsoft.com/office/powerpoint/2010/main" val="3488959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latin typeface="Times New Roman" panose="02020603050405020304" pitchFamily="18" charset="0"/>
                <a:cs typeface="Times New Roman" panose="02020603050405020304" pitchFamily="18" charset="0"/>
              </a:rPr>
              <a:t>τ</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τ</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“Causation ≠ Association” </a:t>
            </a:r>
          </a:p>
          <a:p>
            <a:pPr marL="0" indent="0">
              <a:buNone/>
            </a:pPr>
            <a:endParaRPr lang="en-US" dirty="0"/>
          </a:p>
          <a:p>
            <a:pPr marL="0" indent="0">
              <a:buNone/>
            </a:pPr>
            <a:endParaRPr lang="en-US" dirty="0" smtClean="0"/>
          </a:p>
          <a:p>
            <a:pPr marL="0" indent="0">
              <a:buNone/>
            </a:pPr>
            <a:r>
              <a:rPr lang="en-US" dirty="0" smtClean="0"/>
              <a:t>Causal identification</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20</a:t>
            </a:fld>
            <a:endParaRPr lang="en-US" dirty="0"/>
          </a:p>
        </p:txBody>
      </p:sp>
    </p:spTree>
    <p:extLst>
      <p:ext uri="{BB962C8B-B14F-4D97-AF65-F5344CB8AC3E}">
        <p14:creationId xmlns:p14="http://schemas.microsoft.com/office/powerpoint/2010/main" val="2469369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Box 10"/>
          <p:cNvSpPr txBox="1">
            <a:spLocks noChangeArrowheads="1"/>
          </p:cNvSpPr>
          <p:nvPr/>
        </p:nvSpPr>
        <p:spPr bwMode="auto">
          <a:xfrm>
            <a:off x="4267200" y="3059114"/>
            <a:ext cx="132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TREATMENT</a:t>
            </a:r>
          </a:p>
        </p:txBody>
      </p:sp>
      <p:sp>
        <p:nvSpPr>
          <p:cNvPr id="41990" name="TextBox 11"/>
          <p:cNvSpPr txBox="1">
            <a:spLocks noChangeArrowheads="1"/>
          </p:cNvSpPr>
          <p:nvPr/>
        </p:nvSpPr>
        <p:spPr bwMode="auto">
          <a:xfrm>
            <a:off x="2438400" y="3059114"/>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CONTROL</a:t>
            </a:r>
          </a:p>
        </p:txBody>
      </p:sp>
      <p:sp>
        <p:nvSpPr>
          <p:cNvPr id="20484" name="Rectangle 4"/>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0485" name="Rectangle 6"/>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0486" name="Rectangle 4"/>
          <p:cNvSpPr>
            <a:spLocks noChangeArrowheads="1"/>
          </p:cNvSpPr>
          <p:nvPr/>
        </p:nvSpPr>
        <p:spPr bwMode="auto">
          <a:xfrm>
            <a:off x="152400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pic>
        <p:nvPicPr>
          <p:cNvPr id="41995"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30"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050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41" descr="person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6689" y="2205038"/>
            <a:ext cx="20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42"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1" y="2281238"/>
            <a:ext cx="201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Slide Number Placeholder 21"/>
          <p:cNvSpPr>
            <a:spLocks noGrp="1"/>
          </p:cNvSpPr>
          <p:nvPr>
            <p:ph type="sldNum" sz="quarter" idx="12"/>
          </p:nvPr>
        </p:nvSpPr>
        <p:spPr>
          <a:noFill/>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6DEEB8F-2A0E-4392-A57C-AAA32A8B4106}" type="slidenum">
              <a:rPr lang="en-US" altLang="en-US" sz="1000"/>
              <a:pPr>
                <a:spcBef>
                  <a:spcPct val="0"/>
                </a:spcBef>
                <a:buFontTx/>
                <a:buNone/>
              </a:pPr>
              <a:t>21</a:t>
            </a:fld>
            <a:endParaRPr lang="en-US" altLang="en-US" sz="1000"/>
          </a:p>
        </p:txBody>
      </p:sp>
      <p:pic>
        <p:nvPicPr>
          <p:cNvPr id="23"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2939" y="1495425"/>
            <a:ext cx="187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0"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288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1"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601" y="1905001"/>
            <a:ext cx="20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39864"/>
            <a:ext cx="1857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1" descr="person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8089" y="1900238"/>
            <a:ext cx="20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1" y="1752601"/>
            <a:ext cx="20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4800600" y="1524000"/>
            <a:ext cx="185948" cy="388358"/>
          </a:xfrm>
          <a:prstGeom prst="rect">
            <a:avLst/>
          </a:prstGeom>
          <a:noFill/>
          <a:ln w="9525">
            <a:noFill/>
            <a:miter lim="800000"/>
            <a:headEnd/>
            <a:tailEnd/>
          </a:ln>
        </p:spPr>
      </p:pic>
      <p:pic>
        <p:nvPicPr>
          <p:cNvPr id="31" name="Picture 30"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5105400" y="1905000"/>
            <a:ext cx="185948" cy="388358"/>
          </a:xfrm>
          <a:prstGeom prst="rect">
            <a:avLst/>
          </a:prstGeom>
          <a:noFill/>
          <a:ln w="9525">
            <a:noFill/>
            <a:miter lim="800000"/>
            <a:headEnd/>
            <a:tailEnd/>
          </a:ln>
        </p:spPr>
      </p:pic>
      <p:pic>
        <p:nvPicPr>
          <p:cNvPr id="32"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4610978" y="2205038"/>
            <a:ext cx="201444" cy="461962"/>
          </a:xfrm>
          <a:prstGeom prst="rect">
            <a:avLst/>
          </a:prstGeom>
          <a:noFill/>
          <a:ln w="9525">
            <a:noFill/>
            <a:miter lim="800000"/>
            <a:headEnd/>
            <a:tailEnd/>
          </a:ln>
        </p:spPr>
      </p:pic>
      <p:pic>
        <p:nvPicPr>
          <p:cNvPr id="33" name="Picture 42"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4953000" y="2281238"/>
            <a:ext cx="201444" cy="461962"/>
          </a:xfrm>
          <a:prstGeom prst="rect">
            <a:avLst/>
          </a:prstGeom>
          <a:noFill/>
          <a:ln w="9525">
            <a:noFill/>
            <a:miter lim="800000"/>
            <a:headEnd/>
            <a:tailEnd/>
          </a:ln>
        </p:spPr>
      </p:pic>
      <p:pic>
        <p:nvPicPr>
          <p:cNvPr id="34" name="Picture 29"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5088626" y="1495715"/>
            <a:ext cx="185948" cy="388358"/>
          </a:xfrm>
          <a:prstGeom prst="rect">
            <a:avLst/>
          </a:prstGeom>
          <a:noFill/>
          <a:ln w="9525">
            <a:noFill/>
            <a:miter lim="800000"/>
            <a:headEnd/>
            <a:tailEnd/>
          </a:ln>
        </p:spPr>
      </p:pic>
      <p:pic>
        <p:nvPicPr>
          <p:cNvPr id="35" name="Picture 30"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5334000" y="1828800"/>
            <a:ext cx="185948" cy="388358"/>
          </a:xfrm>
          <a:prstGeom prst="rect">
            <a:avLst/>
          </a:prstGeom>
          <a:noFill/>
          <a:ln w="9525">
            <a:noFill/>
            <a:miter lim="800000"/>
            <a:headEnd/>
            <a:tailEnd/>
          </a:ln>
        </p:spPr>
      </p:pic>
      <p:pic>
        <p:nvPicPr>
          <p:cNvPr id="36"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4800600" y="1905000"/>
            <a:ext cx="201444" cy="461962"/>
          </a:xfrm>
          <a:prstGeom prst="rect">
            <a:avLst/>
          </a:prstGeom>
          <a:noFill/>
          <a:ln w="9525">
            <a:noFill/>
            <a:miter lim="800000"/>
            <a:headEnd/>
            <a:tailEnd/>
          </a:ln>
        </p:spPr>
      </p:pic>
      <p:pic>
        <p:nvPicPr>
          <p:cNvPr id="37" name="Picture 29"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4419600" y="1440442"/>
            <a:ext cx="185948" cy="388358"/>
          </a:xfrm>
          <a:prstGeom prst="rect">
            <a:avLst/>
          </a:prstGeom>
          <a:noFill/>
          <a:ln w="9525">
            <a:noFill/>
            <a:miter lim="800000"/>
            <a:headEnd/>
            <a:tailEnd/>
          </a:ln>
        </p:spPr>
      </p:pic>
      <p:pic>
        <p:nvPicPr>
          <p:cNvPr id="38"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4382378" y="1900238"/>
            <a:ext cx="201444" cy="461962"/>
          </a:xfrm>
          <a:prstGeom prst="rect">
            <a:avLst/>
          </a:prstGeom>
          <a:noFill/>
          <a:ln w="9525">
            <a:noFill/>
            <a:miter lim="800000"/>
            <a:headEnd/>
            <a:tailEnd/>
          </a:ln>
        </p:spPr>
      </p:pic>
      <p:pic>
        <p:nvPicPr>
          <p:cNvPr id="39"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4572000" y="1752600"/>
            <a:ext cx="201444" cy="461962"/>
          </a:xfrm>
          <a:prstGeom prst="rect">
            <a:avLst/>
          </a:prstGeom>
          <a:noFill/>
          <a:ln w="9525">
            <a:noFill/>
            <a:miter lim="800000"/>
            <a:headEnd/>
            <a:tailEnd/>
          </a:ln>
        </p:spPr>
      </p:pic>
      <p:pic>
        <p:nvPicPr>
          <p:cNvPr id="40"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5240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0"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9050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person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50089" y="2205038"/>
            <a:ext cx="20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1" y="2281238"/>
            <a:ext cx="201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6339" y="1495425"/>
            <a:ext cx="187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0"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828800"/>
            <a:ext cx="185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1"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1" y="1905001"/>
            <a:ext cx="20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9" descr="pers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439864"/>
            <a:ext cx="1857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1" descr="person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1489" y="1900238"/>
            <a:ext cx="20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descr="person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0401" y="1752601"/>
            <a:ext cx="20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9144000" y="1524000"/>
            <a:ext cx="185948" cy="388358"/>
          </a:xfrm>
          <a:prstGeom prst="rect">
            <a:avLst/>
          </a:prstGeom>
          <a:noFill/>
          <a:ln w="9525">
            <a:noFill/>
            <a:miter lim="800000"/>
            <a:headEnd/>
            <a:tailEnd/>
          </a:ln>
        </p:spPr>
      </p:pic>
      <p:pic>
        <p:nvPicPr>
          <p:cNvPr id="53" name="Picture 52"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9448800" y="1905000"/>
            <a:ext cx="185948" cy="388358"/>
          </a:xfrm>
          <a:prstGeom prst="rect">
            <a:avLst/>
          </a:prstGeom>
          <a:noFill/>
          <a:ln w="9525">
            <a:noFill/>
            <a:miter lim="800000"/>
            <a:headEnd/>
            <a:tailEnd/>
          </a:ln>
        </p:spPr>
      </p:pic>
      <p:pic>
        <p:nvPicPr>
          <p:cNvPr id="54"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8954378" y="2205038"/>
            <a:ext cx="201444" cy="461962"/>
          </a:xfrm>
          <a:prstGeom prst="rect">
            <a:avLst/>
          </a:prstGeom>
          <a:noFill/>
          <a:ln w="9525">
            <a:noFill/>
            <a:miter lim="800000"/>
            <a:headEnd/>
            <a:tailEnd/>
          </a:ln>
        </p:spPr>
      </p:pic>
      <p:pic>
        <p:nvPicPr>
          <p:cNvPr id="55" name="Picture 42"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9296400" y="2281238"/>
            <a:ext cx="201444" cy="461962"/>
          </a:xfrm>
          <a:prstGeom prst="rect">
            <a:avLst/>
          </a:prstGeom>
          <a:noFill/>
          <a:ln w="9525">
            <a:noFill/>
            <a:miter lim="800000"/>
            <a:headEnd/>
            <a:tailEnd/>
          </a:ln>
        </p:spPr>
      </p:pic>
      <p:pic>
        <p:nvPicPr>
          <p:cNvPr id="56" name="Picture 29"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9432026" y="1495715"/>
            <a:ext cx="185948" cy="388358"/>
          </a:xfrm>
          <a:prstGeom prst="rect">
            <a:avLst/>
          </a:prstGeom>
          <a:noFill/>
          <a:ln w="9525">
            <a:noFill/>
            <a:miter lim="800000"/>
            <a:headEnd/>
            <a:tailEnd/>
          </a:ln>
        </p:spPr>
      </p:pic>
      <p:pic>
        <p:nvPicPr>
          <p:cNvPr id="57" name="Picture 30"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9677400" y="1828800"/>
            <a:ext cx="185948" cy="388358"/>
          </a:xfrm>
          <a:prstGeom prst="rect">
            <a:avLst/>
          </a:prstGeom>
          <a:noFill/>
          <a:ln w="9525">
            <a:noFill/>
            <a:miter lim="800000"/>
            <a:headEnd/>
            <a:tailEnd/>
          </a:ln>
        </p:spPr>
      </p:pic>
      <p:pic>
        <p:nvPicPr>
          <p:cNvPr id="58"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9144000" y="1905000"/>
            <a:ext cx="201444" cy="461962"/>
          </a:xfrm>
          <a:prstGeom prst="rect">
            <a:avLst/>
          </a:prstGeom>
          <a:noFill/>
          <a:ln w="9525">
            <a:noFill/>
            <a:miter lim="800000"/>
            <a:headEnd/>
            <a:tailEnd/>
          </a:ln>
        </p:spPr>
      </p:pic>
      <p:pic>
        <p:nvPicPr>
          <p:cNvPr id="59" name="Picture 29" descr="person.gif"/>
          <p:cNvPicPr>
            <a:picLocks noChangeAspect="1"/>
          </p:cNvPicPr>
          <p:nvPr/>
        </p:nvPicPr>
        <p:blipFill>
          <a:blip r:embed="rId3" cstate="print">
            <a:duotone>
              <a:schemeClr val="accent2">
                <a:shade val="45000"/>
                <a:satMod val="135000"/>
              </a:schemeClr>
              <a:prstClr val="white"/>
            </a:duotone>
          </a:blip>
          <a:srcRect/>
          <a:stretch>
            <a:fillRect/>
          </a:stretch>
        </p:blipFill>
        <p:spPr bwMode="auto">
          <a:xfrm>
            <a:off x="8763000" y="1440442"/>
            <a:ext cx="185948" cy="388358"/>
          </a:xfrm>
          <a:prstGeom prst="rect">
            <a:avLst/>
          </a:prstGeom>
          <a:noFill/>
          <a:ln w="9525">
            <a:noFill/>
            <a:miter lim="800000"/>
            <a:headEnd/>
            <a:tailEnd/>
          </a:ln>
        </p:spPr>
      </p:pic>
      <p:pic>
        <p:nvPicPr>
          <p:cNvPr id="60"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8725778" y="1900238"/>
            <a:ext cx="201444" cy="461962"/>
          </a:xfrm>
          <a:prstGeom prst="rect">
            <a:avLst/>
          </a:prstGeom>
          <a:noFill/>
          <a:ln w="9525">
            <a:noFill/>
            <a:miter lim="800000"/>
            <a:headEnd/>
            <a:tailEnd/>
          </a:ln>
        </p:spPr>
      </p:pic>
      <p:pic>
        <p:nvPicPr>
          <p:cNvPr id="61" name="Picture 41" descr="person2.gif"/>
          <p:cNvPicPr>
            <a:picLocks noChangeAspect="1"/>
          </p:cNvPicPr>
          <p:nvPr/>
        </p:nvPicPr>
        <p:blipFill>
          <a:blip r:embed="rId6" cstate="print">
            <a:duotone>
              <a:schemeClr val="accent2">
                <a:shade val="45000"/>
                <a:satMod val="135000"/>
              </a:schemeClr>
              <a:prstClr val="white"/>
            </a:duotone>
          </a:blip>
          <a:srcRect/>
          <a:stretch>
            <a:fillRect/>
          </a:stretch>
        </p:blipFill>
        <p:spPr bwMode="auto">
          <a:xfrm>
            <a:off x="8915400" y="1752600"/>
            <a:ext cx="201444" cy="461962"/>
          </a:xfrm>
          <a:prstGeom prst="rect">
            <a:avLst/>
          </a:prstGeom>
          <a:noFill/>
          <a:ln w="9525">
            <a:noFill/>
            <a:miter lim="800000"/>
            <a:headEnd/>
            <a:tailEnd/>
          </a:ln>
        </p:spPr>
      </p:pic>
      <p:sp>
        <p:nvSpPr>
          <p:cNvPr id="66" name="TextBox 10"/>
          <p:cNvSpPr txBox="1">
            <a:spLocks noChangeArrowheads="1"/>
          </p:cNvSpPr>
          <p:nvPr/>
        </p:nvSpPr>
        <p:spPr bwMode="auto">
          <a:xfrm>
            <a:off x="8610600" y="3059114"/>
            <a:ext cx="132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TREATMENT</a:t>
            </a:r>
          </a:p>
        </p:txBody>
      </p:sp>
      <p:sp>
        <p:nvSpPr>
          <p:cNvPr id="67" name="TextBox 11"/>
          <p:cNvSpPr txBox="1">
            <a:spLocks noChangeArrowheads="1"/>
          </p:cNvSpPr>
          <p:nvPr/>
        </p:nvSpPr>
        <p:spPr bwMode="auto">
          <a:xfrm>
            <a:off x="6781800" y="3059114"/>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CONTROL</a:t>
            </a:r>
          </a:p>
        </p:txBody>
      </p:sp>
      <p:sp>
        <p:nvSpPr>
          <p:cNvPr id="68" name="Rectangle 67"/>
          <p:cNvSpPr>
            <a:spLocks noChangeArrowheads="1"/>
          </p:cNvSpPr>
          <p:nvPr/>
        </p:nvSpPr>
        <p:spPr bwMode="auto">
          <a:xfrm>
            <a:off x="2819400" y="5791201"/>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en-US" sz="1800">
                <a:latin typeface="Calibri" panose="020F0502020204030204" pitchFamily="34" charset="0"/>
              </a:rPr>
              <a:t>E(Y</a:t>
            </a:r>
            <a:r>
              <a:rPr lang="de-DE" altLang="en-US" sz="1800" baseline="-25000">
                <a:latin typeface="Calibri" panose="020F0502020204030204" pitchFamily="34" charset="0"/>
              </a:rPr>
              <a:t>i1</a:t>
            </a:r>
            <a:r>
              <a:rPr lang="de-DE" altLang="en-US" sz="1800">
                <a:latin typeface="Calibri" panose="020F0502020204030204" pitchFamily="34" charset="0"/>
              </a:rPr>
              <a:t>) = E(Y</a:t>
            </a:r>
            <a:r>
              <a:rPr lang="de-DE" altLang="en-US" sz="1800" baseline="-25000">
                <a:latin typeface="Calibri" panose="020F0502020204030204" pitchFamily="34" charset="0"/>
              </a:rPr>
              <a:t>i1</a:t>
            </a:r>
            <a:r>
              <a:rPr lang="de-DE" altLang="en-US" sz="1800">
                <a:latin typeface="Calibri" panose="020F0502020204030204" pitchFamily="34" charset="0"/>
              </a:rPr>
              <a:t> | z</a:t>
            </a:r>
            <a:r>
              <a:rPr lang="de-DE" altLang="en-US" sz="1800" baseline="-25000">
                <a:latin typeface="Calibri" panose="020F0502020204030204" pitchFamily="34" charset="0"/>
              </a:rPr>
              <a:t>i</a:t>
            </a:r>
            <a:r>
              <a:rPr lang="de-DE" altLang="en-US" sz="1800">
                <a:latin typeface="Calibri" panose="020F0502020204030204" pitchFamily="34" charset="0"/>
              </a:rPr>
              <a:t> = 1)</a:t>
            </a:r>
          </a:p>
          <a:p>
            <a:pPr eaLnBrk="1" hangingPunct="1">
              <a:spcBef>
                <a:spcPct val="0"/>
              </a:spcBef>
              <a:buFontTx/>
              <a:buNone/>
            </a:pPr>
            <a:r>
              <a:rPr lang="de-DE" altLang="en-US" sz="1800">
                <a:latin typeface="Calibri" panose="020F0502020204030204" pitchFamily="34" charset="0"/>
              </a:rPr>
              <a:t>E(Y</a:t>
            </a:r>
            <a:r>
              <a:rPr lang="de-DE" altLang="en-US" sz="1800" baseline="-25000">
                <a:latin typeface="Calibri" panose="020F0502020204030204" pitchFamily="34" charset="0"/>
              </a:rPr>
              <a:t>i0</a:t>
            </a:r>
            <a:r>
              <a:rPr lang="de-DE" altLang="en-US" sz="1800">
                <a:latin typeface="Calibri" panose="020F0502020204030204" pitchFamily="34" charset="0"/>
              </a:rPr>
              <a:t>) = E(Y</a:t>
            </a:r>
            <a:r>
              <a:rPr lang="de-DE" altLang="en-US" sz="1800" baseline="-25000">
                <a:latin typeface="Calibri" panose="020F0502020204030204" pitchFamily="34" charset="0"/>
              </a:rPr>
              <a:t>i0</a:t>
            </a:r>
            <a:r>
              <a:rPr lang="de-DE" altLang="en-US" sz="1800">
                <a:latin typeface="Calibri" panose="020F0502020204030204" pitchFamily="34" charset="0"/>
              </a:rPr>
              <a:t> | z</a:t>
            </a:r>
            <a:r>
              <a:rPr lang="de-DE" altLang="en-US" sz="1800" baseline="-25000">
                <a:latin typeface="Calibri" panose="020F0502020204030204" pitchFamily="34" charset="0"/>
              </a:rPr>
              <a:t>i</a:t>
            </a:r>
            <a:r>
              <a:rPr lang="de-DE" altLang="en-US" sz="1800">
                <a:latin typeface="Calibri" panose="020F0502020204030204" pitchFamily="34" charset="0"/>
              </a:rPr>
              <a:t> = 0)</a:t>
            </a:r>
          </a:p>
        </p:txBody>
      </p:sp>
      <p:sp>
        <p:nvSpPr>
          <p:cNvPr id="69" name="Rectangle 68"/>
          <p:cNvSpPr>
            <a:spLocks noChangeArrowheads="1"/>
          </p:cNvSpPr>
          <p:nvPr/>
        </p:nvSpPr>
        <p:spPr bwMode="auto">
          <a:xfrm>
            <a:off x="7239000" y="5791201"/>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E(Y</a:t>
            </a:r>
            <a:r>
              <a:rPr lang="en-US" altLang="en-US" sz="1800" baseline="-25000">
                <a:latin typeface="Calibri" panose="020F0502020204030204" pitchFamily="34" charset="0"/>
              </a:rPr>
              <a:t>i1</a:t>
            </a:r>
            <a:r>
              <a:rPr lang="en-US" altLang="en-US" sz="1800">
                <a:latin typeface="Calibri" panose="020F0502020204030204" pitchFamily="34" charset="0"/>
              </a:rPr>
              <a:t>) ≠ E(Y</a:t>
            </a:r>
            <a:r>
              <a:rPr lang="en-US" altLang="en-US" sz="1800" baseline="-25000">
                <a:latin typeface="Calibri" panose="020F0502020204030204" pitchFamily="34" charset="0"/>
              </a:rPr>
              <a:t>i1</a:t>
            </a:r>
            <a:r>
              <a:rPr lang="en-US" altLang="en-US" sz="1800">
                <a:latin typeface="Calibri" panose="020F0502020204030204" pitchFamily="34" charset="0"/>
              </a:rPr>
              <a:t> | z</a:t>
            </a:r>
            <a:r>
              <a:rPr lang="en-US" altLang="en-US" sz="1800" baseline="-25000">
                <a:latin typeface="Calibri" panose="020F0502020204030204" pitchFamily="34" charset="0"/>
              </a:rPr>
              <a:t>i</a:t>
            </a:r>
            <a:r>
              <a:rPr lang="en-US" altLang="en-US" sz="1800">
                <a:latin typeface="Calibri" panose="020F0502020204030204" pitchFamily="34" charset="0"/>
              </a:rPr>
              <a:t> = 1)</a:t>
            </a:r>
          </a:p>
          <a:p>
            <a:pPr eaLnBrk="1" hangingPunct="1">
              <a:spcBef>
                <a:spcPct val="0"/>
              </a:spcBef>
              <a:buFontTx/>
              <a:buNone/>
            </a:pPr>
            <a:r>
              <a:rPr lang="en-US" altLang="en-US" sz="1800">
                <a:latin typeface="Calibri" panose="020F0502020204030204" pitchFamily="34" charset="0"/>
              </a:rPr>
              <a:t>E(Y</a:t>
            </a:r>
            <a:r>
              <a:rPr lang="en-US" altLang="en-US" sz="1800" baseline="-25000">
                <a:latin typeface="Calibri" panose="020F0502020204030204" pitchFamily="34" charset="0"/>
              </a:rPr>
              <a:t>i0</a:t>
            </a:r>
            <a:r>
              <a:rPr lang="en-US" altLang="en-US" sz="1800">
                <a:latin typeface="Calibri" panose="020F0502020204030204" pitchFamily="34" charset="0"/>
              </a:rPr>
              <a:t>) ≠ E(Y</a:t>
            </a:r>
            <a:r>
              <a:rPr lang="en-US" altLang="en-US" sz="1800" baseline="-25000">
                <a:latin typeface="Calibri" panose="020F0502020204030204" pitchFamily="34" charset="0"/>
              </a:rPr>
              <a:t>i0</a:t>
            </a:r>
            <a:r>
              <a:rPr lang="en-US" altLang="en-US" sz="1800">
                <a:latin typeface="Calibri" panose="020F0502020204030204" pitchFamily="34" charset="0"/>
              </a:rPr>
              <a:t> | z</a:t>
            </a:r>
            <a:r>
              <a:rPr lang="en-US" altLang="en-US" sz="1800" baseline="-25000">
                <a:latin typeface="Calibri" panose="020F0502020204030204" pitchFamily="34" charset="0"/>
              </a:rPr>
              <a:t>i</a:t>
            </a:r>
            <a:r>
              <a:rPr lang="en-US" altLang="en-US" sz="1800">
                <a:latin typeface="Calibri" panose="020F0502020204030204" pitchFamily="34" charset="0"/>
              </a:rPr>
              <a:t> = 0)</a:t>
            </a:r>
          </a:p>
        </p:txBody>
      </p:sp>
      <p:sp>
        <p:nvSpPr>
          <p:cNvPr id="70" name="Cloud 69"/>
          <p:cNvSpPr/>
          <p:nvPr/>
        </p:nvSpPr>
        <p:spPr>
          <a:xfrm>
            <a:off x="1600200" y="1143000"/>
            <a:ext cx="4495800" cy="2057400"/>
          </a:xfrm>
          <a:prstGeom prst="cloud">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71" name="Cloud 70"/>
          <p:cNvSpPr/>
          <p:nvPr/>
        </p:nvSpPr>
        <p:spPr>
          <a:xfrm>
            <a:off x="6019800" y="1143000"/>
            <a:ext cx="4495800" cy="2057400"/>
          </a:xfrm>
          <a:prstGeom prst="cloud">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Tree>
    <p:extLst>
      <p:ext uri="{BB962C8B-B14F-4D97-AF65-F5344CB8AC3E}">
        <p14:creationId xmlns:p14="http://schemas.microsoft.com/office/powerpoint/2010/main" val="17113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nodeType="clickEffect">
                                  <p:stCondLst>
                                    <p:cond delay="0"/>
                                  </p:stCondLst>
                                  <p:childTnLst>
                                    <p:animMotion origin="layout" path="M -4.16667E-6 -3.7037E-6 L -0.01093 0.3338 " pathEditMode="relative" rAng="0" ptsTypes="AA">
                                      <p:cBhvr>
                                        <p:cTn id="54" dur="2000" fill="hold"/>
                                        <p:tgtEl>
                                          <p:spTgt spid="41998"/>
                                        </p:tgtEl>
                                        <p:attrNameLst>
                                          <p:attrName>ppt_x</p:attrName>
                                          <p:attrName>ppt_y</p:attrName>
                                        </p:attrNameLst>
                                      </p:cBhvr>
                                      <p:rCtr x="-6" y="167"/>
                                    </p:animMotion>
                                  </p:childTnLst>
                                </p:cTn>
                              </p:par>
                              <p:par>
                                <p:cTn id="55" presetID="42" presetClass="path" presetSubtype="0" accel="50000" decel="50000" fill="hold" nodeType="withEffect">
                                  <p:stCondLst>
                                    <p:cond delay="0"/>
                                  </p:stCondLst>
                                  <p:childTnLst>
                                    <p:animMotion origin="layout" path="M 2.5E-6 -3.7037E-7 L 0.00573 0.41088 " pathEditMode="relative" rAng="0" ptsTypes="AA">
                                      <p:cBhvr>
                                        <p:cTn id="56" dur="2000" fill="hold"/>
                                        <p:tgtEl>
                                          <p:spTgt spid="29"/>
                                        </p:tgtEl>
                                        <p:attrNameLst>
                                          <p:attrName>ppt_x</p:attrName>
                                          <p:attrName>ppt_y</p:attrName>
                                        </p:attrNameLst>
                                      </p:cBhvr>
                                      <p:rCtr x="3" y="205"/>
                                    </p:animMotion>
                                  </p:childTnLst>
                                </p:cTn>
                              </p:par>
                              <p:par>
                                <p:cTn id="57" presetID="42" presetClass="path" presetSubtype="0" accel="50000" decel="50000" fill="hold" nodeType="withEffect">
                                  <p:stCondLst>
                                    <p:cond delay="0"/>
                                  </p:stCondLst>
                                  <p:childTnLst>
                                    <p:animMotion origin="layout" path="M 3.33333E-6 3.7037E-6 L 3.33333E-6 0.4537 " pathEditMode="relative" rAng="0" ptsTypes="AA">
                                      <p:cBhvr>
                                        <p:cTn id="58" dur="2000" fill="hold"/>
                                        <p:tgtEl>
                                          <p:spTgt spid="23"/>
                                        </p:tgtEl>
                                        <p:attrNameLst>
                                          <p:attrName>ppt_x</p:attrName>
                                          <p:attrName>ppt_y</p:attrName>
                                        </p:attrNameLst>
                                      </p:cBhvr>
                                      <p:rCtr x="0" y="227"/>
                                    </p:animMotion>
                                  </p:childTnLst>
                                </p:cTn>
                              </p:par>
                              <p:par>
                                <p:cTn id="59" presetID="42" presetClass="path" presetSubtype="0" accel="50000" decel="50000" fill="hold" nodeType="withEffect">
                                  <p:stCondLst>
                                    <p:cond delay="0"/>
                                  </p:stCondLst>
                                  <p:childTnLst>
                                    <p:animMotion origin="layout" path="M -2.77778E-6 -4.44444E-6 L -2.77778E-6 0.46181 " pathEditMode="relative" rAng="0" ptsTypes="AA">
                                      <p:cBhvr>
                                        <p:cTn id="60" dur="2000" fill="hold"/>
                                        <p:tgtEl>
                                          <p:spTgt spid="27"/>
                                        </p:tgtEl>
                                        <p:attrNameLst>
                                          <p:attrName>ppt_x</p:attrName>
                                          <p:attrName>ppt_y</p:attrName>
                                        </p:attrNameLst>
                                      </p:cBhvr>
                                      <p:rCtr x="0" y="231"/>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nodeType="clickEffect">
                                  <p:stCondLst>
                                    <p:cond delay="0"/>
                                  </p:stCondLst>
                                  <p:childTnLst>
                                    <p:animMotion origin="layout" path="M -1.11111E-6 -2.59259E-6 L -1.11111E-6 0.34491 " pathEditMode="relative" rAng="0" ptsTypes="AA">
                                      <p:cBhvr>
                                        <p:cTn id="64" dur="2000" fill="hold"/>
                                        <p:tgtEl>
                                          <p:spTgt spid="32"/>
                                        </p:tgtEl>
                                        <p:attrNameLst>
                                          <p:attrName>ppt_x</p:attrName>
                                          <p:attrName>ppt_y</p:attrName>
                                        </p:attrNameLst>
                                      </p:cBhvr>
                                      <p:rCtr x="0" y="172"/>
                                    </p:animMotion>
                                  </p:childTnLst>
                                </p:cTn>
                              </p:par>
                              <p:par>
                                <p:cTn id="65" presetID="42" presetClass="path" presetSubtype="0" accel="50000" decel="50000" fill="hold" nodeType="withEffect">
                                  <p:stCondLst>
                                    <p:cond delay="0"/>
                                  </p:stCondLst>
                                  <p:childTnLst>
                                    <p:animMotion origin="layout" path="M 3.88889E-6 2.59259E-6 L 3.88889E-6 0.40509 " pathEditMode="relative" rAng="0" ptsTypes="AA">
                                      <p:cBhvr>
                                        <p:cTn id="66" dur="2000" fill="hold"/>
                                        <p:tgtEl>
                                          <p:spTgt spid="35"/>
                                        </p:tgtEl>
                                        <p:attrNameLst>
                                          <p:attrName>ppt_x</p:attrName>
                                          <p:attrName>ppt_y</p:attrName>
                                        </p:attrNameLst>
                                      </p:cBhvr>
                                      <p:rCtr x="0" y="203"/>
                                    </p:animMotion>
                                  </p:childTnLst>
                                </p:cTn>
                              </p:par>
                              <p:par>
                                <p:cTn id="67" presetID="42" presetClass="path" presetSubtype="0" accel="50000" decel="50000" fill="hold" nodeType="withEffect">
                                  <p:stCondLst>
                                    <p:cond delay="0"/>
                                  </p:stCondLst>
                                  <p:childTnLst>
                                    <p:animMotion origin="layout" path="M -2.77778E-6 -2.96296E-6 L -2.77778E-6 0.44954 " pathEditMode="relative" rAng="0" ptsTypes="AA">
                                      <p:cBhvr>
                                        <p:cTn id="68" dur="2000" fill="hold"/>
                                        <p:tgtEl>
                                          <p:spTgt spid="30"/>
                                        </p:tgtEl>
                                        <p:attrNameLst>
                                          <p:attrName>ppt_x</p:attrName>
                                          <p:attrName>ppt_y</p:attrName>
                                        </p:attrNameLst>
                                      </p:cBhvr>
                                      <p:rCtr x="0" y="225"/>
                                    </p:animMotion>
                                  </p:childTnLst>
                                </p:cTn>
                              </p:par>
                              <p:par>
                                <p:cTn id="69" presetID="42" presetClass="path" presetSubtype="0" accel="50000" decel="50000" fill="hold" nodeType="withEffect">
                                  <p:stCondLst>
                                    <p:cond delay="0"/>
                                  </p:stCondLst>
                                  <p:childTnLst>
                                    <p:animMotion origin="layout" path="M -8.33333E-7 -2.59259E-6 L 0.03073 0.38866 " pathEditMode="relative" rAng="0" ptsTypes="AA">
                                      <p:cBhvr>
                                        <p:cTn id="70" dur="2000" fill="hold"/>
                                        <p:tgtEl>
                                          <p:spTgt spid="36"/>
                                        </p:tgtEl>
                                        <p:attrNameLst>
                                          <p:attrName>ppt_x</p:attrName>
                                          <p:attrName>ppt_y</p:attrName>
                                        </p:attrNameLst>
                                      </p:cBhvr>
                                      <p:rCtr x="15" y="194"/>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nodeType="clickEffect">
                                  <p:stCondLst>
                                    <p:cond delay="0"/>
                                  </p:stCondLst>
                                  <p:childTnLst>
                                    <p:animMotion origin="layout" path="M -2.77778E-6 -4.44444E-6 L 0.0066 0.46181 " pathEditMode="relative" rAng="0" ptsTypes="AA">
                                      <p:cBhvr>
                                        <p:cTn id="126" dur="2000" fill="hold"/>
                                        <p:tgtEl>
                                          <p:spTgt spid="49"/>
                                        </p:tgtEl>
                                        <p:attrNameLst>
                                          <p:attrName>ppt_x</p:attrName>
                                          <p:attrName>ppt_y</p:attrName>
                                        </p:attrNameLst>
                                      </p:cBhvr>
                                      <p:rCtr x="3" y="231"/>
                                    </p:animMotion>
                                  </p:childTnLst>
                                </p:cTn>
                              </p:par>
                              <p:par>
                                <p:cTn id="127" presetID="42" presetClass="path" presetSubtype="0" accel="50000" decel="50000" fill="hold" nodeType="withEffect">
                                  <p:stCondLst>
                                    <p:cond delay="0"/>
                                  </p:stCondLst>
                                  <p:childTnLst>
                                    <p:animMotion origin="layout" path="M 5.55556E-7 -2.96296E-6 L -0.00174 0.44954 " pathEditMode="relative" rAng="0" ptsTypes="AA">
                                      <p:cBhvr>
                                        <p:cTn id="128" dur="2000" fill="hold"/>
                                        <p:tgtEl>
                                          <p:spTgt spid="40"/>
                                        </p:tgtEl>
                                        <p:attrNameLst>
                                          <p:attrName>ppt_x</p:attrName>
                                          <p:attrName>ppt_y</p:attrName>
                                        </p:attrNameLst>
                                      </p:cBhvr>
                                      <p:rCtr x="-1" y="225"/>
                                    </p:animMotion>
                                  </p:childTnLst>
                                </p:cTn>
                              </p:par>
                              <p:par>
                                <p:cTn id="129" presetID="42" presetClass="path" presetSubtype="0" accel="50000" decel="50000" fill="hold" nodeType="withEffect">
                                  <p:stCondLst>
                                    <p:cond delay="0"/>
                                  </p:stCondLst>
                                  <p:childTnLst>
                                    <p:animMotion origin="layout" path="M 3.33333E-6 3.7037E-6 L 3.33333E-6 0.4537 " pathEditMode="relative" rAng="0" ptsTypes="AA">
                                      <p:cBhvr>
                                        <p:cTn id="130" dur="2000" fill="hold"/>
                                        <p:tgtEl>
                                          <p:spTgt spid="44"/>
                                        </p:tgtEl>
                                        <p:attrNameLst>
                                          <p:attrName>ppt_x</p:attrName>
                                          <p:attrName>ppt_y</p:attrName>
                                        </p:attrNameLst>
                                      </p:cBhvr>
                                      <p:rCtr x="0" y="227"/>
                                    </p:animMotion>
                                  </p:childTnLst>
                                </p:cTn>
                              </p:par>
                              <p:par>
                                <p:cTn id="131" presetID="42" presetClass="path" presetSubtype="0" accel="50000" decel="50000" fill="hold" nodeType="withEffect">
                                  <p:stCondLst>
                                    <p:cond delay="0"/>
                                  </p:stCondLst>
                                  <p:childTnLst>
                                    <p:animMotion origin="layout" path="M -2.77778E-6 2.59259E-6 L -2.77778E-6 0.40509 " pathEditMode="relative" rAng="0" ptsTypes="AA">
                                      <p:cBhvr>
                                        <p:cTn id="132" dur="2000" fill="hold"/>
                                        <p:tgtEl>
                                          <p:spTgt spid="46"/>
                                        </p:tgtEl>
                                        <p:attrNameLst>
                                          <p:attrName>ppt_x</p:attrName>
                                          <p:attrName>ppt_y</p:attrName>
                                        </p:attrNameLst>
                                      </p:cBhvr>
                                      <p:rCtr x="0" y="203"/>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42" presetClass="path" presetSubtype="0" accel="50000" decel="50000" fill="hold" nodeType="clickEffect">
                                  <p:stCondLst>
                                    <p:cond delay="0"/>
                                  </p:stCondLst>
                                  <p:childTnLst>
                                    <p:animMotion origin="layout" path="M -1.11111E-6 1.85185E-6 L -0.00694 0.38935 " pathEditMode="relative" rAng="0" ptsTypes="AA">
                                      <p:cBhvr>
                                        <p:cTn id="136" dur="2000" fill="hold"/>
                                        <p:tgtEl>
                                          <p:spTgt spid="60"/>
                                        </p:tgtEl>
                                        <p:attrNameLst>
                                          <p:attrName>ppt_x</p:attrName>
                                          <p:attrName>ppt_y</p:attrName>
                                        </p:attrNameLst>
                                      </p:cBhvr>
                                      <p:rCtr x="-3" y="195"/>
                                    </p:animMotion>
                                  </p:childTnLst>
                                </p:cTn>
                              </p:par>
                              <p:par>
                                <p:cTn id="137" presetID="42" presetClass="path" presetSubtype="0" accel="50000" decel="50000" fill="hold" nodeType="withEffect">
                                  <p:stCondLst>
                                    <p:cond delay="0"/>
                                  </p:stCondLst>
                                  <p:childTnLst>
                                    <p:animMotion origin="layout" path="M -1.11111E-6 -2.59259E-6 L -0.00694 0.34491 " pathEditMode="relative" rAng="0" ptsTypes="AA">
                                      <p:cBhvr>
                                        <p:cTn id="138" dur="2000" fill="hold"/>
                                        <p:tgtEl>
                                          <p:spTgt spid="54"/>
                                        </p:tgtEl>
                                        <p:attrNameLst>
                                          <p:attrName>ppt_x</p:attrName>
                                          <p:attrName>ppt_y</p:attrName>
                                        </p:attrNameLst>
                                      </p:cBhvr>
                                      <p:rCtr x="-3" y="172"/>
                                    </p:animMotion>
                                  </p:childTnLst>
                                </p:cTn>
                              </p:par>
                              <p:par>
                                <p:cTn id="139" presetID="42" presetClass="path" presetSubtype="0" accel="50000" decel="50000" fill="hold" nodeType="withEffect">
                                  <p:stCondLst>
                                    <p:cond delay="0"/>
                                  </p:stCondLst>
                                  <p:childTnLst>
                                    <p:animMotion origin="layout" path="M -8.33333E-7 -2.59259E-6 L -0.0026 0.38866 " pathEditMode="relative" rAng="0" ptsTypes="AA">
                                      <p:cBhvr>
                                        <p:cTn id="140" dur="2000" fill="hold"/>
                                        <p:tgtEl>
                                          <p:spTgt spid="58"/>
                                        </p:tgtEl>
                                        <p:attrNameLst>
                                          <p:attrName>ppt_x</p:attrName>
                                          <p:attrName>ppt_y</p:attrName>
                                        </p:attrNameLst>
                                      </p:cBhvr>
                                      <p:rCtr x="-1" y="194"/>
                                    </p:animMotion>
                                  </p:childTnLst>
                                </p:cTn>
                              </p:par>
                              <p:par>
                                <p:cTn id="141" presetID="42" presetClass="path" presetSubtype="0" accel="50000" decel="50000" fill="hold" nodeType="withEffect">
                                  <p:stCondLst>
                                    <p:cond delay="0"/>
                                  </p:stCondLst>
                                  <p:childTnLst>
                                    <p:animMotion origin="layout" path="M 2.5E-6 -3.7037E-6 L 0.00573 0.3338 " pathEditMode="relative" rAng="0" ptsTypes="AA">
                                      <p:cBhvr>
                                        <p:cTn id="142" dur="2000" fill="hold"/>
                                        <p:tgtEl>
                                          <p:spTgt spid="55"/>
                                        </p:tgtEl>
                                        <p:attrNameLst>
                                          <p:attrName>ppt_x</p:attrName>
                                          <p:attrName>ppt_y</p:attrName>
                                        </p:attrNameLst>
                                      </p:cBhvr>
                                      <p:rCtr x="3" y="167"/>
                                    </p:animMotion>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P spid="66" grpId="0"/>
      <p:bldP spid="67" grpId="0"/>
      <p:bldP spid="6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8050" y="2128838"/>
            <a:ext cx="8686800" cy="2677656"/>
          </a:xfrm>
          <a:prstGeom prst="rect">
            <a:avLst/>
          </a:prstGeom>
        </p:spPr>
        <p:txBody>
          <a:bodyPr>
            <a:spAutoFit/>
          </a:bodyPr>
          <a:lstStyle/>
          <a:p>
            <a:pPr eaLnBrk="1" hangingPunct="1">
              <a:defRPr/>
            </a:pPr>
            <a:r>
              <a:rPr lang="de-DE" sz="2800" dirty="0">
                <a:latin typeface="Roboto" panose="02000000000000000000" pitchFamily="2" charset="0"/>
                <a:ea typeface="Roboto" panose="02000000000000000000" pitchFamily="2" charset="0"/>
              </a:rPr>
              <a:t>E(Y</a:t>
            </a:r>
            <a:r>
              <a:rPr lang="de-DE" sz="2800" baseline="-25000" dirty="0">
                <a:latin typeface="Roboto" panose="02000000000000000000" pitchFamily="2" charset="0"/>
                <a:ea typeface="Roboto" panose="02000000000000000000" pitchFamily="2" charset="0"/>
              </a:rPr>
              <a:t>i1</a:t>
            </a:r>
            <a:r>
              <a:rPr lang="de-DE" sz="2800" dirty="0">
                <a:latin typeface="Roboto" panose="02000000000000000000" pitchFamily="2" charset="0"/>
                <a:ea typeface="Roboto" panose="02000000000000000000" pitchFamily="2" charset="0"/>
              </a:rPr>
              <a:t>) = E(Y</a:t>
            </a:r>
            <a:r>
              <a:rPr lang="de-DE" sz="2800" baseline="-25000" dirty="0">
                <a:latin typeface="Roboto" panose="02000000000000000000" pitchFamily="2" charset="0"/>
                <a:ea typeface="Roboto" panose="02000000000000000000" pitchFamily="2" charset="0"/>
              </a:rPr>
              <a:t>i1</a:t>
            </a:r>
            <a:r>
              <a:rPr lang="de-DE" sz="2800" dirty="0">
                <a:latin typeface="Roboto" panose="02000000000000000000" pitchFamily="2" charset="0"/>
                <a:ea typeface="Roboto" panose="02000000000000000000" pitchFamily="2" charset="0"/>
              </a:rPr>
              <a:t> | z</a:t>
            </a:r>
            <a:r>
              <a:rPr lang="de-DE" sz="2800" baseline="-25000" dirty="0">
                <a:latin typeface="Roboto" panose="02000000000000000000" pitchFamily="2" charset="0"/>
                <a:ea typeface="Roboto" panose="02000000000000000000" pitchFamily="2" charset="0"/>
              </a:rPr>
              <a:t>i</a:t>
            </a:r>
            <a:r>
              <a:rPr lang="de-DE" sz="2800" dirty="0">
                <a:latin typeface="Roboto" panose="02000000000000000000" pitchFamily="2" charset="0"/>
                <a:ea typeface="Roboto" panose="02000000000000000000" pitchFamily="2" charset="0"/>
              </a:rPr>
              <a:t> = 1)		Randomized experiment </a:t>
            </a:r>
          </a:p>
          <a:p>
            <a:pPr eaLnBrk="1" hangingPunct="1">
              <a:defRPr/>
            </a:pPr>
            <a:r>
              <a:rPr lang="de-DE" sz="2800" dirty="0">
                <a:latin typeface="Roboto" panose="02000000000000000000" pitchFamily="2" charset="0"/>
                <a:ea typeface="Roboto" panose="02000000000000000000" pitchFamily="2" charset="0"/>
              </a:rPr>
              <a:t>E(Y</a:t>
            </a:r>
            <a:r>
              <a:rPr lang="de-DE" sz="2800" baseline="-25000" dirty="0">
                <a:latin typeface="Roboto" panose="02000000000000000000" pitchFamily="2" charset="0"/>
                <a:ea typeface="Roboto" panose="02000000000000000000" pitchFamily="2" charset="0"/>
              </a:rPr>
              <a:t>i0</a:t>
            </a:r>
            <a:r>
              <a:rPr lang="de-DE" sz="2800" dirty="0">
                <a:latin typeface="Roboto" panose="02000000000000000000" pitchFamily="2" charset="0"/>
                <a:ea typeface="Roboto" panose="02000000000000000000" pitchFamily="2" charset="0"/>
              </a:rPr>
              <a:t>) = E(Y</a:t>
            </a:r>
            <a:r>
              <a:rPr lang="de-DE" sz="2800" baseline="-25000" dirty="0">
                <a:latin typeface="Roboto" panose="02000000000000000000" pitchFamily="2" charset="0"/>
                <a:ea typeface="Roboto" panose="02000000000000000000" pitchFamily="2" charset="0"/>
              </a:rPr>
              <a:t>i0</a:t>
            </a:r>
            <a:r>
              <a:rPr lang="de-DE" sz="2800" dirty="0">
                <a:latin typeface="Roboto" panose="02000000000000000000" pitchFamily="2" charset="0"/>
                <a:ea typeface="Roboto" panose="02000000000000000000" pitchFamily="2" charset="0"/>
              </a:rPr>
              <a:t> | z</a:t>
            </a:r>
            <a:r>
              <a:rPr lang="de-DE" sz="2800" baseline="-25000" dirty="0">
                <a:latin typeface="Roboto" panose="02000000000000000000" pitchFamily="2" charset="0"/>
                <a:ea typeface="Roboto" panose="02000000000000000000" pitchFamily="2" charset="0"/>
              </a:rPr>
              <a:t>i</a:t>
            </a:r>
            <a:r>
              <a:rPr lang="de-DE" sz="2800" dirty="0">
                <a:latin typeface="Roboto" panose="02000000000000000000" pitchFamily="2" charset="0"/>
                <a:ea typeface="Roboto" panose="02000000000000000000" pitchFamily="2" charset="0"/>
              </a:rPr>
              <a:t> = 0)</a:t>
            </a:r>
          </a:p>
          <a:p>
            <a:pPr eaLnBrk="1" hangingPunct="1">
              <a:defRPr/>
            </a:pPr>
            <a:endParaRPr lang="de-DE" sz="2800" dirty="0">
              <a:latin typeface="Roboto" panose="02000000000000000000" pitchFamily="2" charset="0"/>
              <a:ea typeface="Roboto" panose="02000000000000000000" pitchFamily="2" charset="0"/>
            </a:endParaRPr>
          </a:p>
          <a:p>
            <a:pPr eaLnBrk="1" hangingPunct="1">
              <a:defRPr/>
            </a:pPr>
            <a:r>
              <a:rPr lang="en-US" sz="2800" dirty="0">
                <a:latin typeface="Roboto" panose="02000000000000000000" pitchFamily="2" charset="0"/>
                <a:ea typeface="Roboto" panose="02000000000000000000" pitchFamily="2" charset="0"/>
              </a:rPr>
              <a:t>E(Y</a:t>
            </a:r>
            <a:r>
              <a:rPr lang="en-US" sz="2800" baseline="-25000" dirty="0">
                <a:latin typeface="Roboto" panose="02000000000000000000" pitchFamily="2" charset="0"/>
                <a:ea typeface="Roboto" panose="02000000000000000000" pitchFamily="2" charset="0"/>
              </a:rPr>
              <a:t>i1</a:t>
            </a:r>
            <a:r>
              <a:rPr lang="en-US" sz="2800" dirty="0">
                <a:latin typeface="Roboto" panose="02000000000000000000" pitchFamily="2" charset="0"/>
                <a:ea typeface="Roboto" panose="02000000000000000000" pitchFamily="2" charset="0"/>
              </a:rPr>
              <a:t>) ≠ E(Y</a:t>
            </a:r>
            <a:r>
              <a:rPr lang="en-US" sz="2800" baseline="-25000" dirty="0">
                <a:latin typeface="Roboto" panose="02000000000000000000" pitchFamily="2" charset="0"/>
                <a:ea typeface="Roboto" panose="02000000000000000000" pitchFamily="2" charset="0"/>
              </a:rPr>
              <a:t>i1</a:t>
            </a:r>
            <a:r>
              <a:rPr lang="en-US" sz="2800" dirty="0">
                <a:latin typeface="Roboto" panose="02000000000000000000" pitchFamily="2" charset="0"/>
                <a:ea typeface="Roboto" panose="02000000000000000000" pitchFamily="2" charset="0"/>
              </a:rPr>
              <a:t> | z</a:t>
            </a:r>
            <a:r>
              <a:rPr lang="en-US" sz="2800" baseline="-25000" dirty="0">
                <a:latin typeface="Roboto" panose="02000000000000000000" pitchFamily="2" charset="0"/>
                <a:ea typeface="Roboto" panose="02000000000000000000" pitchFamily="2" charset="0"/>
              </a:rPr>
              <a:t>i</a:t>
            </a:r>
            <a:r>
              <a:rPr lang="en-US" sz="2800" dirty="0">
                <a:latin typeface="Roboto" panose="02000000000000000000" pitchFamily="2" charset="0"/>
                <a:ea typeface="Roboto" panose="02000000000000000000" pitchFamily="2" charset="0"/>
              </a:rPr>
              <a:t> = 1)		Non-randomized</a:t>
            </a:r>
            <a:br>
              <a:rPr lang="en-US" sz="2800" dirty="0">
                <a:latin typeface="Roboto" panose="02000000000000000000" pitchFamily="2" charset="0"/>
                <a:ea typeface="Roboto" panose="02000000000000000000" pitchFamily="2" charset="0"/>
              </a:rPr>
            </a:br>
            <a:r>
              <a:rPr lang="en-US" sz="2800" dirty="0">
                <a:latin typeface="Roboto" panose="02000000000000000000" pitchFamily="2" charset="0"/>
                <a:ea typeface="Roboto" panose="02000000000000000000" pitchFamily="2" charset="0"/>
              </a:rPr>
              <a:t>E(Y</a:t>
            </a:r>
            <a:r>
              <a:rPr lang="en-US" sz="2800" baseline="-25000" dirty="0">
                <a:latin typeface="Roboto" panose="02000000000000000000" pitchFamily="2" charset="0"/>
                <a:ea typeface="Roboto" panose="02000000000000000000" pitchFamily="2" charset="0"/>
              </a:rPr>
              <a:t>i0</a:t>
            </a:r>
            <a:r>
              <a:rPr lang="en-US" sz="2800" dirty="0">
                <a:latin typeface="Roboto" panose="02000000000000000000" pitchFamily="2" charset="0"/>
                <a:ea typeface="Roboto" panose="02000000000000000000" pitchFamily="2" charset="0"/>
              </a:rPr>
              <a:t>) ≠ E(Y</a:t>
            </a:r>
            <a:r>
              <a:rPr lang="en-US" sz="2800" baseline="-25000" dirty="0">
                <a:latin typeface="Roboto" panose="02000000000000000000" pitchFamily="2" charset="0"/>
                <a:ea typeface="Roboto" panose="02000000000000000000" pitchFamily="2" charset="0"/>
              </a:rPr>
              <a:t>i0</a:t>
            </a:r>
            <a:r>
              <a:rPr lang="en-US" sz="2800" dirty="0">
                <a:latin typeface="Roboto" panose="02000000000000000000" pitchFamily="2" charset="0"/>
                <a:ea typeface="Roboto" panose="02000000000000000000" pitchFamily="2" charset="0"/>
              </a:rPr>
              <a:t> | z</a:t>
            </a:r>
            <a:r>
              <a:rPr lang="en-US" sz="2800" baseline="-25000" dirty="0">
                <a:latin typeface="Roboto" panose="02000000000000000000" pitchFamily="2" charset="0"/>
                <a:ea typeface="Roboto" panose="02000000000000000000" pitchFamily="2" charset="0"/>
              </a:rPr>
              <a:t>i</a:t>
            </a:r>
            <a:r>
              <a:rPr lang="en-US" sz="2800" dirty="0">
                <a:latin typeface="Roboto" panose="02000000000000000000" pitchFamily="2" charset="0"/>
                <a:ea typeface="Roboto" panose="02000000000000000000" pitchFamily="2" charset="0"/>
              </a:rPr>
              <a:t> = 0)		experiment</a:t>
            </a:r>
            <a:endParaRPr lang="de-DE" sz="2800" dirty="0">
              <a:latin typeface="Roboto" panose="02000000000000000000" pitchFamily="2" charset="0"/>
              <a:ea typeface="Roboto" panose="02000000000000000000" pitchFamily="2" charset="0"/>
            </a:endParaRPr>
          </a:p>
          <a:p>
            <a:pPr eaLnBrk="1" hangingPunct="1">
              <a:defRPr/>
            </a:pPr>
            <a:endParaRPr lang="de-DE" sz="2800" dirty="0">
              <a:latin typeface="Roboto" panose="02000000000000000000" pitchFamily="2" charset="0"/>
              <a:ea typeface="Roboto" panose="02000000000000000000" pitchFamily="2" charset="0"/>
            </a:endParaRPr>
          </a:p>
        </p:txBody>
      </p:sp>
      <p:sp>
        <p:nvSpPr>
          <p:cNvPr id="22531" name="Slide Number Placeholder 4"/>
          <p:cNvSpPr>
            <a:spLocks noGrp="1"/>
          </p:cNvSpPr>
          <p:nvPr>
            <p:ph type="sldNum" sz="quarter" idx="12"/>
          </p:nvPr>
        </p:nvSpPr>
        <p:spPr>
          <a:xfrm>
            <a:off x="8077200" y="6356351"/>
            <a:ext cx="2133600" cy="365125"/>
          </a:xfrm>
          <a:noFill/>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20A4440-9C4A-4FFC-A805-6CAE38A342A2}" type="slidenum">
              <a:rPr lang="en-US" altLang="en-US" sz="1000"/>
              <a:pPr>
                <a:spcBef>
                  <a:spcPct val="0"/>
                </a:spcBef>
                <a:buFontTx/>
                <a:buNone/>
              </a:pPr>
              <a:t>22</a:t>
            </a:fld>
            <a:endParaRPr lang="en-US" altLang="en-US" sz="1000"/>
          </a:p>
        </p:txBody>
      </p:sp>
    </p:spTree>
    <p:extLst>
      <p:ext uri="{BB962C8B-B14F-4D97-AF65-F5344CB8AC3E}">
        <p14:creationId xmlns:p14="http://schemas.microsoft.com/office/powerpoint/2010/main" val="2457494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23</a:t>
            </a:fld>
            <a:endParaRPr lang="en-US"/>
          </a:p>
        </p:txBody>
      </p:sp>
      <p:sp>
        <p:nvSpPr>
          <p:cNvPr id="6" name="Rectangle 5"/>
          <p:cNvSpPr/>
          <p:nvPr/>
        </p:nvSpPr>
        <p:spPr>
          <a:xfrm>
            <a:off x="1700463" y="2306331"/>
            <a:ext cx="8791074" cy="3539430"/>
          </a:xfrm>
          <a:prstGeom prst="rect">
            <a:avLst/>
          </a:prstGeom>
        </p:spPr>
        <p:txBody>
          <a:bodyPr wrap="square">
            <a:spAutoFit/>
          </a:bodyPr>
          <a:lstStyle/>
          <a:p>
            <a:pPr lvl="0">
              <a:defRPr/>
            </a:pPr>
            <a:r>
              <a:rPr lang="de-DE" sz="2800" dirty="0">
                <a:solidFill>
                  <a:prstClr val="black"/>
                </a:solidFill>
                <a:latin typeface="Roboto" panose="02000000000000000000" pitchFamily="2" charset="0"/>
                <a:ea typeface="Roboto" panose="02000000000000000000" pitchFamily="2" charset="0"/>
              </a:rPr>
              <a:t>E(Y</a:t>
            </a:r>
            <a:r>
              <a:rPr lang="de-DE" sz="2800" baseline="-25000" dirty="0">
                <a:solidFill>
                  <a:prstClr val="black"/>
                </a:solidFill>
                <a:latin typeface="Roboto" panose="02000000000000000000" pitchFamily="2" charset="0"/>
                <a:ea typeface="Roboto" panose="02000000000000000000" pitchFamily="2" charset="0"/>
              </a:rPr>
              <a:t>i1</a:t>
            </a:r>
            <a:r>
              <a:rPr lang="de-DE" sz="2800" dirty="0">
                <a:solidFill>
                  <a:prstClr val="black"/>
                </a:solidFill>
                <a:latin typeface="Roboto" panose="02000000000000000000" pitchFamily="2" charset="0"/>
                <a:ea typeface="Roboto" panose="02000000000000000000" pitchFamily="2" charset="0"/>
              </a:rPr>
              <a:t>) = E</a:t>
            </a:r>
            <a:r>
              <a:rPr lang="de-DE" sz="2800" baseline="-25000" dirty="0">
                <a:solidFill>
                  <a:prstClr val="black"/>
                </a:solidFill>
                <a:latin typeface="Roboto" panose="02000000000000000000" pitchFamily="2" charset="0"/>
                <a:ea typeface="Roboto" panose="02000000000000000000" pitchFamily="2" charset="0"/>
              </a:rPr>
              <a:t>x</a:t>
            </a:r>
            <a:r>
              <a:rPr lang="de-DE" sz="2800" dirty="0">
                <a:solidFill>
                  <a:prstClr val="black"/>
                </a:solidFill>
                <a:latin typeface="Roboto" panose="02000000000000000000" pitchFamily="2" charset="0"/>
                <a:ea typeface="Roboto" panose="02000000000000000000" pitchFamily="2" charset="0"/>
              </a:rPr>
              <a:t>{E(Y</a:t>
            </a:r>
            <a:r>
              <a:rPr lang="de-DE" sz="2800" baseline="-25000" dirty="0">
                <a:solidFill>
                  <a:prstClr val="black"/>
                </a:solidFill>
                <a:latin typeface="Roboto" panose="02000000000000000000" pitchFamily="2" charset="0"/>
                <a:ea typeface="Roboto" panose="02000000000000000000" pitchFamily="2" charset="0"/>
              </a:rPr>
              <a:t>i1</a:t>
            </a:r>
            <a:r>
              <a:rPr lang="de-DE" sz="2800" dirty="0">
                <a:solidFill>
                  <a:prstClr val="black"/>
                </a:solidFill>
                <a:latin typeface="Roboto" panose="02000000000000000000" pitchFamily="2" charset="0"/>
                <a:ea typeface="Roboto" panose="02000000000000000000" pitchFamily="2" charset="0"/>
              </a:rPr>
              <a:t> | z</a:t>
            </a:r>
            <a:r>
              <a:rPr lang="de-DE" sz="2800" baseline="-25000" dirty="0">
                <a:solidFill>
                  <a:prstClr val="black"/>
                </a:solidFill>
                <a:latin typeface="Roboto" panose="02000000000000000000" pitchFamily="2" charset="0"/>
                <a:ea typeface="Roboto" panose="02000000000000000000" pitchFamily="2" charset="0"/>
              </a:rPr>
              <a:t>i</a:t>
            </a:r>
            <a:r>
              <a:rPr lang="de-DE" sz="2800" dirty="0">
                <a:solidFill>
                  <a:prstClr val="black"/>
                </a:solidFill>
                <a:latin typeface="Roboto" panose="02000000000000000000" pitchFamily="2" charset="0"/>
                <a:ea typeface="Roboto" panose="02000000000000000000" pitchFamily="2" charset="0"/>
              </a:rPr>
              <a:t> = 1, x)}	Non-randomized 		</a:t>
            </a:r>
            <a:br>
              <a:rPr lang="de-DE" sz="2800" dirty="0">
                <a:solidFill>
                  <a:prstClr val="black"/>
                </a:solidFill>
                <a:latin typeface="Roboto" panose="02000000000000000000" pitchFamily="2" charset="0"/>
                <a:ea typeface="Roboto" panose="02000000000000000000" pitchFamily="2" charset="0"/>
              </a:rPr>
            </a:br>
            <a:r>
              <a:rPr lang="de-DE" sz="2800" dirty="0">
                <a:solidFill>
                  <a:prstClr val="black"/>
                </a:solidFill>
                <a:latin typeface="Roboto" panose="02000000000000000000" pitchFamily="2" charset="0"/>
                <a:ea typeface="Roboto" panose="02000000000000000000" pitchFamily="2" charset="0"/>
              </a:rPr>
              <a:t>E(Y</a:t>
            </a:r>
            <a:r>
              <a:rPr lang="de-DE" sz="2800" baseline="-25000" dirty="0">
                <a:solidFill>
                  <a:prstClr val="black"/>
                </a:solidFill>
                <a:latin typeface="Roboto" panose="02000000000000000000" pitchFamily="2" charset="0"/>
                <a:ea typeface="Roboto" panose="02000000000000000000" pitchFamily="2" charset="0"/>
              </a:rPr>
              <a:t>i0</a:t>
            </a:r>
            <a:r>
              <a:rPr lang="de-DE" sz="2800" dirty="0">
                <a:solidFill>
                  <a:prstClr val="black"/>
                </a:solidFill>
                <a:latin typeface="Roboto" panose="02000000000000000000" pitchFamily="2" charset="0"/>
                <a:ea typeface="Roboto" panose="02000000000000000000" pitchFamily="2" charset="0"/>
              </a:rPr>
              <a:t>) = E</a:t>
            </a:r>
            <a:r>
              <a:rPr lang="de-DE" sz="2800" baseline="-25000" dirty="0">
                <a:solidFill>
                  <a:prstClr val="black"/>
                </a:solidFill>
                <a:latin typeface="Roboto" panose="02000000000000000000" pitchFamily="2" charset="0"/>
                <a:ea typeface="Roboto" panose="02000000000000000000" pitchFamily="2" charset="0"/>
              </a:rPr>
              <a:t>x</a:t>
            </a:r>
            <a:r>
              <a:rPr lang="de-DE" sz="2800" dirty="0">
                <a:solidFill>
                  <a:prstClr val="black"/>
                </a:solidFill>
                <a:latin typeface="Roboto" panose="02000000000000000000" pitchFamily="2" charset="0"/>
                <a:ea typeface="Roboto" panose="02000000000000000000" pitchFamily="2" charset="0"/>
              </a:rPr>
              <a:t>{E(Y</a:t>
            </a:r>
            <a:r>
              <a:rPr lang="de-DE" sz="2800" baseline="-25000" dirty="0">
                <a:solidFill>
                  <a:prstClr val="black"/>
                </a:solidFill>
                <a:latin typeface="Roboto" panose="02000000000000000000" pitchFamily="2" charset="0"/>
                <a:ea typeface="Roboto" panose="02000000000000000000" pitchFamily="2" charset="0"/>
              </a:rPr>
              <a:t>i0</a:t>
            </a:r>
            <a:r>
              <a:rPr lang="de-DE" sz="2800" dirty="0">
                <a:solidFill>
                  <a:prstClr val="black"/>
                </a:solidFill>
                <a:latin typeface="Roboto" panose="02000000000000000000" pitchFamily="2" charset="0"/>
                <a:ea typeface="Roboto" panose="02000000000000000000" pitchFamily="2" charset="0"/>
              </a:rPr>
              <a:t> | z</a:t>
            </a:r>
            <a:r>
              <a:rPr lang="de-DE" sz="2800" baseline="-25000" dirty="0">
                <a:solidFill>
                  <a:prstClr val="black"/>
                </a:solidFill>
                <a:latin typeface="Roboto" panose="02000000000000000000" pitchFamily="2" charset="0"/>
                <a:ea typeface="Roboto" panose="02000000000000000000" pitchFamily="2" charset="0"/>
              </a:rPr>
              <a:t>i</a:t>
            </a:r>
            <a:r>
              <a:rPr lang="de-DE" sz="2800" dirty="0">
                <a:solidFill>
                  <a:prstClr val="black"/>
                </a:solidFill>
                <a:latin typeface="Roboto" panose="02000000000000000000" pitchFamily="2" charset="0"/>
                <a:ea typeface="Roboto" panose="02000000000000000000" pitchFamily="2" charset="0"/>
              </a:rPr>
              <a:t> = 0, x)}	experiment with 							unconfoundedness 						assumption </a:t>
            </a:r>
          </a:p>
          <a:p>
            <a:pPr lvl="0">
              <a:defRPr/>
            </a:pPr>
            <a:endParaRPr lang="de-DE" sz="2800" dirty="0">
              <a:solidFill>
                <a:prstClr val="black"/>
              </a:solidFill>
              <a:latin typeface="Roboto" panose="02000000000000000000" pitchFamily="2" charset="0"/>
              <a:ea typeface="Roboto" panose="02000000000000000000" pitchFamily="2" charset="0"/>
            </a:endParaRPr>
          </a:p>
          <a:p>
            <a:pPr lvl="0">
              <a:defRPr/>
            </a:pPr>
            <a:r>
              <a:rPr lang="de-DE" sz="2800" i="1" dirty="0">
                <a:solidFill>
                  <a:prstClr val="black"/>
                </a:solidFill>
                <a:latin typeface="Roboto" panose="02000000000000000000" pitchFamily="2" charset="0"/>
                <a:ea typeface="Roboto" panose="02000000000000000000" pitchFamily="2" charset="0"/>
              </a:rPr>
              <a:t>X contains all confounding covariates </a:t>
            </a:r>
            <a:endParaRPr lang="de-DE" sz="2800" i="1" dirty="0" smtClean="0">
              <a:solidFill>
                <a:prstClr val="black"/>
              </a:solidFill>
              <a:latin typeface="Roboto" panose="02000000000000000000" pitchFamily="2" charset="0"/>
              <a:ea typeface="Roboto" panose="02000000000000000000" pitchFamily="2" charset="0"/>
            </a:endParaRPr>
          </a:p>
          <a:p>
            <a:pPr lvl="0">
              <a:defRPr/>
            </a:pPr>
            <a:endParaRPr lang="de-DE" sz="2800" i="1" dirty="0">
              <a:solidFill>
                <a:prstClr val="black"/>
              </a:solidFill>
              <a:latin typeface="Roboto" panose="02000000000000000000" pitchFamily="2" charset="0"/>
              <a:ea typeface="Roboto" panose="02000000000000000000" pitchFamily="2" charset="0"/>
            </a:endParaRPr>
          </a:p>
          <a:p>
            <a:pPr lvl="0">
              <a:defRPr/>
            </a:pPr>
            <a:r>
              <a:rPr lang="de-DE" sz="2800" i="1" dirty="0" smtClean="0">
                <a:solidFill>
                  <a:prstClr val="black"/>
                </a:solidFill>
                <a:latin typeface="Roboto" panose="02000000000000000000" pitchFamily="2" charset="0"/>
                <a:ea typeface="Roboto" panose="02000000000000000000" pitchFamily="2" charset="0"/>
              </a:rPr>
              <a:t>Conditional ignorabilty (Rubin, 194)</a:t>
            </a:r>
            <a:endParaRPr lang="en-US" sz="2800" i="1" dirty="0">
              <a:solidFill>
                <a:prstClr val="black"/>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8029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24</a:t>
            </a:fld>
            <a:endParaRPr lang="en-US"/>
          </a:p>
        </p:txBody>
      </p:sp>
      <p:pic>
        <p:nvPicPr>
          <p:cNvPr id="5" name="Picture 4"/>
          <p:cNvPicPr>
            <a:picLocks noChangeAspect="1"/>
          </p:cNvPicPr>
          <p:nvPr/>
        </p:nvPicPr>
        <p:blipFill>
          <a:blip r:embed="rId2"/>
          <a:stretch>
            <a:fillRect/>
          </a:stretch>
        </p:blipFill>
        <p:spPr>
          <a:xfrm>
            <a:off x="1780032" y="365125"/>
            <a:ext cx="8631936" cy="5665451"/>
          </a:xfrm>
          <a:prstGeom prst="rect">
            <a:avLst/>
          </a:prstGeom>
        </p:spPr>
      </p:pic>
      <p:sp>
        <p:nvSpPr>
          <p:cNvPr id="6" name="Rectangle 5"/>
          <p:cNvSpPr/>
          <p:nvPr/>
        </p:nvSpPr>
        <p:spPr>
          <a:xfrm>
            <a:off x="2630366" y="6356350"/>
            <a:ext cx="7291754" cy="369332"/>
          </a:xfrm>
          <a:prstGeom prst="rect">
            <a:avLst/>
          </a:prstGeom>
        </p:spPr>
        <p:txBody>
          <a:bodyPr wrap="square">
            <a:spAutoFit/>
          </a:bodyPr>
          <a:lstStyle/>
          <a:p>
            <a:r>
              <a:rPr lang="en-US" dirty="0"/>
              <a:t>https://www.metheval.uni-jena.de/projekte/book_causal-effects/tools.php</a:t>
            </a:r>
          </a:p>
        </p:txBody>
      </p:sp>
    </p:spTree>
    <p:extLst>
      <p:ext uri="{BB962C8B-B14F-4D97-AF65-F5344CB8AC3E}">
        <p14:creationId xmlns:p14="http://schemas.microsoft.com/office/powerpoint/2010/main" val="4160964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30555673"/>
              </p:ext>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1/4</a:t>
                      </a:r>
                      <a:endParaRPr lang="en-US" dirty="0"/>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1.125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
        <p:nvSpPr>
          <p:cNvPr id="4" name="Slide Number Placeholder 3"/>
          <p:cNvSpPr>
            <a:spLocks noGrp="1"/>
          </p:cNvSpPr>
          <p:nvPr>
            <p:ph type="sldNum" sz="quarter" idx="12"/>
          </p:nvPr>
        </p:nvSpPr>
        <p:spPr/>
        <p:txBody>
          <a:bodyPr/>
          <a:lstStyle/>
          <a:p>
            <a:fld id="{5F3DA2C8-5B72-4388-8D1E-72C210589DD5}" type="slidenum">
              <a:rPr lang="en-US" smtClean="0"/>
              <a:t>25</a:t>
            </a:fld>
            <a:endParaRPr lang="en-US"/>
          </a:p>
        </p:txBody>
      </p:sp>
      <p:pic>
        <p:nvPicPr>
          <p:cNvPr id="5" name="Picture 4"/>
          <p:cNvPicPr>
            <a:picLocks noChangeAspect="1"/>
          </p:cNvPicPr>
          <p:nvPr/>
        </p:nvPicPr>
        <p:blipFill>
          <a:blip r:embed="rId2"/>
          <a:stretch>
            <a:fillRect/>
          </a:stretch>
        </p:blipFill>
        <p:spPr>
          <a:xfrm>
            <a:off x="288116" y="169671"/>
            <a:ext cx="4840465" cy="3176972"/>
          </a:xfrm>
          <a:prstGeom prst="rect">
            <a:avLst/>
          </a:prstGeom>
        </p:spPr>
      </p:pic>
      <p:cxnSp>
        <p:nvCxnSpPr>
          <p:cNvPr id="8" name="Straight Arrow Connector 7"/>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48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79270" y="285787"/>
            <a:ext cx="8633460" cy="5761635"/>
          </a:xfrm>
          <a:prstGeom prst="rect">
            <a:avLst/>
          </a:prstGeom>
        </p:spPr>
      </p:pic>
      <p:sp>
        <p:nvSpPr>
          <p:cNvPr id="3" name="Oval 2"/>
          <p:cNvSpPr/>
          <p:nvPr/>
        </p:nvSpPr>
        <p:spPr>
          <a:xfrm>
            <a:off x="5014762" y="2858703"/>
            <a:ext cx="779646" cy="318871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26</a:t>
            </a:fld>
            <a:endParaRPr lang="en-US"/>
          </a:p>
        </p:txBody>
      </p:sp>
    </p:spTree>
    <p:extLst>
      <p:ext uri="{BB962C8B-B14F-4D97-AF65-F5344CB8AC3E}">
        <p14:creationId xmlns:p14="http://schemas.microsoft.com/office/powerpoint/2010/main" val="148805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27</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ext uri="{D42A27DB-BD31-4B8C-83A1-F6EECF244321}">
                <p14:modId xmlns:p14="http://schemas.microsoft.com/office/powerpoint/2010/main" val="3457672535"/>
              </p:ext>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1.562</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191408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latin typeface="Times New Roman" panose="02020603050405020304" pitchFamily="18" charset="0"/>
                <a:cs typeface="Times New Roman" panose="02020603050405020304" pitchFamily="18" charset="0"/>
              </a:rPr>
              <a:t>τ</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τ</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“Causation ≠ Association” </a:t>
            </a:r>
          </a:p>
          <a:p>
            <a:pPr marL="0" indent="0">
              <a:buNone/>
            </a:pPr>
            <a:endParaRPr lang="en-US" dirty="0"/>
          </a:p>
          <a:p>
            <a:pPr marL="0" indent="0">
              <a:buNone/>
            </a:pPr>
            <a:endParaRPr lang="en-US" dirty="0" smtClean="0"/>
          </a:p>
          <a:p>
            <a:pPr marL="0" indent="0">
              <a:buNone/>
            </a:pPr>
            <a:r>
              <a:rPr lang="en-US" dirty="0" smtClean="0"/>
              <a:t>Causal identification – </a:t>
            </a:r>
            <a:r>
              <a:rPr lang="en-US" b="1" i="1" dirty="0" smtClean="0"/>
              <a:t>but how? </a:t>
            </a:r>
            <a:endParaRPr lang="en-US" b="1" i="1" dirty="0"/>
          </a:p>
        </p:txBody>
      </p:sp>
      <p:sp>
        <p:nvSpPr>
          <p:cNvPr id="4" name="Slide Number Placeholder 3"/>
          <p:cNvSpPr>
            <a:spLocks noGrp="1"/>
          </p:cNvSpPr>
          <p:nvPr>
            <p:ph type="sldNum" sz="quarter" idx="12"/>
          </p:nvPr>
        </p:nvSpPr>
        <p:spPr/>
        <p:txBody>
          <a:bodyPr/>
          <a:lstStyle/>
          <a:p>
            <a:fld id="{5F3DA2C8-5B72-4388-8D1E-72C210589DD5}" type="slidenum">
              <a:rPr lang="en-US" smtClean="0"/>
              <a:t>28</a:t>
            </a:fld>
            <a:endParaRPr lang="en-US" dirty="0"/>
          </a:p>
        </p:txBody>
      </p:sp>
    </p:spTree>
    <p:extLst>
      <p:ext uri="{BB962C8B-B14F-4D97-AF65-F5344CB8AC3E}">
        <p14:creationId xmlns:p14="http://schemas.microsoft.com/office/powerpoint/2010/main" val="1326959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29</a:t>
            </a:fld>
            <a:endParaRPr lang="en-US"/>
          </a:p>
        </p:txBody>
      </p:sp>
    </p:spTree>
    <p:extLst>
      <p:ext uri="{BB962C8B-B14F-4D97-AF65-F5344CB8AC3E}">
        <p14:creationId xmlns:p14="http://schemas.microsoft.com/office/powerpoint/2010/main" val="254908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do not always need causal inference</a:t>
            </a:r>
            <a:endParaRPr lang="en-US" dirty="0"/>
          </a:p>
        </p:txBody>
      </p:sp>
      <p:sp>
        <p:nvSpPr>
          <p:cNvPr id="3" name="Content Placeholder 2"/>
          <p:cNvSpPr>
            <a:spLocks noGrp="1"/>
          </p:cNvSpPr>
          <p:nvPr>
            <p:ph sz="half" idx="1"/>
          </p:nvPr>
        </p:nvSpPr>
        <p:spPr/>
        <p:txBody>
          <a:bodyPr/>
          <a:lstStyle/>
          <a:p>
            <a:pPr marL="0" indent="0">
              <a:buNone/>
            </a:pPr>
            <a:r>
              <a:rPr lang="en-US" dirty="0" smtClean="0"/>
              <a:t>Description</a:t>
            </a:r>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smtClean="0"/>
              <a:t>Prediction </a:t>
            </a:r>
          </a:p>
          <a:p>
            <a:pPr marL="0" indent="0">
              <a:buNone/>
            </a:pPr>
            <a:endParaRPr lang="en-US" dirty="0"/>
          </a:p>
        </p:txBody>
      </p:sp>
      <p:pic>
        <p:nvPicPr>
          <p:cNvPr id="2052" name="Picture 4" descr="Image result for child growth ch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962" y="2856107"/>
            <a:ext cx="2443246" cy="34557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rediction world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800363"/>
            <a:ext cx="5006708" cy="35672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F3DA2C8-5B72-4388-8D1E-72C210589DD5}" type="slidenum">
              <a:rPr lang="en-US" smtClean="0"/>
              <a:t>3</a:t>
            </a:fld>
            <a:endParaRPr lang="en-US"/>
          </a:p>
        </p:txBody>
      </p:sp>
    </p:spTree>
    <p:extLst>
      <p:ext uri="{BB962C8B-B14F-4D97-AF65-F5344CB8AC3E}">
        <p14:creationId xmlns:p14="http://schemas.microsoft.com/office/powerpoint/2010/main" val="128255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“language”</a:t>
            </a:r>
            <a:endParaRPr lang="en-US" dirty="0"/>
          </a:p>
        </p:txBody>
      </p:sp>
      <p:sp>
        <p:nvSpPr>
          <p:cNvPr id="3" name="Content Placeholder 2"/>
          <p:cNvSpPr>
            <a:spLocks noGrp="1"/>
          </p:cNvSpPr>
          <p:nvPr>
            <p:ph idx="1"/>
          </p:nvPr>
        </p:nvSpPr>
        <p:spPr>
          <a:xfrm>
            <a:off x="2386013" y="4038600"/>
            <a:ext cx="7772400" cy="2209800"/>
          </a:xfrm>
        </p:spPr>
        <p:txBody>
          <a:bodyPr>
            <a:normAutofit lnSpcReduction="10000"/>
          </a:bodyPr>
          <a:lstStyle/>
          <a:p>
            <a:r>
              <a:rPr lang="en-US" dirty="0" smtClean="0"/>
              <a:t>Letters in graphs are </a:t>
            </a:r>
            <a:r>
              <a:rPr lang="en-US" b="1" dirty="0" smtClean="0"/>
              <a:t>variables</a:t>
            </a:r>
            <a:r>
              <a:rPr lang="en-US" dirty="0" smtClean="0"/>
              <a:t> and often referred to as nodes or vertices</a:t>
            </a:r>
          </a:p>
          <a:p>
            <a:endParaRPr lang="en-US" dirty="0"/>
          </a:p>
          <a:p>
            <a:r>
              <a:rPr lang="en-US" dirty="0" smtClean="0"/>
              <a:t>Connections between nodes are referred to as </a:t>
            </a:r>
            <a:r>
              <a:rPr lang="en-US" b="1" dirty="0" smtClean="0"/>
              <a:t>arrows</a:t>
            </a:r>
            <a:r>
              <a:rPr lang="en-US" dirty="0" smtClean="0"/>
              <a:t> or edges</a:t>
            </a:r>
            <a:endParaRPr lang="en-US" dirty="0"/>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160" y="1585840"/>
            <a:ext cx="4171950" cy="2329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871611" y="6444734"/>
            <a:ext cx="1630446" cy="369332"/>
          </a:xfrm>
          <a:prstGeom prst="rect">
            <a:avLst/>
          </a:prstGeom>
          <a:noFill/>
        </p:spPr>
        <p:txBody>
          <a:bodyPr wrap="none" rtlCol="0">
            <a:spAutoFit/>
          </a:bodyPr>
          <a:lstStyle/>
          <a:p>
            <a:r>
              <a:rPr lang="en-US" dirty="0"/>
              <a:t>Credit: J. </a:t>
            </a:r>
            <a:r>
              <a:rPr lang="en-US" dirty="0" err="1"/>
              <a:t>Textor</a:t>
            </a:r>
            <a:endParaRPr lang="en-US" dirty="0"/>
          </a:p>
        </p:txBody>
      </p:sp>
    </p:spTree>
    <p:extLst>
      <p:ext uri="{BB962C8B-B14F-4D97-AF65-F5344CB8AC3E}">
        <p14:creationId xmlns:p14="http://schemas.microsoft.com/office/powerpoint/2010/main" val="1950658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“language”</a:t>
            </a:r>
            <a:endParaRPr lang="en-US" dirty="0"/>
          </a:p>
        </p:txBody>
      </p:sp>
      <p:sp>
        <p:nvSpPr>
          <p:cNvPr id="3" name="Content Placeholder 2"/>
          <p:cNvSpPr>
            <a:spLocks noGrp="1"/>
          </p:cNvSpPr>
          <p:nvPr>
            <p:ph idx="1"/>
          </p:nvPr>
        </p:nvSpPr>
        <p:spPr>
          <a:xfrm>
            <a:off x="2386013" y="4038600"/>
            <a:ext cx="7772400" cy="2209800"/>
          </a:xfrm>
        </p:spPr>
        <p:txBody>
          <a:bodyPr>
            <a:normAutofit fontScale="92500" lnSpcReduction="20000"/>
          </a:bodyPr>
          <a:lstStyle/>
          <a:p>
            <a:r>
              <a:rPr lang="en-US" sz="2400" dirty="0"/>
              <a:t>Relationships between nodes</a:t>
            </a:r>
          </a:p>
          <a:p>
            <a:endParaRPr lang="en-US" sz="2400" dirty="0"/>
          </a:p>
          <a:p>
            <a:r>
              <a:rPr lang="en-US" sz="2400" dirty="0"/>
              <a:t>Z is parent of A, D, E</a:t>
            </a:r>
          </a:p>
          <a:p>
            <a:r>
              <a:rPr lang="en-US" sz="2400" dirty="0"/>
              <a:t>D is a child of Z and E</a:t>
            </a:r>
          </a:p>
          <a:p>
            <a:r>
              <a:rPr lang="en-US" sz="2400" dirty="0"/>
              <a:t>D is a descendant of A</a:t>
            </a:r>
          </a:p>
          <a:p>
            <a:r>
              <a:rPr lang="en-US" sz="2400" dirty="0"/>
              <a:t>A is an ancestor of D</a:t>
            </a:r>
          </a:p>
        </p:txBody>
      </p:sp>
      <p:sp>
        <p:nvSpPr>
          <p:cNvPr id="5" name="TextBox 4"/>
          <p:cNvSpPr txBox="1"/>
          <p:nvPr/>
        </p:nvSpPr>
        <p:spPr>
          <a:xfrm>
            <a:off x="8871611" y="6444734"/>
            <a:ext cx="1630446" cy="369332"/>
          </a:xfrm>
          <a:prstGeom prst="rect">
            <a:avLst/>
          </a:prstGeom>
          <a:noFill/>
        </p:spPr>
        <p:txBody>
          <a:bodyPr wrap="none" rtlCol="0">
            <a:spAutoFit/>
          </a:bodyPr>
          <a:lstStyle/>
          <a:p>
            <a:r>
              <a:rPr lang="en-US" dirty="0"/>
              <a:t>Credit: J. </a:t>
            </a:r>
            <a:r>
              <a:rPr lang="en-US" dirty="0" err="1"/>
              <a:t>Textor</a:t>
            </a:r>
            <a:endParaRPr lang="en-US"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160" y="1585840"/>
            <a:ext cx="4171950" cy="2329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468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“language”</a:t>
            </a:r>
          </a:p>
        </p:txBody>
      </p:sp>
      <p:sp>
        <p:nvSpPr>
          <p:cNvPr id="3" name="Content Placeholder 2"/>
          <p:cNvSpPr>
            <a:spLocks noGrp="1"/>
          </p:cNvSpPr>
          <p:nvPr>
            <p:ph idx="1"/>
          </p:nvPr>
        </p:nvSpPr>
        <p:spPr>
          <a:xfrm>
            <a:off x="2355533" y="4434840"/>
            <a:ext cx="7772400" cy="1295400"/>
          </a:xfrm>
        </p:spPr>
        <p:txBody>
          <a:bodyPr>
            <a:noAutofit/>
          </a:bodyPr>
          <a:lstStyle/>
          <a:p>
            <a:r>
              <a:rPr lang="en-US" sz="2400" dirty="0"/>
              <a:t>Nodes with arrows (directly) emanating into other nodes are referred to as parents (or ancestors)</a:t>
            </a:r>
          </a:p>
          <a:p>
            <a:endParaRPr lang="en-US" sz="2400" dirty="0"/>
          </a:p>
          <a:p>
            <a:r>
              <a:rPr lang="en-US" sz="2400" dirty="0"/>
              <a:t>Nodes with arrows pointing (directly) into them are children (or descendants) </a:t>
            </a:r>
          </a:p>
          <a:p>
            <a:endParaRPr lang="en-US" sz="2400" dirty="0"/>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160" y="1585840"/>
            <a:ext cx="4171950" cy="2329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157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“language”</a:t>
            </a:r>
            <a:endParaRPr lang="en-US" dirty="0"/>
          </a:p>
        </p:txBody>
      </p:sp>
      <p:sp>
        <p:nvSpPr>
          <p:cNvPr id="3" name="Content Placeholder 2"/>
          <p:cNvSpPr>
            <a:spLocks noGrp="1"/>
          </p:cNvSpPr>
          <p:nvPr>
            <p:ph idx="1"/>
          </p:nvPr>
        </p:nvSpPr>
        <p:spPr>
          <a:xfrm>
            <a:off x="2363153" y="4145280"/>
            <a:ext cx="7772400" cy="2209800"/>
          </a:xfrm>
        </p:spPr>
        <p:txBody>
          <a:bodyPr/>
          <a:lstStyle/>
          <a:p>
            <a:r>
              <a:rPr lang="en-US" sz="2400" dirty="0"/>
              <a:t>A connection via several arrows is referred to as a </a:t>
            </a:r>
            <a:r>
              <a:rPr lang="en-US" sz="2400" b="1" dirty="0"/>
              <a:t>path</a:t>
            </a:r>
            <a:r>
              <a:rPr lang="en-US" sz="2400" dirty="0"/>
              <a:t> (or trail)</a:t>
            </a:r>
          </a:p>
          <a:p>
            <a:endParaRPr lang="en-US" sz="2400" dirty="0"/>
          </a:p>
          <a:p>
            <a:r>
              <a:rPr lang="en-US" sz="2400" dirty="0"/>
              <a:t>A path can have arrows going into different directions, e.g., A </a:t>
            </a:r>
            <a:r>
              <a:rPr lang="en-US" sz="2400" dirty="0">
                <a:sym typeface="Wingdings" panose="05000000000000000000" pitchFamily="2" charset="2"/>
              </a:rPr>
              <a:t> Z  E  D</a:t>
            </a:r>
            <a:endParaRPr lang="en-US" sz="2400" dirty="0"/>
          </a:p>
        </p:txBody>
      </p:sp>
      <p:sp>
        <p:nvSpPr>
          <p:cNvPr id="5" name="TextBox 4"/>
          <p:cNvSpPr txBox="1"/>
          <p:nvPr/>
        </p:nvSpPr>
        <p:spPr>
          <a:xfrm>
            <a:off x="8871611" y="6444734"/>
            <a:ext cx="1630446" cy="369332"/>
          </a:xfrm>
          <a:prstGeom prst="rect">
            <a:avLst/>
          </a:prstGeom>
          <a:noFill/>
        </p:spPr>
        <p:txBody>
          <a:bodyPr wrap="none" rtlCol="0">
            <a:spAutoFit/>
          </a:bodyPr>
          <a:lstStyle/>
          <a:p>
            <a:r>
              <a:rPr lang="en-US" dirty="0"/>
              <a:t>Credit: J. </a:t>
            </a:r>
            <a:r>
              <a:rPr lang="en-US" dirty="0" err="1"/>
              <a:t>Textor</a:t>
            </a:r>
            <a:endParaRPr lang="en-US"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160" y="1585840"/>
            <a:ext cx="4171950" cy="2329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673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model</a:t>
            </a:r>
          </a:p>
        </p:txBody>
      </p:sp>
      <p:sp>
        <p:nvSpPr>
          <p:cNvPr id="3" name="Content Placeholder 2"/>
          <p:cNvSpPr>
            <a:spLocks noGrp="1"/>
          </p:cNvSpPr>
          <p:nvPr>
            <p:ph idx="1"/>
          </p:nvPr>
        </p:nvSpPr>
        <p:spPr/>
        <p:txBody>
          <a:bodyPr/>
          <a:lstStyle/>
          <a:p>
            <a:r>
              <a:rPr lang="en-US" dirty="0"/>
              <a:t>A directed arrow between two nodes represents an assumed causal effect between two variables </a:t>
            </a:r>
            <a:endParaRPr lang="en-US" dirty="0" smtClean="0"/>
          </a:p>
          <a:p>
            <a:endParaRPr lang="en-US" dirty="0"/>
          </a:p>
          <a:p>
            <a:r>
              <a:rPr lang="en-US" dirty="0"/>
              <a:t>This effect may be linear, non-linear, deterministic – completely </a:t>
            </a:r>
            <a:r>
              <a:rPr lang="en-US" dirty="0" smtClean="0"/>
              <a:t>non-parametric</a:t>
            </a:r>
            <a:endParaRPr lang="en-US" dirty="0"/>
          </a:p>
        </p:txBody>
      </p:sp>
    </p:spTree>
    <p:extLst>
      <p:ext uri="{BB962C8B-B14F-4D97-AF65-F5344CB8AC3E}">
        <p14:creationId xmlns:p14="http://schemas.microsoft.com/office/powerpoint/2010/main" val="12437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model</a:t>
            </a:r>
            <a:endParaRPr lang="en-US" dirty="0"/>
          </a:p>
        </p:txBody>
      </p:sp>
      <p:sp>
        <p:nvSpPr>
          <p:cNvPr id="3" name="Content Placeholder 2"/>
          <p:cNvSpPr>
            <a:spLocks noGrp="1"/>
          </p:cNvSpPr>
          <p:nvPr>
            <p:ph idx="1"/>
          </p:nvPr>
        </p:nvSpPr>
        <p:spPr/>
        <p:txBody>
          <a:bodyPr/>
          <a:lstStyle/>
          <a:p>
            <a:r>
              <a:rPr lang="en-US" dirty="0" smtClean="0"/>
              <a:t>A </a:t>
            </a:r>
            <a:r>
              <a:rPr lang="en-US" dirty="0"/>
              <a:t>bi-directed arrow between two nodes represents an unobserved cause</a:t>
            </a:r>
          </a:p>
          <a:p>
            <a:endParaRPr lang="en-US" dirty="0"/>
          </a:p>
          <a:p>
            <a:r>
              <a:rPr lang="en-US" dirty="0" smtClean="0"/>
              <a:t>We may either draw a latent variable with directed paths or use bi-directed arrows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96354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model</a:t>
            </a:r>
            <a:endParaRPr lang="en-US" dirty="0"/>
          </a:p>
        </p:txBody>
      </p:sp>
      <p:sp>
        <p:nvSpPr>
          <p:cNvPr id="3" name="Content Placeholder 2"/>
          <p:cNvSpPr>
            <a:spLocks noGrp="1"/>
          </p:cNvSpPr>
          <p:nvPr>
            <p:ph idx="1"/>
          </p:nvPr>
        </p:nvSpPr>
        <p:spPr/>
        <p:txBody>
          <a:bodyPr/>
          <a:lstStyle/>
          <a:p>
            <a:r>
              <a:rPr lang="en-US" dirty="0" smtClean="0"/>
              <a:t>The absence of an arrow between two variables denotes the absence of any direct effect or latent confounding</a:t>
            </a:r>
          </a:p>
          <a:p>
            <a:endParaRPr lang="en-US" dirty="0"/>
          </a:p>
          <a:p>
            <a:r>
              <a:rPr lang="en-US" dirty="0" smtClean="0"/>
              <a:t>It is the </a:t>
            </a:r>
            <a:r>
              <a:rPr lang="en-US" b="1" i="1" dirty="0" smtClean="0"/>
              <a:t>absence</a:t>
            </a:r>
            <a:r>
              <a:rPr lang="en-US" dirty="0" smtClean="0"/>
              <a:t> of arrows that is most critical and that must be argued for</a:t>
            </a:r>
            <a:endParaRPr lang="en-US" dirty="0"/>
          </a:p>
        </p:txBody>
      </p:sp>
    </p:spTree>
    <p:extLst>
      <p:ext uri="{BB962C8B-B14F-4D97-AF65-F5344CB8AC3E}">
        <p14:creationId xmlns:p14="http://schemas.microsoft.com/office/powerpoint/2010/main" val="6773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model</a:t>
            </a:r>
            <a:endParaRPr lang="en-US" dirty="0"/>
          </a:p>
        </p:txBody>
      </p:sp>
      <p:sp>
        <p:nvSpPr>
          <p:cNvPr id="3" name="Content Placeholder 2"/>
          <p:cNvSpPr>
            <a:spLocks noGrp="1"/>
          </p:cNvSpPr>
          <p:nvPr>
            <p:ph idx="1"/>
          </p:nvPr>
        </p:nvSpPr>
        <p:spPr/>
        <p:txBody>
          <a:bodyPr/>
          <a:lstStyle/>
          <a:p>
            <a:r>
              <a:rPr lang="en-US" dirty="0" smtClean="0"/>
              <a:t>There might be strong disagreement about how the DAG should look like</a:t>
            </a:r>
          </a:p>
          <a:p>
            <a:endParaRPr lang="en-US" dirty="0"/>
          </a:p>
          <a:p>
            <a:r>
              <a:rPr lang="en-US" dirty="0" smtClean="0"/>
              <a:t>However, once researchers agree on the structure of the DAG, there should also be agreement about which effects can be causally interpreted and which model should be used to estimate these effects</a:t>
            </a:r>
            <a:endParaRPr lang="en-US" dirty="0"/>
          </a:p>
        </p:txBody>
      </p:sp>
    </p:spTree>
    <p:extLst>
      <p:ext uri="{BB962C8B-B14F-4D97-AF65-F5344CB8AC3E}">
        <p14:creationId xmlns:p14="http://schemas.microsoft.com/office/powerpoint/2010/main" val="2043972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model</a:t>
            </a:r>
            <a:endParaRPr lang="en-US" dirty="0"/>
          </a:p>
        </p:txBody>
      </p:sp>
      <p:sp>
        <p:nvSpPr>
          <p:cNvPr id="3" name="Content Placeholder 2"/>
          <p:cNvSpPr>
            <a:spLocks noGrp="1"/>
          </p:cNvSpPr>
          <p:nvPr>
            <p:ph idx="1"/>
          </p:nvPr>
        </p:nvSpPr>
        <p:spPr/>
        <p:txBody>
          <a:bodyPr/>
          <a:lstStyle/>
          <a:p>
            <a:r>
              <a:rPr lang="en-US" dirty="0" smtClean="0"/>
              <a:t>DAGs put our theoretical assumptions about the relationships between variables of interest in a graphical format</a:t>
            </a:r>
          </a:p>
          <a:p>
            <a:endParaRPr lang="en-US" dirty="0"/>
          </a:p>
          <a:p>
            <a:r>
              <a:rPr lang="en-US" dirty="0" smtClean="0"/>
              <a:t>DAGs as a manifestation of your literature review and best known theory</a:t>
            </a:r>
            <a:endParaRPr lang="en-US" dirty="0"/>
          </a:p>
        </p:txBody>
      </p:sp>
    </p:spTree>
    <p:extLst>
      <p:ext uri="{BB962C8B-B14F-4D97-AF65-F5344CB8AC3E}">
        <p14:creationId xmlns:p14="http://schemas.microsoft.com/office/powerpoint/2010/main" val="2404863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model</a:t>
            </a:r>
            <a:endParaRPr lang="en-US" dirty="0"/>
          </a:p>
        </p:txBody>
      </p:sp>
      <p:sp>
        <p:nvSpPr>
          <p:cNvPr id="3" name="Content Placeholder 2"/>
          <p:cNvSpPr>
            <a:spLocks noGrp="1"/>
          </p:cNvSpPr>
          <p:nvPr>
            <p:ph idx="1"/>
          </p:nvPr>
        </p:nvSpPr>
        <p:spPr/>
        <p:txBody>
          <a:bodyPr/>
          <a:lstStyle/>
          <a:p>
            <a:r>
              <a:rPr lang="en-US" dirty="0" smtClean="0"/>
              <a:t>What kind of assumptions are advertised in the following DAG?</a:t>
            </a:r>
            <a:endParaRPr lang="en-US" dirty="0"/>
          </a:p>
        </p:txBody>
      </p:sp>
      <p:sp>
        <p:nvSpPr>
          <p:cNvPr id="4" name="TextBox 3"/>
          <p:cNvSpPr txBox="1"/>
          <p:nvPr/>
        </p:nvSpPr>
        <p:spPr>
          <a:xfrm>
            <a:off x="8546907" y="6477000"/>
            <a:ext cx="1986634" cy="369332"/>
          </a:xfrm>
          <a:prstGeom prst="rect">
            <a:avLst/>
          </a:prstGeom>
          <a:noFill/>
        </p:spPr>
        <p:txBody>
          <a:bodyPr wrap="none" rtlCol="0">
            <a:spAutoFit/>
          </a:bodyPr>
          <a:lstStyle/>
          <a:p>
            <a:r>
              <a:rPr lang="en-US" dirty="0"/>
              <a:t>Credit: M. </a:t>
            </a:r>
            <a:r>
              <a:rPr lang="en-US" dirty="0" err="1"/>
              <a:t>Glymour</a:t>
            </a:r>
            <a:endParaRPr lang="en-US"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3400" y="3886200"/>
            <a:ext cx="3293587"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759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2" descr="http://blogs.scientificamerican.com/the-curious-wavefunction/files/2012/11/Screen-Shot-2012-11-20-at-4.46.58-PM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493433" y="490888"/>
            <a:ext cx="6898154" cy="5965207"/>
          </a:xfr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5F3DA2C8-5B72-4388-8D1E-72C210589DD5}" type="slidenum">
              <a:rPr lang="en-US" smtClean="0"/>
              <a:t>4</a:t>
            </a:fld>
            <a:endParaRPr lang="en-US"/>
          </a:p>
        </p:txBody>
      </p:sp>
    </p:spTree>
    <p:extLst>
      <p:ext uri="{BB962C8B-B14F-4D97-AF65-F5344CB8AC3E}">
        <p14:creationId xmlns:p14="http://schemas.microsoft.com/office/powerpoint/2010/main" val="25646555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860" y="2097648"/>
            <a:ext cx="4252420" cy="382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1" y="2789183"/>
            <a:ext cx="3293587"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546907" y="6477000"/>
            <a:ext cx="1986634" cy="369332"/>
          </a:xfrm>
          <a:prstGeom prst="rect">
            <a:avLst/>
          </a:prstGeom>
          <a:noFill/>
        </p:spPr>
        <p:txBody>
          <a:bodyPr wrap="none" rtlCol="0">
            <a:spAutoFit/>
          </a:bodyPr>
          <a:lstStyle/>
          <a:p>
            <a:r>
              <a:rPr lang="en-US" dirty="0"/>
              <a:t>Credit: M. </a:t>
            </a:r>
            <a:r>
              <a:rPr lang="en-US" dirty="0" err="1"/>
              <a:t>Glymour</a:t>
            </a:r>
            <a:endParaRPr lang="en-US" dirty="0"/>
          </a:p>
        </p:txBody>
      </p:sp>
    </p:spTree>
    <p:extLst>
      <p:ext uri="{BB962C8B-B14F-4D97-AF65-F5344CB8AC3E}">
        <p14:creationId xmlns:p14="http://schemas.microsoft.com/office/powerpoint/2010/main" val="4162193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Causal model</a:t>
            </a:r>
            <a:endParaRPr lang="en-US" dirty="0"/>
          </a:p>
        </p:txBody>
      </p:sp>
      <p:sp>
        <p:nvSpPr>
          <p:cNvPr id="15" name="Content Placeholder 14"/>
          <p:cNvSpPr>
            <a:spLocks noGrp="1"/>
          </p:cNvSpPr>
          <p:nvPr>
            <p:ph idx="1"/>
          </p:nvPr>
        </p:nvSpPr>
        <p:spPr/>
        <p:txBody>
          <a:bodyPr/>
          <a:lstStyle/>
          <a:p>
            <a:r>
              <a:rPr lang="en-US" sz="3200" dirty="0"/>
              <a:t>The back-door criterion relies on </a:t>
            </a:r>
            <a:r>
              <a:rPr lang="en-US" sz="3200" dirty="0" smtClean="0"/>
              <a:t>a concept called </a:t>
            </a:r>
            <a:br>
              <a:rPr lang="en-US" sz="3200" dirty="0" smtClean="0"/>
            </a:br>
            <a:r>
              <a:rPr lang="en-US" sz="3200" dirty="0" smtClean="0"/>
              <a:t>d-separation </a:t>
            </a:r>
            <a:r>
              <a:rPr lang="en-US" sz="3200" dirty="0"/>
              <a:t>and </a:t>
            </a:r>
            <a:r>
              <a:rPr lang="en-US" sz="3200" dirty="0" smtClean="0"/>
              <a:t>the idea of “blocking” </a:t>
            </a:r>
            <a:r>
              <a:rPr lang="en-US" sz="3200" dirty="0"/>
              <a:t>paths that would otherwise induce bias</a:t>
            </a:r>
          </a:p>
          <a:p>
            <a:endParaRPr lang="en-US" sz="3200" dirty="0"/>
          </a:p>
          <a:p>
            <a:endParaRPr lang="en-US" sz="3200" dirty="0"/>
          </a:p>
        </p:txBody>
      </p:sp>
    </p:spTree>
    <p:extLst>
      <p:ext uri="{BB962C8B-B14F-4D97-AF65-F5344CB8AC3E}">
        <p14:creationId xmlns:p14="http://schemas.microsoft.com/office/powerpoint/2010/main" val="6876877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paths</a:t>
            </a:r>
            <a:endParaRPr lang="en-US" dirty="0"/>
          </a:p>
        </p:txBody>
      </p:sp>
      <p:sp>
        <p:nvSpPr>
          <p:cNvPr id="3" name="Content Placeholder 2"/>
          <p:cNvSpPr>
            <a:spLocks noGrp="1"/>
          </p:cNvSpPr>
          <p:nvPr>
            <p:ph idx="1"/>
          </p:nvPr>
        </p:nvSpPr>
        <p:spPr/>
        <p:txBody>
          <a:bodyPr>
            <a:normAutofit/>
          </a:bodyPr>
          <a:lstStyle/>
          <a:p>
            <a:r>
              <a:rPr lang="en-US" dirty="0"/>
              <a:t>We define a path that has an arrow going out of the treatment variable, as a front-door path</a:t>
            </a:r>
          </a:p>
          <a:p>
            <a:r>
              <a:rPr lang="en-US" dirty="0"/>
              <a:t>We define a path that has an arrow going into the treatment variable, as a back-door path</a:t>
            </a:r>
          </a:p>
          <a:p>
            <a:r>
              <a:rPr lang="en-US" dirty="0"/>
              <a:t>We define a path that is not blocked, as open</a:t>
            </a:r>
          </a:p>
          <a:p>
            <a:r>
              <a:rPr lang="en-US" dirty="0"/>
              <a:t>We define a path that is blocked, as closed</a:t>
            </a:r>
          </a:p>
          <a:p>
            <a:r>
              <a:rPr lang="en-US" dirty="0"/>
              <a:t>All four combinations of paths can exist</a:t>
            </a:r>
          </a:p>
        </p:txBody>
      </p:sp>
    </p:spTree>
    <p:extLst>
      <p:ext uri="{BB962C8B-B14F-4D97-AF65-F5344CB8AC3E}">
        <p14:creationId xmlns:p14="http://schemas.microsoft.com/office/powerpoint/2010/main" val="866343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paths</a:t>
            </a:r>
            <a:endParaRPr lang="en-US" dirty="0"/>
          </a:p>
        </p:txBody>
      </p:sp>
      <p:sp>
        <p:nvSpPr>
          <p:cNvPr id="3" name="Content Placeholder 2"/>
          <p:cNvSpPr>
            <a:spLocks noGrp="1"/>
          </p:cNvSpPr>
          <p:nvPr>
            <p:ph idx="1"/>
          </p:nvPr>
        </p:nvSpPr>
        <p:spPr/>
        <p:txBody>
          <a:bodyPr>
            <a:noAutofit/>
          </a:bodyPr>
          <a:lstStyle/>
          <a:p>
            <a:r>
              <a:rPr lang="en-US" sz="2400" dirty="0"/>
              <a:t>Front-door + open </a:t>
            </a:r>
            <a:r>
              <a:rPr lang="en-US" sz="2400" dirty="0">
                <a:sym typeface="Wingdings" pitchFamily="2" charset="2"/>
              </a:rPr>
              <a:t> </a:t>
            </a:r>
            <a:r>
              <a:rPr lang="en-US" sz="2400" b="1" dirty="0">
                <a:sym typeface="Wingdings" pitchFamily="2" charset="2"/>
              </a:rPr>
              <a:t>causal path</a:t>
            </a:r>
          </a:p>
          <a:p>
            <a:endParaRPr lang="en-US" sz="2400" dirty="0">
              <a:sym typeface="Wingdings" pitchFamily="2" charset="2"/>
            </a:endParaRPr>
          </a:p>
          <a:p>
            <a:endParaRPr lang="en-US" sz="2400" dirty="0">
              <a:sym typeface="Wingdings" pitchFamily="2" charset="2"/>
            </a:endParaRPr>
          </a:p>
          <a:p>
            <a:r>
              <a:rPr lang="en-US" sz="2400" dirty="0">
                <a:sym typeface="Wingdings" pitchFamily="2" charset="2"/>
              </a:rPr>
              <a:t>Front-door + closed  neutral, but biasing (for total effect) if opened </a:t>
            </a:r>
          </a:p>
          <a:p>
            <a:endParaRPr lang="en-US" sz="2400" dirty="0">
              <a:sym typeface="Wingdings" pitchFamily="2" charset="2"/>
            </a:endParaRPr>
          </a:p>
          <a:p>
            <a:endParaRPr lang="en-US" sz="2400" dirty="0">
              <a:sym typeface="Wingdings" pitchFamily="2" charset="2"/>
            </a:endParaRPr>
          </a:p>
          <a:p>
            <a:r>
              <a:rPr lang="en-US" sz="2400" dirty="0">
                <a:sym typeface="Wingdings" pitchFamily="2" charset="2"/>
              </a:rPr>
              <a:t>Back-door + open  </a:t>
            </a:r>
            <a:r>
              <a:rPr lang="en-US" sz="2400" b="1" dirty="0">
                <a:sym typeface="Wingdings" pitchFamily="2" charset="2"/>
              </a:rPr>
              <a:t>biasing path</a:t>
            </a:r>
          </a:p>
          <a:p>
            <a:endParaRPr lang="en-US" sz="2400" dirty="0">
              <a:sym typeface="Wingdings" pitchFamily="2" charset="2"/>
            </a:endParaRPr>
          </a:p>
          <a:p>
            <a:endParaRPr lang="en-US" sz="2400" dirty="0">
              <a:sym typeface="Wingdings" pitchFamily="2" charset="2"/>
            </a:endParaRPr>
          </a:p>
          <a:p>
            <a:r>
              <a:rPr lang="en-US" sz="2400" dirty="0">
                <a:sym typeface="Wingdings" pitchFamily="2" charset="2"/>
              </a:rPr>
              <a:t>Back-door + closed  neutral, but biasing if opened</a:t>
            </a:r>
            <a:endParaRPr lang="en-US" sz="2400" dirty="0"/>
          </a:p>
        </p:txBody>
      </p:sp>
    </p:spTree>
    <p:extLst>
      <p:ext uri="{BB962C8B-B14F-4D97-AF65-F5344CB8AC3E}">
        <p14:creationId xmlns:p14="http://schemas.microsoft.com/office/powerpoint/2010/main" val="37965868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 path</a:t>
            </a:r>
            <a:endParaRPr lang="en-US" dirty="0"/>
          </a:p>
        </p:txBody>
      </p:sp>
      <p:sp>
        <p:nvSpPr>
          <p:cNvPr id="3" name="Content Placeholder 2"/>
          <p:cNvSpPr>
            <a:spLocks noGrp="1"/>
          </p:cNvSpPr>
          <p:nvPr>
            <p:ph idx="1"/>
          </p:nvPr>
        </p:nvSpPr>
        <p:spPr/>
        <p:txBody>
          <a:bodyPr/>
          <a:lstStyle/>
          <a:p>
            <a:r>
              <a:rPr lang="en-US" dirty="0" smtClean="0"/>
              <a:t>Blocking refers to holding a variable constant in a graph</a:t>
            </a:r>
          </a:p>
          <a:p>
            <a:endParaRPr lang="en-US" dirty="0"/>
          </a:p>
          <a:p>
            <a:r>
              <a:rPr lang="en-US" dirty="0" smtClean="0"/>
              <a:t>In practice, this may mean regression adjustment, or other techniques </a:t>
            </a:r>
          </a:p>
          <a:p>
            <a:endParaRPr lang="en-US" dirty="0"/>
          </a:p>
          <a:p>
            <a:r>
              <a:rPr lang="en-US" dirty="0" smtClean="0"/>
              <a:t>Whether or not a variable blocks a particular path is dependent on other variables in the path, and the direction of the arrows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44</a:t>
            </a:fld>
            <a:endParaRPr lang="en-US"/>
          </a:p>
        </p:txBody>
      </p:sp>
    </p:spTree>
    <p:extLst>
      <p:ext uri="{BB962C8B-B14F-4D97-AF65-F5344CB8AC3E}">
        <p14:creationId xmlns:p14="http://schemas.microsoft.com/office/powerpoint/2010/main" val="2932890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a:xfrm>
            <a:off x="5909912" y="3837214"/>
            <a:ext cx="4851132" cy="248262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Blocking a path</a:t>
            </a:r>
            <a:endParaRPr lang="en-US" dirty="0"/>
          </a:p>
        </p:txBody>
      </p:sp>
      <p:sp>
        <p:nvSpPr>
          <p:cNvPr id="6" name="Content Placeholder 5"/>
          <p:cNvSpPr>
            <a:spLocks noGrp="1"/>
          </p:cNvSpPr>
          <p:nvPr>
            <p:ph sz="half" idx="1"/>
          </p:nvPr>
        </p:nvSpPr>
        <p:spPr>
          <a:xfrm>
            <a:off x="838200" y="1825625"/>
            <a:ext cx="5181600" cy="2011589"/>
          </a:xfrm>
        </p:spPr>
        <p:txBody>
          <a:bodyPr/>
          <a:lstStyle/>
          <a:p>
            <a:r>
              <a:rPr lang="en-US" dirty="0" smtClean="0"/>
              <a:t>Common cause (fork)</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45</a:t>
            </a:fld>
            <a:endParaRPr lang="en-US"/>
          </a:p>
        </p:txBody>
      </p:sp>
      <p:sp>
        <p:nvSpPr>
          <p:cNvPr id="8" name="Content Placeholder 5"/>
          <p:cNvSpPr txBox="1">
            <a:spLocks/>
          </p:cNvSpPr>
          <p:nvPr/>
        </p:nvSpPr>
        <p:spPr>
          <a:xfrm>
            <a:off x="838200" y="4209824"/>
            <a:ext cx="5181600" cy="2011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6"/>
          <p:cNvSpPr txBox="1">
            <a:spLocks/>
          </p:cNvSpPr>
          <p:nvPr/>
        </p:nvSpPr>
        <p:spPr>
          <a:xfrm>
            <a:off x="6172200" y="4209824"/>
            <a:ext cx="5181600" cy="2011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0" name="Content Placeholder 5"/>
          <p:cNvSpPr txBox="1">
            <a:spLocks/>
          </p:cNvSpPr>
          <p:nvPr/>
        </p:nvSpPr>
        <p:spPr>
          <a:xfrm>
            <a:off x="838200" y="4209824"/>
            <a:ext cx="5181600" cy="2011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ontent Placeholder 6"/>
          <p:cNvSpPr txBox="1">
            <a:spLocks/>
          </p:cNvSpPr>
          <p:nvPr/>
        </p:nvSpPr>
        <p:spPr>
          <a:xfrm>
            <a:off x="6172200" y="4209824"/>
            <a:ext cx="5181600" cy="2011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4" name="Rectangle 13"/>
          <p:cNvSpPr/>
          <p:nvPr/>
        </p:nvSpPr>
        <p:spPr>
          <a:xfrm>
            <a:off x="1240971" y="2751364"/>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441121" y="2751364"/>
            <a:ext cx="669472" cy="5143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Rectangle 15"/>
          <p:cNvSpPr/>
          <p:nvPr/>
        </p:nvSpPr>
        <p:spPr>
          <a:xfrm>
            <a:off x="3641271" y="2751364"/>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Arrow Connector 19"/>
          <p:cNvCxnSpPr>
            <a:stCxn id="15" idx="3"/>
            <a:endCxn id="16" idx="1"/>
          </p:cNvCxnSpPr>
          <p:nvPr/>
        </p:nvCxnSpPr>
        <p:spPr>
          <a:xfrm>
            <a:off x="3110593" y="3008539"/>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5" idx="1"/>
            <a:endCxn id="14" idx="3"/>
          </p:cNvCxnSpPr>
          <p:nvPr/>
        </p:nvCxnSpPr>
        <p:spPr>
          <a:xfrm flipH="1">
            <a:off x="1910443" y="3008539"/>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Content Placeholder 5"/>
          <p:cNvSpPr>
            <a:spLocks noGrp="1"/>
          </p:cNvSpPr>
          <p:nvPr>
            <p:ph sz="half" idx="1"/>
          </p:nvPr>
        </p:nvSpPr>
        <p:spPr>
          <a:xfrm>
            <a:off x="6172200" y="1825625"/>
            <a:ext cx="5181600" cy="2011589"/>
          </a:xfrm>
        </p:spPr>
        <p:txBody>
          <a:bodyPr/>
          <a:lstStyle/>
          <a:p>
            <a:r>
              <a:rPr lang="en-US" dirty="0" smtClean="0"/>
              <a:t>Mediation (chain)</a:t>
            </a:r>
            <a:endParaRPr lang="en-US" dirty="0"/>
          </a:p>
        </p:txBody>
      </p:sp>
      <p:sp>
        <p:nvSpPr>
          <p:cNvPr id="33" name="Rectangle 32"/>
          <p:cNvSpPr/>
          <p:nvPr/>
        </p:nvSpPr>
        <p:spPr>
          <a:xfrm>
            <a:off x="6574971" y="2751364"/>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7775121" y="2751364"/>
            <a:ext cx="669472" cy="5143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Rectangle 34"/>
          <p:cNvSpPr/>
          <p:nvPr/>
        </p:nvSpPr>
        <p:spPr>
          <a:xfrm>
            <a:off x="8975271" y="2751364"/>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Content Placeholder 5"/>
          <p:cNvSpPr>
            <a:spLocks noGrp="1"/>
          </p:cNvSpPr>
          <p:nvPr>
            <p:ph sz="half" idx="1"/>
          </p:nvPr>
        </p:nvSpPr>
        <p:spPr>
          <a:xfrm>
            <a:off x="990600" y="4308248"/>
            <a:ext cx="5181600" cy="2011589"/>
          </a:xfrm>
        </p:spPr>
        <p:txBody>
          <a:bodyPr/>
          <a:lstStyle/>
          <a:p>
            <a:r>
              <a:rPr lang="en-US" dirty="0" smtClean="0"/>
              <a:t>Mediation (inverted chain)</a:t>
            </a:r>
            <a:endParaRPr lang="en-US" dirty="0"/>
          </a:p>
        </p:txBody>
      </p:sp>
      <p:sp>
        <p:nvSpPr>
          <p:cNvPr id="39" name="Rectangle 38"/>
          <p:cNvSpPr/>
          <p:nvPr/>
        </p:nvSpPr>
        <p:spPr>
          <a:xfrm>
            <a:off x="1393371" y="5233987"/>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593521" y="5233987"/>
            <a:ext cx="669472" cy="5143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1" name="Rectangle 40"/>
          <p:cNvSpPr/>
          <p:nvPr/>
        </p:nvSpPr>
        <p:spPr>
          <a:xfrm>
            <a:off x="3793671" y="5233987"/>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Content Placeholder 5"/>
          <p:cNvSpPr>
            <a:spLocks noGrp="1"/>
          </p:cNvSpPr>
          <p:nvPr>
            <p:ph sz="half" idx="1"/>
          </p:nvPr>
        </p:nvSpPr>
        <p:spPr>
          <a:xfrm>
            <a:off x="6324600" y="4308248"/>
            <a:ext cx="5181600" cy="2011589"/>
          </a:xfrm>
        </p:spPr>
        <p:txBody>
          <a:bodyPr/>
          <a:lstStyle/>
          <a:p>
            <a:r>
              <a:rPr lang="en-US" dirty="0" smtClean="0"/>
              <a:t>Collider (inverted fork)</a:t>
            </a:r>
            <a:endParaRPr lang="en-US" dirty="0"/>
          </a:p>
        </p:txBody>
      </p:sp>
      <p:sp>
        <p:nvSpPr>
          <p:cNvPr id="45" name="Rectangle 44"/>
          <p:cNvSpPr/>
          <p:nvPr/>
        </p:nvSpPr>
        <p:spPr>
          <a:xfrm>
            <a:off x="6727371" y="5233987"/>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927521" y="5233987"/>
            <a:ext cx="669472" cy="5143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7" name="Rectangle 46"/>
          <p:cNvSpPr/>
          <p:nvPr/>
        </p:nvSpPr>
        <p:spPr>
          <a:xfrm>
            <a:off x="9127671" y="5233987"/>
            <a:ext cx="669472"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 name="Straight Arrow Connector 50"/>
          <p:cNvCxnSpPr>
            <a:stCxn id="39" idx="3"/>
            <a:endCxn id="40" idx="1"/>
          </p:cNvCxnSpPr>
          <p:nvPr/>
        </p:nvCxnSpPr>
        <p:spPr>
          <a:xfrm>
            <a:off x="2062843" y="549116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0" idx="3"/>
            <a:endCxn id="41" idx="1"/>
          </p:cNvCxnSpPr>
          <p:nvPr/>
        </p:nvCxnSpPr>
        <p:spPr>
          <a:xfrm>
            <a:off x="3262993" y="549116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5" idx="3"/>
            <a:endCxn id="46" idx="1"/>
          </p:cNvCxnSpPr>
          <p:nvPr/>
        </p:nvCxnSpPr>
        <p:spPr>
          <a:xfrm>
            <a:off x="7396843" y="549116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47" idx="1"/>
            <a:endCxn id="46" idx="3"/>
          </p:cNvCxnSpPr>
          <p:nvPr/>
        </p:nvCxnSpPr>
        <p:spPr>
          <a:xfrm flipH="1">
            <a:off x="8596993" y="5491162"/>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5" idx="1"/>
            <a:endCxn id="34" idx="3"/>
          </p:cNvCxnSpPr>
          <p:nvPr/>
        </p:nvCxnSpPr>
        <p:spPr>
          <a:xfrm flipH="1">
            <a:off x="8444593" y="3008539"/>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1"/>
            <a:endCxn id="33" idx="3"/>
          </p:cNvCxnSpPr>
          <p:nvPr/>
        </p:nvCxnSpPr>
        <p:spPr>
          <a:xfrm flipH="1">
            <a:off x="7244443" y="3008539"/>
            <a:ext cx="530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548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sp>
        <p:nvSpPr>
          <p:cNvPr id="3" name="Content Placeholder 2"/>
          <p:cNvSpPr>
            <a:spLocks noGrp="1"/>
          </p:cNvSpPr>
          <p:nvPr>
            <p:ph idx="1"/>
          </p:nvPr>
        </p:nvSpPr>
        <p:spPr/>
        <p:txBody>
          <a:bodyPr>
            <a:normAutofit/>
          </a:bodyPr>
          <a:lstStyle/>
          <a:p>
            <a:r>
              <a:rPr lang="en-US" sz="2400" dirty="0"/>
              <a:t>Check all paths from your supposed cause X (treatment) to outcome</a:t>
            </a:r>
          </a:p>
          <a:p>
            <a:endParaRPr lang="en-US" sz="2400" dirty="0"/>
          </a:p>
          <a:p>
            <a:r>
              <a:rPr lang="en-US" sz="2400" dirty="0"/>
              <a:t>Block all biasing paths, without blocking any causal paths, or opening any closed front-door paths (leave all front-door paths as they were)</a:t>
            </a:r>
          </a:p>
          <a:p>
            <a:endParaRPr lang="en-US" sz="2400" dirty="0"/>
          </a:p>
          <a:p>
            <a:r>
              <a:rPr lang="en-US" sz="2400" dirty="0"/>
              <a:t>Note that in this process of blocking we might open previously closed back-door paths which could turn into biasing paths, which we will need to close as well</a:t>
            </a:r>
          </a:p>
        </p:txBody>
      </p:sp>
    </p:spTree>
    <p:extLst>
      <p:ext uri="{BB962C8B-B14F-4D97-AF65-F5344CB8AC3E}">
        <p14:creationId xmlns:p14="http://schemas.microsoft.com/office/powerpoint/2010/main" val="2997628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47</a:t>
            </a:fld>
            <a:endParaRPr lang="en-US"/>
          </a:p>
        </p:txBody>
      </p:sp>
    </p:spTree>
    <p:extLst>
      <p:ext uri="{BB962C8B-B14F-4D97-AF65-F5344CB8AC3E}">
        <p14:creationId xmlns:p14="http://schemas.microsoft.com/office/powerpoint/2010/main" val="25010894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8679" y="74428"/>
            <a:ext cx="8810056" cy="6663380"/>
          </a:xfrm>
          <a:prstGeom prst="rect">
            <a:avLst/>
          </a:prstGeom>
        </p:spPr>
      </p:pic>
    </p:spTree>
    <p:extLst>
      <p:ext uri="{BB962C8B-B14F-4D97-AF65-F5344CB8AC3E}">
        <p14:creationId xmlns:p14="http://schemas.microsoft.com/office/powerpoint/2010/main" val="1256377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49</a:t>
            </a:fld>
            <a:endParaRPr lang="en-US"/>
          </a:p>
        </p:txBody>
      </p:sp>
    </p:spTree>
    <p:extLst>
      <p:ext uri="{BB962C8B-B14F-4D97-AF65-F5344CB8AC3E}">
        <p14:creationId xmlns:p14="http://schemas.microsoft.com/office/powerpoint/2010/main" val="3050941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When do we need causality?</a:t>
            </a:r>
            <a:endParaRPr lang="en-US" dirty="0"/>
          </a:p>
        </p:txBody>
      </p:sp>
      <p:sp>
        <p:nvSpPr>
          <p:cNvPr id="9" name="Text Placeholder 8"/>
          <p:cNvSpPr>
            <a:spLocks noGrp="1"/>
          </p:cNvSpPr>
          <p:nvPr>
            <p:ph type="body" idx="1"/>
          </p:nvPr>
        </p:nvSpPr>
        <p:spPr/>
        <p:txBody>
          <a:bodyPr/>
          <a:lstStyle/>
          <a:p>
            <a:endParaRPr lang="en-US"/>
          </a:p>
        </p:txBody>
      </p:sp>
      <p:pic>
        <p:nvPicPr>
          <p:cNvPr id="3074" name="Picture 2" descr="Related image"/>
          <p:cNvPicPr>
            <a:picLocks noGrp="1" noChangeAspect="1" noChangeArrowheads="1"/>
          </p:cNvPicPr>
          <p:nvPr>
            <p:ph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7343" y="134821"/>
            <a:ext cx="5632450" cy="3500438"/>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5F3DA2C8-5B72-4388-8D1E-72C210589DD5}" type="slidenum">
              <a:rPr lang="en-US" smtClean="0"/>
              <a:t>5</a:t>
            </a:fld>
            <a:endParaRPr lang="en-US"/>
          </a:p>
        </p:txBody>
      </p:sp>
    </p:spTree>
    <p:extLst>
      <p:ext uri="{BB962C8B-B14F-4D97-AF65-F5344CB8AC3E}">
        <p14:creationId xmlns:p14="http://schemas.microsoft.com/office/powerpoint/2010/main" val="499968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Download the “ex1.pdf” file and follow the instructions given in the document</a:t>
            </a:r>
          </a:p>
          <a:p>
            <a:endParaRPr lang="en-US" dirty="0"/>
          </a:p>
          <a:p>
            <a:endParaRPr lang="en-US" dirty="0" smtClean="0"/>
          </a:p>
          <a:p>
            <a:r>
              <a:rPr lang="en-US" dirty="0" smtClean="0"/>
              <a:t>If you have trouble copying and pasting from a PDF, you can also download the source file “ex1.Rmd”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50</a:t>
            </a:fld>
            <a:endParaRPr lang="en-US"/>
          </a:p>
        </p:txBody>
      </p:sp>
    </p:spTree>
    <p:extLst>
      <p:ext uri="{BB962C8B-B14F-4D97-AF65-F5344CB8AC3E}">
        <p14:creationId xmlns:p14="http://schemas.microsoft.com/office/powerpoint/2010/main" val="21145821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Regression adjustment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51</a:t>
            </a:fld>
            <a:endParaRPr lang="en-US"/>
          </a:p>
        </p:txBody>
      </p:sp>
    </p:spTree>
    <p:extLst>
      <p:ext uri="{BB962C8B-B14F-4D97-AF65-F5344CB8AC3E}">
        <p14:creationId xmlns:p14="http://schemas.microsoft.com/office/powerpoint/2010/main" val="308757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52</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1.562</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539290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53</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241015931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7524970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13169308"/>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990381016"/>
                  </a:ext>
                </a:extLst>
              </a:tr>
              <a:tr h="370840">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40608084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54</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44644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extLst>
                  <a:ext uri="{0D108BD9-81ED-4DB2-BD59-A6C34878D82A}">
                    <a16:rowId xmlns:a16="http://schemas.microsoft.com/office/drawing/2014/main" val="26377682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4074711065"/>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23258362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55</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78172" y="332227"/>
          <a:ext cx="1576388" cy="2034720"/>
        </p:xfrm>
        <a:graphic>
          <a:graphicData uri="http://schemas.openxmlformats.org/drawingml/2006/table">
            <a:tbl>
              <a:tblPr firstRow="1" bandRow="1">
                <a:tableStyleId>{5C22544A-7EE6-4342-B048-85BDC9FD1C3A}</a:tableStyleId>
              </a:tblPr>
              <a:tblGrid>
                <a:gridCol w="394097">
                  <a:extLst>
                    <a:ext uri="{9D8B030D-6E8A-4147-A177-3AD203B41FA5}">
                      <a16:colId xmlns:a16="http://schemas.microsoft.com/office/drawing/2014/main" val="3513371150"/>
                    </a:ext>
                  </a:extLst>
                </a:gridCol>
                <a:gridCol w="394097">
                  <a:extLst>
                    <a:ext uri="{9D8B030D-6E8A-4147-A177-3AD203B41FA5}">
                      <a16:colId xmlns:a16="http://schemas.microsoft.com/office/drawing/2014/main" val="3996987234"/>
                    </a:ext>
                  </a:extLst>
                </a:gridCol>
                <a:gridCol w="394097">
                  <a:extLst>
                    <a:ext uri="{9D8B030D-6E8A-4147-A177-3AD203B41FA5}">
                      <a16:colId xmlns:a16="http://schemas.microsoft.com/office/drawing/2014/main" val="2243984000"/>
                    </a:ext>
                  </a:extLst>
                </a:gridCol>
                <a:gridCol w="394097">
                  <a:extLst>
                    <a:ext uri="{9D8B030D-6E8A-4147-A177-3AD203B41FA5}">
                      <a16:colId xmlns:a16="http://schemas.microsoft.com/office/drawing/2014/main" val="3254593173"/>
                    </a:ext>
                  </a:extLst>
                </a:gridCol>
              </a:tblGrid>
              <a:tr h="203472">
                <a:tc>
                  <a:txBody>
                    <a:bodyPr/>
                    <a:lstStyle/>
                    <a:p>
                      <a:pPr algn="ctr"/>
                      <a:r>
                        <a:rPr lang="en-US" sz="1000" dirty="0" smtClean="0"/>
                        <a:t>Z</a:t>
                      </a:r>
                      <a:endParaRPr lang="en-US" sz="1000" dirty="0"/>
                    </a:p>
                  </a:txBody>
                  <a:tcPr marL="50171" marR="50171" marT="25086" marB="25086"/>
                </a:tc>
                <a:tc>
                  <a:txBody>
                    <a:bodyPr/>
                    <a:lstStyle/>
                    <a:p>
                      <a:pPr algn="ctr"/>
                      <a:r>
                        <a:rPr lang="en-US" sz="1000" dirty="0" smtClean="0"/>
                        <a:t>T</a:t>
                      </a:r>
                      <a:endParaRPr lang="en-US" sz="1000" dirty="0"/>
                    </a:p>
                  </a:txBody>
                  <a:tcPr marL="50171" marR="50171" marT="25086" marB="25086"/>
                </a:tc>
                <a:tc>
                  <a:txBody>
                    <a:bodyPr/>
                    <a:lstStyle/>
                    <a:p>
                      <a:pPr algn="ctr"/>
                      <a:r>
                        <a:rPr lang="en-US" sz="1000" dirty="0" smtClean="0"/>
                        <a:t>Y0</a:t>
                      </a:r>
                      <a:endParaRPr lang="en-US" sz="1000" dirty="0"/>
                    </a:p>
                  </a:txBody>
                  <a:tcPr marL="50171" marR="50171" marT="25086" marB="25086"/>
                </a:tc>
                <a:tc>
                  <a:txBody>
                    <a:bodyPr/>
                    <a:lstStyle/>
                    <a:p>
                      <a:pPr algn="ctr"/>
                      <a:r>
                        <a:rPr lang="en-US" sz="1000" dirty="0" smtClean="0"/>
                        <a:t>Y1</a:t>
                      </a:r>
                      <a:endParaRPr lang="en-US" sz="1000" dirty="0"/>
                    </a:p>
                  </a:txBody>
                  <a:tcPr marL="50171" marR="50171" marT="25086" marB="25086"/>
                </a:tc>
                <a:extLst>
                  <a:ext uri="{0D108BD9-81ED-4DB2-BD59-A6C34878D82A}">
                    <a16:rowId xmlns:a16="http://schemas.microsoft.com/office/drawing/2014/main" val="3550999402"/>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34464470"/>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algn="ctr"/>
                      <a:endParaRPr lang="en-US" sz="1000" dirty="0"/>
                    </a:p>
                  </a:txBody>
                  <a:tcPr marL="50171" marR="50171" marT="25086" marB="25086"/>
                </a:tc>
                <a:extLst>
                  <a:ext uri="{0D108BD9-81ED-4DB2-BD59-A6C34878D82A}">
                    <a16:rowId xmlns:a16="http://schemas.microsoft.com/office/drawing/2014/main" val="2637768270"/>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4074711065"/>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2410159313"/>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752497002"/>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113169308"/>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3990381016"/>
                  </a:ext>
                </a:extLst>
              </a:tr>
              <a:tr h="203472">
                <a:tc>
                  <a:txBody>
                    <a:bodyPr/>
                    <a:lstStyle/>
                    <a:p>
                      <a:pPr algn="ctr"/>
                      <a:r>
                        <a:rPr lang="en-US" sz="1000" dirty="0" smtClean="0"/>
                        <a:t>2</a:t>
                      </a: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r>
                        <a:rPr lang="en-US" sz="1000" dirty="0" smtClean="0"/>
                        <a:t>1</a:t>
                      </a: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65000"/>
                            </a:schemeClr>
                          </a:solidFill>
                        </a:rPr>
                        <a:t>0</a:t>
                      </a:r>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r>
                        <a:rPr lang="en-US" sz="1000" dirty="0" smtClean="0"/>
                        <a:t>1/4</a:t>
                      </a:r>
                      <a:endParaRPr lang="en-US" sz="1000" dirty="0"/>
                    </a:p>
                  </a:txBody>
                  <a:tcPr marL="50171" marR="50171" marT="25086" marB="25086">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203472">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r>
                        <a:rPr lang="en-US" sz="1000" dirty="0" smtClean="0"/>
                        <a:t>.25</a:t>
                      </a:r>
                      <a:endParaRPr lang="en-US" sz="1000" dirty="0"/>
                    </a:p>
                  </a:txBody>
                  <a:tcPr marL="50171" marR="50171" marT="25086" marB="25086">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graphicFrame>
        <p:nvGraphicFramePr>
          <p:cNvPr id="10" name="Content Placeholder 8"/>
          <p:cNvGraphicFramePr>
            <a:graphicFrameLocks/>
          </p:cNvGraphicFramePr>
          <p:nvPr>
            <p:extLst/>
          </p:nvPr>
        </p:nvGraphicFramePr>
        <p:xfrm>
          <a:off x="6778172" y="2743200"/>
          <a:ext cx="1576388" cy="2110008"/>
        </p:xfrm>
        <a:graphic>
          <a:graphicData uri="http://schemas.openxmlformats.org/drawingml/2006/table">
            <a:tbl>
              <a:tblPr firstRow="1" bandRow="1">
                <a:tableStyleId>{5C22544A-7EE6-4342-B048-85BDC9FD1C3A}</a:tableStyleId>
              </a:tblPr>
              <a:tblGrid>
                <a:gridCol w="394097">
                  <a:extLst>
                    <a:ext uri="{9D8B030D-6E8A-4147-A177-3AD203B41FA5}">
                      <a16:colId xmlns:a16="http://schemas.microsoft.com/office/drawing/2014/main" val="3513371150"/>
                    </a:ext>
                  </a:extLst>
                </a:gridCol>
                <a:gridCol w="394097">
                  <a:extLst>
                    <a:ext uri="{9D8B030D-6E8A-4147-A177-3AD203B41FA5}">
                      <a16:colId xmlns:a16="http://schemas.microsoft.com/office/drawing/2014/main" val="3996987234"/>
                    </a:ext>
                  </a:extLst>
                </a:gridCol>
                <a:gridCol w="394097">
                  <a:extLst>
                    <a:ext uri="{9D8B030D-6E8A-4147-A177-3AD203B41FA5}">
                      <a16:colId xmlns:a16="http://schemas.microsoft.com/office/drawing/2014/main" val="2243984000"/>
                    </a:ext>
                  </a:extLst>
                </a:gridCol>
                <a:gridCol w="394097">
                  <a:extLst>
                    <a:ext uri="{9D8B030D-6E8A-4147-A177-3AD203B41FA5}">
                      <a16:colId xmlns:a16="http://schemas.microsoft.com/office/drawing/2014/main" val="3254593173"/>
                    </a:ext>
                  </a:extLst>
                </a:gridCol>
              </a:tblGrid>
              <a:tr h="203472">
                <a:tc>
                  <a:txBody>
                    <a:bodyPr/>
                    <a:lstStyle/>
                    <a:p>
                      <a:pPr algn="ctr"/>
                      <a:r>
                        <a:rPr lang="en-US" sz="1000" dirty="0" smtClean="0"/>
                        <a:t>Z</a:t>
                      </a:r>
                      <a:endParaRPr lang="en-US" sz="1000" dirty="0"/>
                    </a:p>
                  </a:txBody>
                  <a:tcPr marL="50171" marR="50171" marT="25086" marB="25086"/>
                </a:tc>
                <a:tc>
                  <a:txBody>
                    <a:bodyPr/>
                    <a:lstStyle/>
                    <a:p>
                      <a:pPr algn="ctr"/>
                      <a:r>
                        <a:rPr lang="en-US" sz="1000" dirty="0" smtClean="0"/>
                        <a:t>T</a:t>
                      </a:r>
                      <a:endParaRPr lang="en-US" sz="1000" dirty="0"/>
                    </a:p>
                  </a:txBody>
                  <a:tcPr marL="50171" marR="50171" marT="25086" marB="25086"/>
                </a:tc>
                <a:tc>
                  <a:txBody>
                    <a:bodyPr/>
                    <a:lstStyle/>
                    <a:p>
                      <a:pPr algn="ctr"/>
                      <a:r>
                        <a:rPr lang="en-US" sz="1000" dirty="0" smtClean="0"/>
                        <a:t>Y0</a:t>
                      </a:r>
                      <a:endParaRPr lang="en-US" sz="1000" dirty="0"/>
                    </a:p>
                  </a:txBody>
                  <a:tcPr marL="50171" marR="50171" marT="25086" marB="25086"/>
                </a:tc>
                <a:tc>
                  <a:txBody>
                    <a:bodyPr/>
                    <a:lstStyle/>
                    <a:p>
                      <a:pPr algn="ctr"/>
                      <a:r>
                        <a:rPr lang="en-US" sz="1000" dirty="0" smtClean="0"/>
                        <a:t>Y1</a:t>
                      </a:r>
                      <a:endParaRPr lang="en-US" sz="1000" dirty="0"/>
                    </a:p>
                  </a:txBody>
                  <a:tcPr marL="50171" marR="50171" marT="25086" marB="25086"/>
                </a:tc>
                <a:extLst>
                  <a:ext uri="{0D108BD9-81ED-4DB2-BD59-A6C34878D82A}">
                    <a16:rowId xmlns:a16="http://schemas.microsoft.com/office/drawing/2014/main" val="3550999402"/>
                  </a:ext>
                </a:extLst>
              </a:tr>
              <a:tr h="20474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2</a:t>
                      </a:r>
                    </a:p>
                  </a:txBody>
                  <a:tcPr marL="54655" marR="54655" marT="27327" marB="27327"/>
                </a:tc>
                <a:extLst>
                  <a:ext uri="{0D108BD9-81ED-4DB2-BD59-A6C34878D82A}">
                    <a16:rowId xmlns:a16="http://schemas.microsoft.com/office/drawing/2014/main" val="34464470"/>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algn="ctr"/>
                      <a:r>
                        <a:rPr lang="en-US" sz="1100" dirty="0" smtClean="0"/>
                        <a:t>2</a:t>
                      </a:r>
                      <a:endParaRPr lang="en-US" sz="1100" dirty="0"/>
                    </a:p>
                  </a:txBody>
                  <a:tcPr marL="54655" marR="54655" marT="27327" marB="27327"/>
                </a:tc>
                <a:extLst>
                  <a:ext uri="{0D108BD9-81ED-4DB2-BD59-A6C34878D82A}">
                    <a16:rowId xmlns:a16="http://schemas.microsoft.com/office/drawing/2014/main" val="2637768270"/>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2</a:t>
                      </a:r>
                    </a:p>
                  </a:txBody>
                  <a:tcPr marL="54655" marR="54655" marT="27327" marB="27327"/>
                </a:tc>
                <a:extLst>
                  <a:ext uri="{0D108BD9-81ED-4DB2-BD59-A6C34878D82A}">
                    <a16:rowId xmlns:a16="http://schemas.microsoft.com/office/drawing/2014/main" val="4074711065"/>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0</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2</a:t>
                      </a:r>
                    </a:p>
                  </a:txBody>
                  <a:tcPr marL="54655" marR="54655" marT="27327" marB="27327"/>
                </a:tc>
                <a:extLst>
                  <a:ext uri="{0D108BD9-81ED-4DB2-BD59-A6C34878D82A}">
                    <a16:rowId xmlns:a16="http://schemas.microsoft.com/office/drawing/2014/main" val="2410159313"/>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752497002"/>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113169308"/>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3990381016"/>
                  </a:ext>
                </a:extLst>
              </a:tr>
              <a:tr h="203472">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203472">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r>
                        <a:rPr lang="en-US" sz="1000" dirty="0" smtClean="0"/>
                        <a:t>2</a:t>
                      </a:r>
                      <a:endParaRPr lang="en-US" sz="1000" dirty="0"/>
                    </a:p>
                  </a:txBody>
                  <a:tcPr marL="50171" marR="50171" marT="25086" marB="25086">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cxnSp>
        <p:nvCxnSpPr>
          <p:cNvPr id="11" name="Straight Arrow Connector 10"/>
          <p:cNvCxnSpPr/>
          <p:nvPr/>
        </p:nvCxnSpPr>
        <p:spPr>
          <a:xfrm>
            <a:off x="5457524" y="460015"/>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8957659" y="2679405"/>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9421276" y="3431253"/>
            <a:ext cx="2015295" cy="369332"/>
          </a:xfrm>
          <a:prstGeom prst="rect">
            <a:avLst/>
          </a:prstGeom>
          <a:noFill/>
        </p:spPr>
        <p:txBody>
          <a:bodyPr wrap="none" rtlCol="0">
            <a:spAutoFit/>
          </a:bodyPr>
          <a:lstStyle/>
          <a:p>
            <a:r>
              <a:rPr lang="en-US" dirty="0" smtClean="0"/>
              <a:t>(.25 + 2) / 2 = 1.125</a:t>
            </a:r>
            <a:endParaRPr lang="en-US" dirty="0"/>
          </a:p>
        </p:txBody>
      </p:sp>
    </p:spTree>
    <p:extLst>
      <p:ext uri="{BB962C8B-B14F-4D97-AF65-F5344CB8AC3E}">
        <p14:creationId xmlns:p14="http://schemas.microsoft.com/office/powerpoint/2010/main" val="21391321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56</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344644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0</a:t>
                      </a:r>
                    </a:p>
                  </a:txBody>
                  <a:tcPr/>
                </a:tc>
                <a:tc>
                  <a:txBody>
                    <a:bodyPr/>
                    <a:lstStyle/>
                    <a:p>
                      <a:pPr algn="ctr"/>
                      <a:r>
                        <a:rPr lang="en-US" dirty="0" smtClean="0"/>
                        <a:t>2</a:t>
                      </a:r>
                      <a:endParaRPr lang="en-US" dirty="0"/>
                    </a:p>
                  </a:txBody>
                  <a:tcPr/>
                </a:tc>
                <a:extLst>
                  <a:ext uri="{0D108BD9-81ED-4DB2-BD59-A6C34878D82A}">
                    <a16:rowId xmlns:a16="http://schemas.microsoft.com/office/drawing/2014/main" val="263776827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extLst>
                  <a:ext uri="{0D108BD9-81ED-4DB2-BD59-A6C34878D82A}">
                    <a16:rowId xmlns:a16="http://schemas.microsoft.com/office/drawing/2014/main" val="4074711065"/>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lumMod val="65000"/>
                            </a:schemeClr>
                          </a:solidFill>
                          <a:latin typeface="+mn-lt"/>
                          <a:ea typeface="+mn-ea"/>
                          <a:cs typeface="+mn-cs"/>
                        </a:rPr>
                        <a:t>2</a:t>
                      </a:r>
                    </a:p>
                  </a:txBody>
                  <a:tcPr/>
                </a:tc>
                <a:extLst>
                  <a:ext uri="{0D108BD9-81ED-4DB2-BD59-A6C34878D82A}">
                    <a16:rowId xmlns:a16="http://schemas.microsoft.com/office/drawing/2014/main" val="241015931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7524970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13169308"/>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990381016"/>
                  </a:ext>
                </a:extLst>
              </a:tr>
              <a:tr h="370840">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2</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1893032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57</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13701" y="2459254"/>
          <a:ext cx="2873060" cy="3708400"/>
        </p:xfrm>
        <a:graphic>
          <a:graphicData uri="http://schemas.openxmlformats.org/drawingml/2006/table">
            <a:tbl>
              <a:tblPr firstRow="1" bandRow="1">
                <a:tableStyleId>{5C22544A-7EE6-4342-B048-85BDC9FD1C3A}</a:tableStyleId>
              </a:tblPr>
              <a:tblGrid>
                <a:gridCol w="718265">
                  <a:extLst>
                    <a:ext uri="{9D8B030D-6E8A-4147-A177-3AD203B41FA5}">
                      <a16:colId xmlns:a16="http://schemas.microsoft.com/office/drawing/2014/main" val="3513371150"/>
                    </a:ext>
                  </a:extLst>
                </a:gridCol>
                <a:gridCol w="718265">
                  <a:extLst>
                    <a:ext uri="{9D8B030D-6E8A-4147-A177-3AD203B41FA5}">
                      <a16:colId xmlns:a16="http://schemas.microsoft.com/office/drawing/2014/main" val="3996987234"/>
                    </a:ext>
                  </a:extLst>
                </a:gridCol>
                <a:gridCol w="718265">
                  <a:extLst>
                    <a:ext uri="{9D8B030D-6E8A-4147-A177-3AD203B41FA5}">
                      <a16:colId xmlns:a16="http://schemas.microsoft.com/office/drawing/2014/main" val="2243984000"/>
                    </a:ext>
                  </a:extLst>
                </a:gridCol>
                <a:gridCol w="718265">
                  <a:extLst>
                    <a:ext uri="{9D8B030D-6E8A-4147-A177-3AD203B41FA5}">
                      <a16:colId xmlns:a16="http://schemas.microsoft.com/office/drawing/2014/main" val="3254593173"/>
                    </a:ext>
                  </a:extLst>
                </a:gridCol>
              </a:tblGrid>
              <a:tr h="370840">
                <a:tc>
                  <a:txBody>
                    <a:bodyPr/>
                    <a:lstStyle/>
                    <a:p>
                      <a:pPr algn="ctr"/>
                      <a:r>
                        <a:rPr lang="en-US" dirty="0" smtClean="0"/>
                        <a:t>Z</a:t>
                      </a:r>
                      <a:endParaRPr lang="en-US" dirty="0"/>
                    </a:p>
                  </a:txBody>
                  <a:tcPr/>
                </a:tc>
                <a:tc>
                  <a:txBody>
                    <a:bodyPr/>
                    <a:lstStyle/>
                    <a:p>
                      <a:pPr algn="ctr"/>
                      <a:r>
                        <a:rPr lang="en-US" dirty="0" smtClean="0"/>
                        <a:t>T</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extLst>
                  <a:ext uri="{0D108BD9-81ED-4DB2-BD59-A6C34878D82A}">
                    <a16:rowId xmlns:a16="http://schemas.microsoft.com/office/drawing/2014/main" val="3550999402"/>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344644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endParaRPr lang="en-US" dirty="0"/>
                    </a:p>
                  </a:txBody>
                  <a:tcPr/>
                </a:tc>
                <a:extLst>
                  <a:ext uri="{0D108BD9-81ED-4DB2-BD59-A6C34878D82A}">
                    <a16:rowId xmlns:a16="http://schemas.microsoft.com/office/drawing/2014/main" val="2637768270"/>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4074711065"/>
                  </a:ext>
                </a:extLst>
              </a:tr>
              <a:tr h="370840">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2410159313"/>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1/4</a:t>
                      </a:r>
                    </a:p>
                  </a:txBody>
                  <a:tcPr/>
                </a:tc>
                <a:extLst>
                  <a:ext uri="{0D108BD9-81ED-4DB2-BD59-A6C34878D82A}">
                    <a16:rowId xmlns:a16="http://schemas.microsoft.com/office/drawing/2014/main" val="752497002"/>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1/4</a:t>
                      </a:r>
                    </a:p>
                  </a:txBody>
                  <a:tcPr/>
                </a:tc>
                <a:extLst>
                  <a:ext uri="{0D108BD9-81ED-4DB2-BD59-A6C34878D82A}">
                    <a16:rowId xmlns:a16="http://schemas.microsoft.com/office/drawing/2014/main" val="113169308"/>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1/4</a:t>
                      </a:r>
                    </a:p>
                  </a:txBody>
                  <a:tcPr/>
                </a:tc>
                <a:extLst>
                  <a:ext uri="{0D108BD9-81ED-4DB2-BD59-A6C34878D82A}">
                    <a16:rowId xmlns:a16="http://schemas.microsoft.com/office/drawing/2014/main" val="3990381016"/>
                  </a:ext>
                </a:extLst>
              </a:tr>
              <a:tr h="370840">
                <a:tc>
                  <a:txBody>
                    <a:bodyPr/>
                    <a:lstStyle/>
                    <a:p>
                      <a:pPr algn="ctr"/>
                      <a:r>
                        <a:rPr lang="en-US" dirty="0" smtClean="0"/>
                        <a:t>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T w="12700" cap="flat" cmpd="sng" algn="ctr">
                      <a:solidFill>
                        <a:schemeClr val="tx1"/>
                      </a:solidFill>
                      <a:prstDash val="solid"/>
                      <a:round/>
                      <a:headEnd type="none" w="med" len="med"/>
                      <a:tailEnd type="none" w="med" len="med"/>
                    </a:lnT>
                  </a:tcPr>
                </a:tc>
                <a:tc>
                  <a:txBody>
                    <a:bodyPr/>
                    <a:lstStyle/>
                    <a:p>
                      <a:pPr algn="ctr"/>
                      <a:r>
                        <a:rPr lang="en-US" dirty="0" smtClean="0"/>
                        <a:t>.25</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spTree>
    <p:extLst>
      <p:ext uri="{BB962C8B-B14F-4D97-AF65-F5344CB8AC3E}">
        <p14:creationId xmlns:p14="http://schemas.microsoft.com/office/powerpoint/2010/main" val="3958692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3607" y="285676"/>
            <a:ext cx="4837176" cy="3228143"/>
          </a:xfrm>
          <a:prstGeom prst="rect">
            <a:avLst/>
          </a:prstGeom>
        </p:spPr>
      </p:pic>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58</a:t>
            </a:fld>
            <a:endParaRPr lang="en-US"/>
          </a:p>
        </p:txBody>
      </p:sp>
      <p:cxnSp>
        <p:nvCxnSpPr>
          <p:cNvPr id="6" name="Straight Arrow Connector 5"/>
          <p:cNvCxnSpPr/>
          <p:nvPr/>
        </p:nvCxnSpPr>
        <p:spPr>
          <a:xfrm>
            <a:off x="5457524" y="2175309"/>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Content Placeholder 8"/>
          <p:cNvGraphicFramePr>
            <a:graphicFrameLocks noGrp="1"/>
          </p:cNvGraphicFramePr>
          <p:nvPr>
            <p:ph idx="1"/>
            <p:extLst/>
          </p:nvPr>
        </p:nvGraphicFramePr>
        <p:xfrm>
          <a:off x="6778172" y="332227"/>
          <a:ext cx="1576388" cy="2034720"/>
        </p:xfrm>
        <a:graphic>
          <a:graphicData uri="http://schemas.openxmlformats.org/drawingml/2006/table">
            <a:tbl>
              <a:tblPr firstRow="1" bandRow="1">
                <a:tableStyleId>{5C22544A-7EE6-4342-B048-85BDC9FD1C3A}</a:tableStyleId>
              </a:tblPr>
              <a:tblGrid>
                <a:gridCol w="394097">
                  <a:extLst>
                    <a:ext uri="{9D8B030D-6E8A-4147-A177-3AD203B41FA5}">
                      <a16:colId xmlns:a16="http://schemas.microsoft.com/office/drawing/2014/main" val="3513371150"/>
                    </a:ext>
                  </a:extLst>
                </a:gridCol>
                <a:gridCol w="394097">
                  <a:extLst>
                    <a:ext uri="{9D8B030D-6E8A-4147-A177-3AD203B41FA5}">
                      <a16:colId xmlns:a16="http://schemas.microsoft.com/office/drawing/2014/main" val="3996987234"/>
                    </a:ext>
                  </a:extLst>
                </a:gridCol>
                <a:gridCol w="394097">
                  <a:extLst>
                    <a:ext uri="{9D8B030D-6E8A-4147-A177-3AD203B41FA5}">
                      <a16:colId xmlns:a16="http://schemas.microsoft.com/office/drawing/2014/main" val="2243984000"/>
                    </a:ext>
                  </a:extLst>
                </a:gridCol>
                <a:gridCol w="394097">
                  <a:extLst>
                    <a:ext uri="{9D8B030D-6E8A-4147-A177-3AD203B41FA5}">
                      <a16:colId xmlns:a16="http://schemas.microsoft.com/office/drawing/2014/main" val="3254593173"/>
                    </a:ext>
                  </a:extLst>
                </a:gridCol>
              </a:tblGrid>
              <a:tr h="203472">
                <a:tc>
                  <a:txBody>
                    <a:bodyPr/>
                    <a:lstStyle/>
                    <a:p>
                      <a:pPr algn="ctr"/>
                      <a:r>
                        <a:rPr lang="en-US" sz="1000" dirty="0" smtClean="0"/>
                        <a:t>Z</a:t>
                      </a:r>
                      <a:endParaRPr lang="en-US" sz="1000" dirty="0"/>
                    </a:p>
                  </a:txBody>
                  <a:tcPr marL="50171" marR="50171" marT="25086" marB="25086"/>
                </a:tc>
                <a:tc>
                  <a:txBody>
                    <a:bodyPr/>
                    <a:lstStyle/>
                    <a:p>
                      <a:pPr algn="ctr"/>
                      <a:r>
                        <a:rPr lang="en-US" sz="1000" dirty="0" smtClean="0"/>
                        <a:t>T</a:t>
                      </a:r>
                      <a:endParaRPr lang="en-US" sz="1000" dirty="0"/>
                    </a:p>
                  </a:txBody>
                  <a:tcPr marL="50171" marR="50171" marT="25086" marB="25086"/>
                </a:tc>
                <a:tc>
                  <a:txBody>
                    <a:bodyPr/>
                    <a:lstStyle/>
                    <a:p>
                      <a:pPr algn="ctr"/>
                      <a:r>
                        <a:rPr lang="en-US" sz="1000" dirty="0" smtClean="0"/>
                        <a:t>Y0</a:t>
                      </a:r>
                      <a:endParaRPr lang="en-US" sz="1000" dirty="0"/>
                    </a:p>
                  </a:txBody>
                  <a:tcPr marL="50171" marR="50171" marT="25086" marB="25086"/>
                </a:tc>
                <a:tc>
                  <a:txBody>
                    <a:bodyPr/>
                    <a:lstStyle/>
                    <a:p>
                      <a:pPr algn="ctr"/>
                      <a:r>
                        <a:rPr lang="en-US" sz="1000" dirty="0" smtClean="0"/>
                        <a:t>Y1</a:t>
                      </a:r>
                      <a:endParaRPr lang="en-US" sz="1000" dirty="0"/>
                    </a:p>
                  </a:txBody>
                  <a:tcPr marL="50171" marR="50171" marT="25086" marB="25086"/>
                </a:tc>
                <a:extLst>
                  <a:ext uri="{0D108BD9-81ED-4DB2-BD59-A6C34878D82A}">
                    <a16:rowId xmlns:a16="http://schemas.microsoft.com/office/drawing/2014/main" val="3550999402"/>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34464470"/>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algn="ctr"/>
                      <a:endParaRPr lang="en-US" sz="1000" dirty="0"/>
                    </a:p>
                  </a:txBody>
                  <a:tcPr marL="50171" marR="50171" marT="25086" marB="25086"/>
                </a:tc>
                <a:extLst>
                  <a:ext uri="{0D108BD9-81ED-4DB2-BD59-A6C34878D82A}">
                    <a16:rowId xmlns:a16="http://schemas.microsoft.com/office/drawing/2014/main" val="2637768270"/>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4074711065"/>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2410159313"/>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752497002"/>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113169308"/>
                  </a:ext>
                </a:extLst>
              </a:tr>
              <a:tr h="203472">
                <a:tc>
                  <a:txBody>
                    <a:bodyPr/>
                    <a:lstStyle/>
                    <a:p>
                      <a:pPr algn="ctr"/>
                      <a:r>
                        <a:rPr lang="en-US" sz="1000" dirty="0" smtClean="0"/>
                        <a:t>2</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t>0</a:t>
                      </a:r>
                      <a:endParaRPr lang="en-US" sz="1000" dirty="0"/>
                    </a:p>
                  </a:txBody>
                  <a:tcPr marL="50171" marR="50171" marT="25086" marB="25086"/>
                </a:tc>
                <a:tc>
                  <a:txBody>
                    <a:bodyPr/>
                    <a:lstStyle/>
                    <a:p>
                      <a:pPr algn="ctr"/>
                      <a:r>
                        <a:rPr lang="en-US" sz="1000" dirty="0" smtClean="0">
                          <a:solidFill>
                            <a:schemeClr val="bg1">
                              <a:lumMod val="65000"/>
                            </a:schemeClr>
                          </a:solidFill>
                        </a:rPr>
                        <a:t>1/4</a:t>
                      </a:r>
                      <a:endParaRPr lang="en-US" sz="1000" dirty="0">
                        <a:solidFill>
                          <a:schemeClr val="bg1">
                            <a:lumMod val="65000"/>
                          </a:schemeClr>
                        </a:solidFill>
                      </a:endParaRPr>
                    </a:p>
                  </a:txBody>
                  <a:tcPr marL="50171" marR="50171" marT="25086" marB="25086"/>
                </a:tc>
                <a:extLst>
                  <a:ext uri="{0D108BD9-81ED-4DB2-BD59-A6C34878D82A}">
                    <a16:rowId xmlns:a16="http://schemas.microsoft.com/office/drawing/2014/main" val="3990381016"/>
                  </a:ext>
                </a:extLst>
              </a:tr>
              <a:tr h="203472">
                <a:tc>
                  <a:txBody>
                    <a:bodyPr/>
                    <a:lstStyle/>
                    <a:p>
                      <a:pPr algn="ctr"/>
                      <a:r>
                        <a:rPr lang="en-US" sz="1000" dirty="0" smtClean="0"/>
                        <a:t>2</a:t>
                      </a: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r>
                        <a:rPr lang="en-US" sz="1000" dirty="0" smtClean="0"/>
                        <a:t>1</a:t>
                      </a: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65000"/>
                            </a:schemeClr>
                          </a:solidFill>
                        </a:rPr>
                        <a:t>0</a:t>
                      </a:r>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r>
                        <a:rPr lang="en-US" sz="1000" dirty="0" smtClean="0"/>
                        <a:t>1/4</a:t>
                      </a:r>
                      <a:endParaRPr lang="en-US" sz="1000" dirty="0"/>
                    </a:p>
                  </a:txBody>
                  <a:tcPr marL="50171" marR="50171" marT="25086" marB="25086">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203472">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r>
                        <a:rPr lang="en-US" sz="1000" dirty="0" smtClean="0"/>
                        <a:t>.25</a:t>
                      </a:r>
                      <a:endParaRPr lang="en-US" sz="1000" dirty="0"/>
                    </a:p>
                  </a:txBody>
                  <a:tcPr marL="50171" marR="50171" marT="25086" marB="25086">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graphicFrame>
        <p:nvGraphicFramePr>
          <p:cNvPr id="10" name="Content Placeholder 8"/>
          <p:cNvGraphicFramePr>
            <a:graphicFrameLocks/>
          </p:cNvGraphicFramePr>
          <p:nvPr>
            <p:extLst/>
          </p:nvPr>
        </p:nvGraphicFramePr>
        <p:xfrm>
          <a:off x="6778172" y="2743200"/>
          <a:ext cx="1576388" cy="2110008"/>
        </p:xfrm>
        <a:graphic>
          <a:graphicData uri="http://schemas.openxmlformats.org/drawingml/2006/table">
            <a:tbl>
              <a:tblPr firstRow="1" bandRow="1">
                <a:tableStyleId>{5C22544A-7EE6-4342-B048-85BDC9FD1C3A}</a:tableStyleId>
              </a:tblPr>
              <a:tblGrid>
                <a:gridCol w="394097">
                  <a:extLst>
                    <a:ext uri="{9D8B030D-6E8A-4147-A177-3AD203B41FA5}">
                      <a16:colId xmlns:a16="http://schemas.microsoft.com/office/drawing/2014/main" val="3513371150"/>
                    </a:ext>
                  </a:extLst>
                </a:gridCol>
                <a:gridCol w="394097">
                  <a:extLst>
                    <a:ext uri="{9D8B030D-6E8A-4147-A177-3AD203B41FA5}">
                      <a16:colId xmlns:a16="http://schemas.microsoft.com/office/drawing/2014/main" val="3996987234"/>
                    </a:ext>
                  </a:extLst>
                </a:gridCol>
                <a:gridCol w="394097">
                  <a:extLst>
                    <a:ext uri="{9D8B030D-6E8A-4147-A177-3AD203B41FA5}">
                      <a16:colId xmlns:a16="http://schemas.microsoft.com/office/drawing/2014/main" val="2243984000"/>
                    </a:ext>
                  </a:extLst>
                </a:gridCol>
                <a:gridCol w="394097">
                  <a:extLst>
                    <a:ext uri="{9D8B030D-6E8A-4147-A177-3AD203B41FA5}">
                      <a16:colId xmlns:a16="http://schemas.microsoft.com/office/drawing/2014/main" val="3254593173"/>
                    </a:ext>
                  </a:extLst>
                </a:gridCol>
              </a:tblGrid>
              <a:tr h="203472">
                <a:tc>
                  <a:txBody>
                    <a:bodyPr/>
                    <a:lstStyle/>
                    <a:p>
                      <a:pPr algn="ctr"/>
                      <a:r>
                        <a:rPr lang="en-US" sz="1000" dirty="0" smtClean="0"/>
                        <a:t>Z</a:t>
                      </a:r>
                      <a:endParaRPr lang="en-US" sz="1000" dirty="0"/>
                    </a:p>
                  </a:txBody>
                  <a:tcPr marL="50171" marR="50171" marT="25086" marB="25086"/>
                </a:tc>
                <a:tc>
                  <a:txBody>
                    <a:bodyPr/>
                    <a:lstStyle/>
                    <a:p>
                      <a:pPr algn="ctr"/>
                      <a:r>
                        <a:rPr lang="en-US" sz="1000" dirty="0" smtClean="0"/>
                        <a:t>T</a:t>
                      </a:r>
                      <a:endParaRPr lang="en-US" sz="1000" dirty="0"/>
                    </a:p>
                  </a:txBody>
                  <a:tcPr marL="50171" marR="50171" marT="25086" marB="25086"/>
                </a:tc>
                <a:tc>
                  <a:txBody>
                    <a:bodyPr/>
                    <a:lstStyle/>
                    <a:p>
                      <a:pPr algn="ctr"/>
                      <a:r>
                        <a:rPr lang="en-US" sz="1000" dirty="0" smtClean="0"/>
                        <a:t>Y0</a:t>
                      </a:r>
                      <a:endParaRPr lang="en-US" sz="1000" dirty="0"/>
                    </a:p>
                  </a:txBody>
                  <a:tcPr marL="50171" marR="50171" marT="25086" marB="25086"/>
                </a:tc>
                <a:tc>
                  <a:txBody>
                    <a:bodyPr/>
                    <a:lstStyle/>
                    <a:p>
                      <a:pPr algn="ctr"/>
                      <a:r>
                        <a:rPr lang="en-US" sz="1000" dirty="0" smtClean="0"/>
                        <a:t>Y1</a:t>
                      </a:r>
                      <a:endParaRPr lang="en-US" sz="1000" dirty="0"/>
                    </a:p>
                  </a:txBody>
                  <a:tcPr marL="50171" marR="50171" marT="25086" marB="25086"/>
                </a:tc>
                <a:extLst>
                  <a:ext uri="{0D108BD9-81ED-4DB2-BD59-A6C34878D82A}">
                    <a16:rowId xmlns:a16="http://schemas.microsoft.com/office/drawing/2014/main" val="3550999402"/>
                  </a:ext>
                </a:extLst>
              </a:tr>
              <a:tr h="20474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2</a:t>
                      </a:r>
                    </a:p>
                  </a:txBody>
                  <a:tcPr marL="54655" marR="54655" marT="27327" marB="27327"/>
                </a:tc>
                <a:extLst>
                  <a:ext uri="{0D108BD9-81ED-4DB2-BD59-A6C34878D82A}">
                    <a16:rowId xmlns:a16="http://schemas.microsoft.com/office/drawing/2014/main" val="34464470"/>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algn="ctr"/>
                      <a:r>
                        <a:rPr lang="en-US" sz="1100" dirty="0" smtClean="0"/>
                        <a:t>2</a:t>
                      </a:r>
                      <a:endParaRPr lang="en-US" sz="1100" dirty="0"/>
                    </a:p>
                  </a:txBody>
                  <a:tcPr marL="54655" marR="54655" marT="27327" marB="27327"/>
                </a:tc>
                <a:extLst>
                  <a:ext uri="{0D108BD9-81ED-4DB2-BD59-A6C34878D82A}">
                    <a16:rowId xmlns:a16="http://schemas.microsoft.com/office/drawing/2014/main" val="2637768270"/>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1</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2</a:t>
                      </a:r>
                    </a:p>
                  </a:txBody>
                  <a:tcPr marL="54655" marR="54655" marT="27327" marB="27327"/>
                </a:tc>
                <a:extLst>
                  <a:ext uri="{0D108BD9-81ED-4DB2-BD59-A6C34878D82A}">
                    <a16:rowId xmlns:a16="http://schemas.microsoft.com/office/drawing/2014/main" val="4074711065"/>
                  </a:ext>
                </a:extLst>
              </a:tr>
              <a:tr h="203472">
                <a:tc>
                  <a:txBody>
                    <a:bodyPr/>
                    <a:lstStyle/>
                    <a:p>
                      <a:pPr algn="ctr"/>
                      <a:r>
                        <a:rPr lang="en-US" sz="1100" dirty="0" smtClean="0"/>
                        <a:t>1</a:t>
                      </a:r>
                      <a:endParaRPr lang="en-US" sz="1100" dirty="0"/>
                    </a:p>
                  </a:txBody>
                  <a:tcPr marL="54655" marR="54655" marT="27327" marB="27327"/>
                </a:tc>
                <a:tc>
                  <a:txBody>
                    <a:bodyPr/>
                    <a:lstStyle/>
                    <a:p>
                      <a:pPr algn="ctr"/>
                      <a:r>
                        <a:rPr lang="en-US" sz="1100" dirty="0" smtClean="0"/>
                        <a:t>0</a:t>
                      </a:r>
                      <a:endParaRPr lang="en-US" sz="1100" dirty="0"/>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a:t>
                      </a:r>
                    </a:p>
                  </a:txBody>
                  <a:tcPr marL="54655" marR="54655" marT="27327" marB="2732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lumMod val="65000"/>
                            </a:schemeClr>
                          </a:solidFill>
                        </a:rPr>
                        <a:t>2</a:t>
                      </a:r>
                    </a:p>
                  </a:txBody>
                  <a:tcPr marL="54655" marR="54655" marT="27327" marB="27327"/>
                </a:tc>
                <a:extLst>
                  <a:ext uri="{0D108BD9-81ED-4DB2-BD59-A6C34878D82A}">
                    <a16:rowId xmlns:a16="http://schemas.microsoft.com/office/drawing/2014/main" val="2410159313"/>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752497002"/>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113169308"/>
                  </a:ext>
                </a:extLst>
              </a:tr>
              <a:tr h="203472">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algn="ctr"/>
                      <a:endParaRPr lang="en-US" sz="1000" dirty="0"/>
                    </a:p>
                  </a:txBody>
                  <a:tcPr marL="50171" marR="50171" marT="25086" marB="250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tc>
                <a:extLst>
                  <a:ext uri="{0D108BD9-81ED-4DB2-BD59-A6C34878D82A}">
                    <a16:rowId xmlns:a16="http://schemas.microsoft.com/office/drawing/2014/main" val="3990381016"/>
                  </a:ext>
                </a:extLst>
              </a:tr>
              <a:tr h="203472">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50171" marR="50171" marT="25086" marB="25086">
                    <a:lnB w="12700" cap="flat" cmpd="sng" algn="ctr">
                      <a:solidFill>
                        <a:schemeClr val="tx1"/>
                      </a:solidFill>
                      <a:prstDash val="solid"/>
                      <a:round/>
                      <a:headEnd type="none" w="med" len="med"/>
                      <a:tailEnd type="none" w="med" len="med"/>
                    </a:lnB>
                  </a:tcPr>
                </a:tc>
                <a:tc>
                  <a:txBody>
                    <a:bodyPr/>
                    <a:lstStyle/>
                    <a:p>
                      <a:pPr algn="ctr"/>
                      <a:endParaRPr lang="en-US" sz="1000" dirty="0"/>
                    </a:p>
                  </a:txBody>
                  <a:tcPr marL="50171" marR="50171" marT="25086" marB="25086">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22865"/>
                  </a:ext>
                </a:extLst>
              </a:tr>
              <a:tr h="203472">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endParaRPr lang="en-US" sz="1000" dirty="0"/>
                    </a:p>
                  </a:txBody>
                  <a:tcPr marL="50171" marR="50171" marT="25086" marB="25086">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0</a:t>
                      </a:r>
                    </a:p>
                  </a:txBody>
                  <a:tcPr marL="50171" marR="50171" marT="25086" marB="25086">
                    <a:lnT w="12700" cap="flat" cmpd="sng" algn="ctr">
                      <a:solidFill>
                        <a:schemeClr val="tx1"/>
                      </a:solidFill>
                      <a:prstDash val="solid"/>
                      <a:round/>
                      <a:headEnd type="none" w="med" len="med"/>
                      <a:tailEnd type="none" w="med" len="med"/>
                    </a:lnT>
                  </a:tcPr>
                </a:tc>
                <a:tc>
                  <a:txBody>
                    <a:bodyPr/>
                    <a:lstStyle/>
                    <a:p>
                      <a:pPr algn="ctr"/>
                      <a:r>
                        <a:rPr lang="en-US" sz="1000" dirty="0" smtClean="0"/>
                        <a:t>2</a:t>
                      </a:r>
                      <a:endParaRPr lang="en-US" sz="1000" dirty="0"/>
                    </a:p>
                  </a:txBody>
                  <a:tcPr marL="50171" marR="50171" marT="25086" marB="25086">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5463560"/>
                  </a:ext>
                </a:extLst>
              </a:tr>
            </a:tbl>
          </a:graphicData>
        </a:graphic>
      </p:graphicFrame>
      <p:cxnSp>
        <p:nvCxnSpPr>
          <p:cNvPr id="11" name="Straight Arrow Connector 10"/>
          <p:cNvCxnSpPr/>
          <p:nvPr/>
        </p:nvCxnSpPr>
        <p:spPr>
          <a:xfrm>
            <a:off x="5457524" y="460015"/>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8957659" y="2679405"/>
            <a:ext cx="927234" cy="567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9421276" y="3431253"/>
            <a:ext cx="2015295" cy="369332"/>
          </a:xfrm>
          <a:prstGeom prst="rect">
            <a:avLst/>
          </a:prstGeom>
          <a:noFill/>
        </p:spPr>
        <p:txBody>
          <a:bodyPr wrap="none" rtlCol="0">
            <a:spAutoFit/>
          </a:bodyPr>
          <a:lstStyle/>
          <a:p>
            <a:r>
              <a:rPr lang="en-US" dirty="0" smtClean="0"/>
              <a:t>(.25 + 2) / 2 = 1.125</a:t>
            </a:r>
            <a:endParaRPr lang="en-US" dirty="0"/>
          </a:p>
        </p:txBody>
      </p:sp>
    </p:spTree>
    <p:extLst>
      <p:ext uri="{BB962C8B-B14F-4D97-AF65-F5344CB8AC3E}">
        <p14:creationId xmlns:p14="http://schemas.microsoft.com/office/powerpoint/2010/main" val="27104107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previous slide we saw the fundamental idea behind adjustment</a:t>
            </a:r>
          </a:p>
          <a:p>
            <a:endParaRPr lang="en-US" dirty="0"/>
          </a:p>
          <a:p>
            <a:r>
              <a:rPr lang="en-US" dirty="0" smtClean="0"/>
              <a:t>Using a model (here just modeling means within strata of a covariate) and </a:t>
            </a:r>
            <a:r>
              <a:rPr lang="en-US" dirty="0" smtClean="0"/>
              <a:t>estimating effects within strata of units that are identical </a:t>
            </a:r>
          </a:p>
          <a:p>
            <a:endParaRPr lang="en-US" dirty="0"/>
          </a:p>
          <a:p>
            <a:r>
              <a:rPr lang="en-US" dirty="0" smtClean="0"/>
              <a:t>We may also use this model to estimate potential outcomes</a:t>
            </a:r>
            <a:endParaRPr lang="en-US" dirty="0"/>
          </a:p>
          <a:p>
            <a:pPr marL="0" indent="0">
              <a:buNone/>
            </a:pPr>
            <a:endParaRPr lang="en-US" dirty="0"/>
          </a:p>
          <a:p>
            <a:pPr marL="0" indent="0">
              <a:buNone/>
            </a:pPr>
            <a:endParaRPr lang="en-US" dirty="0"/>
          </a:p>
          <a:p>
            <a:r>
              <a:rPr lang="en-US" dirty="0" smtClean="0"/>
              <a:t>Conditional </a:t>
            </a:r>
            <a:r>
              <a:rPr lang="en-US" dirty="0" err="1" smtClean="0"/>
              <a:t>ignorability</a:t>
            </a:r>
            <a:r>
              <a:rPr lang="en-US" dirty="0" smtClean="0"/>
              <a:t> must hold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59</a:t>
            </a:fld>
            <a:endParaRPr lang="en-US"/>
          </a:p>
        </p:txBody>
      </p:sp>
    </p:spTree>
    <p:extLst>
      <p:ext uri="{BB962C8B-B14F-4D97-AF65-F5344CB8AC3E}">
        <p14:creationId xmlns:p14="http://schemas.microsoft.com/office/powerpoint/2010/main" val="662391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need causality?</a:t>
            </a:r>
            <a:endParaRPr lang="en-US" dirty="0"/>
          </a:p>
        </p:txBody>
      </p:sp>
      <p:sp>
        <p:nvSpPr>
          <p:cNvPr id="3" name="Content Placeholder 2"/>
          <p:cNvSpPr>
            <a:spLocks noGrp="1"/>
          </p:cNvSpPr>
          <p:nvPr>
            <p:ph idx="1"/>
          </p:nvPr>
        </p:nvSpPr>
        <p:spPr>
          <a:xfrm>
            <a:off x="838199" y="1825625"/>
            <a:ext cx="10750617" cy="4351338"/>
          </a:xfrm>
        </p:spPr>
        <p:txBody>
          <a:bodyPr/>
          <a:lstStyle/>
          <a:p>
            <a:r>
              <a:rPr lang="en-US" dirty="0" smtClean="0"/>
              <a:t>To answer “causal” questions?</a:t>
            </a:r>
          </a:p>
          <a:p>
            <a:endParaRPr lang="en-US" dirty="0"/>
          </a:p>
          <a:p>
            <a:r>
              <a:rPr lang="en-US" dirty="0" smtClean="0"/>
              <a:t>Will changing one variable produce changes in another variable? </a:t>
            </a:r>
          </a:p>
          <a:p>
            <a:endParaRPr lang="en-US" dirty="0"/>
          </a:p>
          <a:p>
            <a:r>
              <a:rPr lang="en-US" dirty="0" smtClean="0"/>
              <a:t>Will implementing policy / treatment generate certain outcomes?</a:t>
            </a:r>
          </a:p>
          <a:p>
            <a:endParaRPr lang="en-US" dirty="0"/>
          </a:p>
          <a:p>
            <a:r>
              <a:rPr lang="en-US" dirty="0" smtClean="0"/>
              <a:t>To build theory, we need causality</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6</a:t>
            </a:fld>
            <a:endParaRPr lang="en-US"/>
          </a:p>
        </p:txBody>
      </p:sp>
    </p:spTree>
    <p:extLst>
      <p:ext uri="{BB962C8B-B14F-4D97-AF65-F5344CB8AC3E}">
        <p14:creationId xmlns:p14="http://schemas.microsoft.com/office/powerpoint/2010/main" val="3667636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aspects of adjustment</a:t>
            </a:r>
            <a:endParaRPr lang="en-US" dirty="0"/>
          </a:p>
        </p:txBody>
      </p:sp>
      <p:sp>
        <p:nvSpPr>
          <p:cNvPr id="3" name="Content Placeholder 2"/>
          <p:cNvSpPr>
            <a:spLocks noGrp="1"/>
          </p:cNvSpPr>
          <p:nvPr>
            <p:ph idx="1"/>
          </p:nvPr>
        </p:nvSpPr>
        <p:spPr/>
        <p:txBody>
          <a:bodyPr/>
          <a:lstStyle/>
          <a:p>
            <a:r>
              <a:rPr lang="en-US" dirty="0" smtClean="0"/>
              <a:t>Research manuscripts often mention that variables were adjusted on, or controlled for</a:t>
            </a:r>
          </a:p>
          <a:p>
            <a:endParaRPr lang="en-US" dirty="0"/>
          </a:p>
          <a:p>
            <a:r>
              <a:rPr lang="en-US" dirty="0" smtClean="0"/>
              <a:t>What exactly does it mean to control for something? </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60</a:t>
            </a:fld>
            <a:endParaRPr lang="en-US"/>
          </a:p>
        </p:txBody>
      </p:sp>
    </p:spTree>
    <p:extLst>
      <p:ext uri="{BB962C8B-B14F-4D97-AF65-F5344CB8AC3E}">
        <p14:creationId xmlns:p14="http://schemas.microsoft.com/office/powerpoint/2010/main" val="3492596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aspects of adjustment</a:t>
            </a:r>
            <a:endParaRPr lang="en-US" dirty="0"/>
          </a:p>
        </p:txBody>
      </p:sp>
      <p:sp>
        <p:nvSpPr>
          <p:cNvPr id="3" name="Content Placeholder 2"/>
          <p:cNvSpPr>
            <a:spLocks noGrp="1"/>
          </p:cNvSpPr>
          <p:nvPr>
            <p:ph idx="1"/>
          </p:nvPr>
        </p:nvSpPr>
        <p:spPr/>
        <p:txBody>
          <a:bodyPr/>
          <a:lstStyle/>
          <a:p>
            <a:r>
              <a:rPr lang="en-US" dirty="0" smtClean="0"/>
              <a:t>In many instances adjustment or controlling for is synonymous with adding a covariate (a potential confounder) to a linear regression model</a:t>
            </a:r>
          </a:p>
          <a:p>
            <a:endParaRPr lang="en-US" dirty="0"/>
          </a:p>
          <a:p>
            <a:r>
              <a:rPr lang="en-US" dirty="0" smtClean="0"/>
              <a:t>But other adjustment techniques also exist (matching, weighting)</a:t>
            </a:r>
          </a:p>
          <a:p>
            <a:endParaRPr lang="en-US" dirty="0"/>
          </a:p>
          <a:p>
            <a:r>
              <a:rPr lang="en-US" dirty="0" smtClean="0"/>
              <a:t>We will cover all three of them</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61</a:t>
            </a:fld>
            <a:endParaRPr lang="en-US"/>
          </a:p>
        </p:txBody>
      </p:sp>
    </p:spTree>
    <p:extLst>
      <p:ext uri="{BB962C8B-B14F-4D97-AF65-F5344CB8AC3E}">
        <p14:creationId xmlns:p14="http://schemas.microsoft.com/office/powerpoint/2010/main" val="30225540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aspects of adjustment</a:t>
            </a:r>
          </a:p>
        </p:txBody>
      </p:sp>
      <p:sp>
        <p:nvSpPr>
          <p:cNvPr id="3" name="Content Placeholder 2"/>
          <p:cNvSpPr>
            <a:spLocks noGrp="1"/>
          </p:cNvSpPr>
          <p:nvPr>
            <p:ph idx="1"/>
          </p:nvPr>
        </p:nvSpPr>
        <p:spPr/>
        <p:txBody>
          <a:bodyPr>
            <a:normAutofit/>
          </a:bodyPr>
          <a:lstStyle/>
          <a:p>
            <a:r>
              <a:rPr lang="en-US" sz="2400" dirty="0" smtClean="0"/>
              <a:t>Consider that we are interested in the causal effect of a non-randomized treatment </a:t>
            </a:r>
          </a:p>
          <a:p>
            <a:endParaRPr lang="en-US" sz="2400" dirty="0"/>
          </a:p>
          <a:p>
            <a:r>
              <a:rPr lang="en-US" sz="2400" dirty="0" smtClean="0"/>
              <a:t>We have covariates at our disposal, and through the use of theory (and maybe a DAG) we feel confident that we have a set of covariates that would fulfill </a:t>
            </a:r>
            <a:r>
              <a:rPr lang="en-US" sz="2400" dirty="0" err="1" smtClean="0"/>
              <a:t>ignorability</a:t>
            </a:r>
            <a:r>
              <a:rPr lang="en-US" sz="2400" dirty="0" smtClean="0"/>
              <a:t> </a:t>
            </a:r>
          </a:p>
          <a:p>
            <a:endParaRPr lang="en-US" sz="2400" dirty="0"/>
          </a:p>
          <a:p>
            <a:r>
              <a:rPr lang="en-US" sz="2400" dirty="0" smtClean="0"/>
              <a:t>How do we adjust on these variables? </a:t>
            </a:r>
            <a:endParaRPr lang="en-US" sz="2400" dirty="0"/>
          </a:p>
        </p:txBody>
      </p:sp>
      <p:sp>
        <p:nvSpPr>
          <p:cNvPr id="4" name="Slide Number Placeholder 3"/>
          <p:cNvSpPr>
            <a:spLocks noGrp="1"/>
          </p:cNvSpPr>
          <p:nvPr>
            <p:ph type="sldNum" sz="quarter" idx="12"/>
          </p:nvPr>
        </p:nvSpPr>
        <p:spPr/>
        <p:txBody>
          <a:bodyPr/>
          <a:lstStyle/>
          <a:p>
            <a:fld id="{061FFEAE-7CFE-4C28-BB04-36A916A89FDF}" type="slidenum">
              <a:rPr lang="en-US" smtClean="0"/>
              <a:t>62</a:t>
            </a:fld>
            <a:endParaRPr lang="en-US"/>
          </a:p>
        </p:txBody>
      </p:sp>
    </p:spTree>
    <p:extLst>
      <p:ext uri="{BB962C8B-B14F-4D97-AF65-F5344CB8AC3E}">
        <p14:creationId xmlns:p14="http://schemas.microsoft.com/office/powerpoint/2010/main" val="17946784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smtClean="0"/>
              <a:t>A non-randomized treatment that hopes to increase academic achievement is offered to a group of students</a:t>
            </a:r>
          </a:p>
          <a:p>
            <a:endParaRPr lang="en-US" dirty="0"/>
          </a:p>
          <a:p>
            <a:r>
              <a:rPr lang="en-US" dirty="0" smtClean="0"/>
              <a:t>Students select into treatments and consequently end up differing on important pre-test covariates</a:t>
            </a:r>
          </a:p>
          <a:p>
            <a:endParaRPr lang="en-US" dirty="0"/>
          </a:p>
          <a:p>
            <a:r>
              <a:rPr lang="en-US" dirty="0" smtClean="0"/>
              <a:t>One of them is prior academic achievement</a:t>
            </a:r>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63</a:t>
            </a:fld>
            <a:endParaRPr lang="en-US"/>
          </a:p>
        </p:txBody>
      </p:sp>
    </p:spTree>
    <p:extLst>
      <p:ext uri="{BB962C8B-B14F-4D97-AF65-F5344CB8AC3E}">
        <p14:creationId xmlns:p14="http://schemas.microsoft.com/office/powerpoint/2010/main" val="26513059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1FFEAE-7CFE-4C28-BB04-36A916A89FDF}" type="slidenum">
              <a:rPr lang="en-US" smtClean="0"/>
              <a:t>64</a:t>
            </a:fld>
            <a:endParaRPr lang="en-US"/>
          </a:p>
        </p:txBody>
      </p:sp>
      <p:pic>
        <p:nvPicPr>
          <p:cNvPr id="5" name="Picture 4"/>
          <p:cNvPicPr>
            <a:picLocks noChangeAspect="1"/>
          </p:cNvPicPr>
          <p:nvPr/>
        </p:nvPicPr>
        <p:blipFill>
          <a:blip r:embed="rId2"/>
          <a:stretch>
            <a:fillRect/>
          </a:stretch>
        </p:blipFill>
        <p:spPr>
          <a:xfrm>
            <a:off x="1725168" y="318336"/>
            <a:ext cx="8257032" cy="6038014"/>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7777051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smtClean="0"/>
              <a:t>Comparison of groups that differ in treatment status AND at the same time differ on their pre-treatment achievement</a:t>
            </a:r>
          </a:p>
          <a:p>
            <a:endParaRPr lang="en-US" dirty="0"/>
          </a:p>
          <a:p>
            <a:r>
              <a:rPr lang="en-US" dirty="0" smtClean="0"/>
              <a:t>How would the means of the two groups look like if the pre-treatment achievement scores were identical? (e.g., both were on the overall mean)</a:t>
            </a:r>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65</a:t>
            </a:fld>
            <a:endParaRPr lang="en-US"/>
          </a:p>
        </p:txBody>
      </p:sp>
    </p:spTree>
    <p:extLst>
      <p:ext uri="{BB962C8B-B14F-4D97-AF65-F5344CB8AC3E}">
        <p14:creationId xmlns:p14="http://schemas.microsoft.com/office/powerpoint/2010/main" val="22949752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a:xfrm>
            <a:off x="838200" y="1825624"/>
            <a:ext cx="10515600" cy="4530725"/>
          </a:xfrm>
        </p:spPr>
        <p:txBody>
          <a:bodyPr>
            <a:normAutofit/>
          </a:bodyPr>
          <a:lstStyle/>
          <a:p>
            <a:r>
              <a:rPr lang="en-US" dirty="0" smtClean="0"/>
              <a:t>Using a model (e.g., a parametric linear regression model) we can predict what the post-test score of a unit would be if assigned to the treatment group, or the control group, given values on pre-academic achievement</a:t>
            </a:r>
          </a:p>
          <a:p>
            <a:endParaRPr lang="en-US" dirty="0"/>
          </a:p>
          <a:p>
            <a:r>
              <a:rPr lang="en-US" dirty="0" smtClean="0"/>
              <a:t>These predictions emerge from a model, hence this is referred to as </a:t>
            </a:r>
            <a:r>
              <a:rPr lang="en-US" i="1" dirty="0" smtClean="0"/>
              <a:t>model-based adjustment </a:t>
            </a:r>
          </a:p>
          <a:p>
            <a:endParaRPr lang="en-US" dirty="0"/>
          </a:p>
          <a:p>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66</a:t>
            </a:fld>
            <a:endParaRPr lang="en-US"/>
          </a:p>
        </p:txBody>
      </p:sp>
    </p:spTree>
    <p:extLst>
      <p:ext uri="{BB962C8B-B14F-4D97-AF65-F5344CB8AC3E}">
        <p14:creationId xmlns:p14="http://schemas.microsoft.com/office/powerpoint/2010/main" val="2508014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a:bodyPr>
          <a:lstStyle/>
          <a:p>
            <a:r>
              <a:rPr lang="en-US" dirty="0" smtClean="0"/>
              <a:t>We can use the regression equation to predict the post-test academic achievement for each person, under both control and treatment</a:t>
            </a:r>
          </a:p>
          <a:p>
            <a:endParaRPr lang="en-US" dirty="0"/>
          </a:p>
          <a:p>
            <a:r>
              <a:rPr lang="en-US" dirty="0" smtClean="0"/>
              <a:t>From these individual values, we can aggregate means, which are referred to as “adjusted means” </a:t>
            </a:r>
          </a:p>
          <a:p>
            <a:endParaRPr lang="en-US" dirty="0"/>
          </a:p>
          <a:p>
            <a:r>
              <a:rPr lang="en-US" dirty="0" smtClean="0"/>
              <a:t>This model is essentially identical to the ANCOVA model</a:t>
            </a:r>
          </a:p>
          <a:p>
            <a:pPr marL="0" indent="0">
              <a:buNone/>
            </a:pPr>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67</a:t>
            </a:fld>
            <a:endParaRPr lang="en-US"/>
          </a:p>
        </p:txBody>
      </p:sp>
    </p:spTree>
    <p:extLst>
      <p:ext uri="{BB962C8B-B14F-4D97-AF65-F5344CB8AC3E}">
        <p14:creationId xmlns:p14="http://schemas.microsoft.com/office/powerpoint/2010/main" val="23012321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3" name="Content Placeholder 2"/>
          <p:cNvSpPr>
            <a:spLocks noGrp="1"/>
          </p:cNvSpPr>
          <p:nvPr>
            <p:ph idx="1"/>
          </p:nvPr>
        </p:nvSpPr>
        <p:spPr/>
        <p:txBody>
          <a:bodyPr/>
          <a:lstStyle/>
          <a:p>
            <a:r>
              <a:rPr lang="en-US" dirty="0" smtClean="0"/>
              <a:t>Differences between these adjusted means are </a:t>
            </a:r>
            <a:r>
              <a:rPr lang="en-US" i="1" dirty="0" smtClean="0"/>
              <a:t>adjusted treatment effects</a:t>
            </a:r>
          </a:p>
          <a:p>
            <a:endParaRPr lang="en-US" dirty="0"/>
          </a:p>
          <a:p>
            <a:r>
              <a:rPr lang="en-US" dirty="0" smtClean="0"/>
              <a:t>They answer the question what the treatment effect would be, if we </a:t>
            </a:r>
            <a:r>
              <a:rPr lang="en-US" dirty="0" smtClean="0"/>
              <a:t>compared similar units </a:t>
            </a:r>
            <a:r>
              <a:rPr lang="en-US" i="1" dirty="0" smtClean="0"/>
              <a:t>or </a:t>
            </a:r>
            <a:r>
              <a:rPr lang="en-US" dirty="0" smtClean="0"/>
              <a:t>observed </a:t>
            </a:r>
            <a:r>
              <a:rPr lang="en-US" dirty="0" smtClean="0"/>
              <a:t>every potential outcome (which we do not)</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68</a:t>
            </a:fld>
            <a:endParaRPr lang="en-US"/>
          </a:p>
        </p:txBody>
      </p:sp>
    </p:spTree>
    <p:extLst>
      <p:ext uri="{BB962C8B-B14F-4D97-AF65-F5344CB8AC3E}">
        <p14:creationId xmlns:p14="http://schemas.microsoft.com/office/powerpoint/2010/main" val="749244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69</a:t>
            </a:fld>
            <a:endParaRPr lang="en-US"/>
          </a:p>
        </p:txBody>
      </p:sp>
      <p:pic>
        <p:nvPicPr>
          <p:cNvPr id="5" name="Picture 4"/>
          <p:cNvPicPr>
            <a:picLocks noChangeAspect="1"/>
          </p:cNvPicPr>
          <p:nvPr/>
        </p:nvPicPr>
        <p:blipFill>
          <a:blip r:embed="rId2"/>
          <a:stretch>
            <a:fillRect/>
          </a:stretch>
        </p:blipFill>
        <p:spPr>
          <a:xfrm>
            <a:off x="1795978" y="365125"/>
            <a:ext cx="8257143" cy="6038095"/>
          </a:xfrm>
          <a:prstGeom prst="rect">
            <a:avLst/>
          </a:prstGeom>
        </p:spPr>
      </p:pic>
    </p:spTree>
    <p:extLst>
      <p:ext uri="{BB962C8B-B14F-4D97-AF65-F5344CB8AC3E}">
        <p14:creationId xmlns:p14="http://schemas.microsoft.com/office/powerpoint/2010/main" val="157413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de-DE" altLang="en-US" dirty="0" smtClean="0"/>
              <a:t>Hormone Replacement therapy</a:t>
            </a:r>
            <a:endParaRPr lang="en-US" altLang="en-US" dirty="0" smtClean="0"/>
          </a:p>
        </p:txBody>
      </p:sp>
      <p:sp>
        <p:nvSpPr>
          <p:cNvPr id="9219" name="Content Placeholder 2"/>
          <p:cNvSpPr>
            <a:spLocks noGrp="1"/>
          </p:cNvSpPr>
          <p:nvPr>
            <p:ph idx="1"/>
          </p:nvPr>
        </p:nvSpPr>
        <p:spPr/>
        <p:txBody>
          <a:bodyPr/>
          <a:lstStyle/>
          <a:p>
            <a:r>
              <a:rPr lang="de-DE" altLang="en-US" smtClean="0"/>
              <a:t>1968 “Feminine Forever“</a:t>
            </a:r>
          </a:p>
          <a:p>
            <a:endParaRPr lang="de-DE" altLang="en-US" smtClean="0"/>
          </a:p>
          <a:p>
            <a:r>
              <a:rPr lang="de-DE" altLang="en-US" smtClean="0"/>
              <a:t>2002 </a:t>
            </a:r>
            <a:br>
              <a:rPr lang="de-DE" altLang="en-US" smtClean="0"/>
            </a:br>
            <a:r>
              <a:rPr lang="de-DE" altLang="en-US" smtClean="0"/>
              <a:t>Women‘s Health Initative </a:t>
            </a:r>
            <a:br>
              <a:rPr lang="de-DE" altLang="en-US" smtClean="0"/>
            </a:br>
            <a:r>
              <a:rPr lang="de-DE" altLang="en-US" smtClean="0"/>
              <a:t>trial on hormone replacement therapy </a:t>
            </a:r>
            <a:endParaRPr lang="en-US" altLang="en-US" smtClean="0"/>
          </a:p>
        </p:txBody>
      </p:sp>
      <p:sp>
        <p:nvSpPr>
          <p:cNvPr id="9220" name="Slide Number Placeholder 3"/>
          <p:cNvSpPr>
            <a:spLocks noGrp="1"/>
          </p:cNvSpPr>
          <p:nvPr>
            <p:ph type="sldNum" sz="quarter" idx="12"/>
          </p:nvPr>
        </p:nvSpPr>
        <p:spPr>
          <a:noFill/>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7FD1814-84E4-4B60-AB74-456198C939E6}" type="slidenum">
              <a:rPr lang="en-US" altLang="en-US" sz="1000">
                <a:solidFill>
                  <a:schemeClr val="bg1"/>
                </a:solidFill>
              </a:rPr>
              <a:pPr>
                <a:spcBef>
                  <a:spcPct val="0"/>
                </a:spcBef>
                <a:buFontTx/>
                <a:buNone/>
              </a:pPr>
              <a:t>7</a:t>
            </a:fld>
            <a:endParaRPr lang="en-US" altLang="en-US" sz="1000">
              <a:solidFill>
                <a:schemeClr val="bg1"/>
              </a:solidFill>
            </a:endParaRPr>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l="19200" r="20032"/>
          <a:stretch>
            <a:fillRect/>
          </a:stretch>
        </p:blipFill>
        <p:spPr bwMode="auto">
          <a:xfrm>
            <a:off x="8458200" y="1690688"/>
            <a:ext cx="2895600" cy="47656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4534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70</a:t>
            </a:fld>
            <a:endParaRPr lang="en-US"/>
          </a:p>
        </p:txBody>
      </p:sp>
      <p:pic>
        <p:nvPicPr>
          <p:cNvPr id="5" name="Picture 4"/>
          <p:cNvPicPr>
            <a:picLocks noChangeAspect="1"/>
          </p:cNvPicPr>
          <p:nvPr/>
        </p:nvPicPr>
        <p:blipFill>
          <a:blip r:embed="rId2"/>
          <a:stretch>
            <a:fillRect/>
          </a:stretch>
        </p:blipFill>
        <p:spPr>
          <a:xfrm>
            <a:off x="1836799" y="318255"/>
            <a:ext cx="8257143" cy="6038095"/>
          </a:xfrm>
          <a:prstGeom prst="rect">
            <a:avLst/>
          </a:prstGeom>
        </p:spPr>
      </p:pic>
    </p:spTree>
    <p:extLst>
      <p:ext uri="{BB962C8B-B14F-4D97-AF65-F5344CB8AC3E}">
        <p14:creationId xmlns:p14="http://schemas.microsoft.com/office/powerpoint/2010/main" val="2075165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3" name="Content Placeholder 2"/>
          <p:cNvSpPr>
            <a:spLocks noGrp="1"/>
          </p:cNvSpPr>
          <p:nvPr>
            <p:ph idx="1"/>
          </p:nvPr>
        </p:nvSpPr>
        <p:spPr/>
        <p:txBody>
          <a:bodyPr/>
          <a:lstStyle/>
          <a:p>
            <a:r>
              <a:rPr lang="en-US" dirty="0" smtClean="0"/>
              <a:t>It is possible to obtain these treatment effects </a:t>
            </a:r>
            <a:r>
              <a:rPr lang="en-US" i="1" dirty="0" smtClean="0"/>
              <a:t>directly </a:t>
            </a:r>
            <a:r>
              <a:rPr lang="en-US" dirty="0" smtClean="0"/>
              <a:t>from the (summary) output of a regression model</a:t>
            </a:r>
          </a:p>
          <a:p>
            <a:endParaRPr lang="en-US" dirty="0"/>
          </a:p>
          <a:p>
            <a:r>
              <a:rPr lang="en-US" dirty="0" smtClean="0"/>
              <a:t>This however only works in simple (linear, non-interactive) models</a:t>
            </a:r>
          </a:p>
          <a:p>
            <a:endParaRPr lang="en-US" dirty="0"/>
          </a:p>
          <a:p>
            <a:r>
              <a:rPr lang="en-US" dirty="0" smtClean="0"/>
              <a:t>More complicated models (with interactions, non-linear effects) require some type of post-processing of the regression estimates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71</a:t>
            </a:fld>
            <a:endParaRPr lang="en-US"/>
          </a:p>
        </p:txBody>
      </p:sp>
    </p:spTree>
    <p:extLst>
      <p:ext uri="{BB962C8B-B14F-4D97-AF65-F5344CB8AC3E}">
        <p14:creationId xmlns:p14="http://schemas.microsoft.com/office/powerpoint/2010/main" val="4047558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Brainstorm exercise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72</a:t>
            </a:fld>
            <a:endParaRPr lang="en-US"/>
          </a:p>
        </p:txBody>
      </p:sp>
    </p:spTree>
    <p:extLst>
      <p:ext uri="{BB962C8B-B14F-4D97-AF65-F5344CB8AC3E}">
        <p14:creationId xmlns:p14="http://schemas.microsoft.com/office/powerpoint/2010/main" val="3874440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 has various packages that perform this type of analysis</a:t>
            </a:r>
          </a:p>
          <a:p>
            <a:endParaRPr lang="en-US" dirty="0"/>
          </a:p>
          <a:p>
            <a:pPr lvl="1"/>
            <a:r>
              <a:rPr lang="en-US" i="1" dirty="0" smtClean="0"/>
              <a:t>margins</a:t>
            </a:r>
            <a:r>
              <a:rPr lang="en-US" dirty="0" smtClean="0"/>
              <a:t> – general package for average effects (based on Stata’s margins command)</a:t>
            </a:r>
          </a:p>
          <a:p>
            <a:pPr lvl="1"/>
            <a:endParaRPr lang="en-US" dirty="0"/>
          </a:p>
          <a:p>
            <a:pPr lvl="1"/>
            <a:r>
              <a:rPr lang="en-US" i="1" dirty="0" err="1" smtClean="0"/>
              <a:t>EffectLiteR</a:t>
            </a:r>
            <a:r>
              <a:rPr lang="en-US" dirty="0" smtClean="0"/>
              <a:t> – powerful package for causal effects using multi-group SEM</a:t>
            </a:r>
          </a:p>
          <a:p>
            <a:pPr lvl="1"/>
            <a:endParaRPr lang="en-US" dirty="0" smtClean="0"/>
          </a:p>
          <a:p>
            <a:pPr lvl="1"/>
            <a:r>
              <a:rPr lang="en-US" i="1" dirty="0" err="1" smtClean="0"/>
              <a:t>tlme</a:t>
            </a:r>
            <a:r>
              <a:rPr lang="en-US" i="1" dirty="0" smtClean="0"/>
              <a:t> – </a:t>
            </a:r>
            <a:r>
              <a:rPr lang="en-US" dirty="0" smtClean="0"/>
              <a:t>package for G-estimation, especially useful for doubly robust methods and flexible estimation</a:t>
            </a:r>
          </a:p>
          <a:p>
            <a:pPr lvl="1"/>
            <a:endParaRPr lang="en-US" i="1" dirty="0"/>
          </a:p>
          <a:p>
            <a:pPr lvl="1"/>
            <a:r>
              <a:rPr lang="en-US" i="1" dirty="0" err="1" smtClean="0"/>
              <a:t>emmeans</a:t>
            </a:r>
            <a:r>
              <a:rPr lang="en-US" dirty="0" smtClean="0"/>
              <a:t> – general purpose package for post-processing regression results with categorical treatment variables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73</a:t>
            </a:fld>
            <a:endParaRPr lang="en-US"/>
          </a:p>
        </p:txBody>
      </p:sp>
    </p:spTree>
    <p:extLst>
      <p:ext uri="{BB962C8B-B14F-4D97-AF65-F5344CB8AC3E}">
        <p14:creationId xmlns:p14="http://schemas.microsoft.com/office/powerpoint/2010/main" val="1684170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DA2C8-5B72-4388-8D1E-72C210589DD5}" type="slidenum">
              <a:rPr lang="en-US" smtClean="0"/>
              <a:t>74</a:t>
            </a:fld>
            <a:endParaRPr lang="en-US"/>
          </a:p>
        </p:txBody>
      </p:sp>
      <p:pic>
        <p:nvPicPr>
          <p:cNvPr id="8194"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79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emmeans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Same example of post-academic achievement, and the effect of treatment, adjusted on pre-academic achievement</a:t>
            </a:r>
          </a:p>
          <a:p>
            <a:endParaRPr lang="en-US" dirty="0"/>
          </a:p>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75</a:t>
            </a:fld>
            <a:endParaRPr lang="en-US"/>
          </a:p>
        </p:txBody>
      </p:sp>
      <p:pic>
        <p:nvPicPr>
          <p:cNvPr id="5" name="Picture 4"/>
          <p:cNvPicPr>
            <a:picLocks noChangeAspect="1"/>
          </p:cNvPicPr>
          <p:nvPr/>
        </p:nvPicPr>
        <p:blipFill>
          <a:blip r:embed="rId2"/>
          <a:stretch>
            <a:fillRect/>
          </a:stretch>
        </p:blipFill>
        <p:spPr>
          <a:xfrm>
            <a:off x="3053443" y="2974830"/>
            <a:ext cx="4378942" cy="3202133"/>
          </a:xfrm>
          <a:prstGeom prst="rect">
            <a:avLst/>
          </a:prstGeom>
        </p:spPr>
      </p:pic>
    </p:spTree>
    <p:extLst>
      <p:ext uri="{BB962C8B-B14F-4D97-AF65-F5344CB8AC3E}">
        <p14:creationId xmlns:p14="http://schemas.microsoft.com/office/powerpoint/2010/main" val="137848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emmeans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76</a:t>
            </a:fld>
            <a:endParaRPr lang="en-US"/>
          </a:p>
        </p:txBody>
      </p:sp>
      <p:pic>
        <p:nvPicPr>
          <p:cNvPr id="5" name="Picture 4"/>
          <p:cNvPicPr>
            <a:picLocks noChangeAspect="1"/>
          </p:cNvPicPr>
          <p:nvPr/>
        </p:nvPicPr>
        <p:blipFill>
          <a:blip r:embed="rId2"/>
          <a:stretch>
            <a:fillRect/>
          </a:stretch>
        </p:blipFill>
        <p:spPr>
          <a:xfrm>
            <a:off x="1879327" y="2480869"/>
            <a:ext cx="8229600" cy="3040849"/>
          </a:xfrm>
          <a:prstGeom prst="rect">
            <a:avLst/>
          </a:prstGeom>
        </p:spPr>
      </p:pic>
    </p:spTree>
    <p:extLst>
      <p:ext uri="{BB962C8B-B14F-4D97-AF65-F5344CB8AC3E}">
        <p14:creationId xmlns:p14="http://schemas.microsoft.com/office/powerpoint/2010/main" val="3812428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and predicted values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77</a:t>
            </a:fld>
            <a:endParaRPr lang="en-US"/>
          </a:p>
        </p:txBody>
      </p:sp>
      <p:pic>
        <p:nvPicPr>
          <p:cNvPr id="5" name="Picture 4"/>
          <p:cNvPicPr>
            <a:picLocks noChangeAspect="1"/>
          </p:cNvPicPr>
          <p:nvPr/>
        </p:nvPicPr>
        <p:blipFill>
          <a:blip r:embed="rId2"/>
          <a:stretch>
            <a:fillRect/>
          </a:stretch>
        </p:blipFill>
        <p:spPr>
          <a:xfrm>
            <a:off x="2772091" y="1890131"/>
            <a:ext cx="6400800" cy="4222325"/>
          </a:xfrm>
          <a:prstGeom prst="rect">
            <a:avLst/>
          </a:prstGeom>
        </p:spPr>
      </p:pic>
    </p:spTree>
    <p:extLst>
      <p:ext uri="{BB962C8B-B14F-4D97-AF65-F5344CB8AC3E}">
        <p14:creationId xmlns:p14="http://schemas.microsoft.com/office/powerpoint/2010/main" val="554924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and predicted values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78</a:t>
            </a:fld>
            <a:endParaRPr lang="en-US"/>
          </a:p>
        </p:txBody>
      </p:sp>
      <p:pic>
        <p:nvPicPr>
          <p:cNvPr id="6" name="Picture 5"/>
          <p:cNvPicPr>
            <a:picLocks noChangeAspect="1"/>
          </p:cNvPicPr>
          <p:nvPr/>
        </p:nvPicPr>
        <p:blipFill>
          <a:blip r:embed="rId2"/>
          <a:stretch>
            <a:fillRect/>
          </a:stretch>
        </p:blipFill>
        <p:spPr>
          <a:xfrm>
            <a:off x="52387" y="3470502"/>
            <a:ext cx="12087225" cy="619125"/>
          </a:xfrm>
          <a:prstGeom prst="rect">
            <a:avLst/>
          </a:prstGeom>
        </p:spPr>
      </p:pic>
    </p:spTree>
    <p:extLst>
      <p:ext uri="{BB962C8B-B14F-4D97-AF65-F5344CB8AC3E}">
        <p14:creationId xmlns:p14="http://schemas.microsoft.com/office/powerpoint/2010/main" val="3104371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emmeans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79</a:t>
            </a:fld>
            <a:endParaRPr lang="en-US"/>
          </a:p>
        </p:txBody>
      </p:sp>
      <p:pic>
        <p:nvPicPr>
          <p:cNvPr id="6" name="Picture 5"/>
          <p:cNvPicPr>
            <a:picLocks noChangeAspect="1"/>
          </p:cNvPicPr>
          <p:nvPr/>
        </p:nvPicPr>
        <p:blipFill>
          <a:blip r:embed="rId2"/>
          <a:stretch>
            <a:fillRect/>
          </a:stretch>
        </p:blipFill>
        <p:spPr>
          <a:xfrm>
            <a:off x="1679394" y="2682233"/>
            <a:ext cx="9144000" cy="2638122"/>
          </a:xfrm>
          <a:prstGeom prst="rect">
            <a:avLst/>
          </a:prstGeom>
        </p:spPr>
      </p:pic>
    </p:spTree>
    <p:extLst>
      <p:ext uri="{BB962C8B-B14F-4D97-AF65-F5344CB8AC3E}">
        <p14:creationId xmlns:p14="http://schemas.microsoft.com/office/powerpoint/2010/main" val="30659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400" dirty="0"/>
              <a:t>Two variables X and Y are correlated with each other – why?</a:t>
            </a:r>
          </a:p>
          <a:p>
            <a:endParaRPr lang="en-US" sz="2400" dirty="0"/>
          </a:p>
          <a:p>
            <a:pPr marL="514350" indent="-514350">
              <a:buFont typeface="+mj-lt"/>
              <a:buAutoNum type="arabicPeriod"/>
            </a:pPr>
            <a:r>
              <a:rPr lang="en-US" sz="2400" dirty="0"/>
              <a:t>X causes Y</a:t>
            </a:r>
          </a:p>
          <a:p>
            <a:pPr marL="514350" indent="-514350">
              <a:buFont typeface="+mj-lt"/>
              <a:buAutoNum type="arabicPeriod"/>
            </a:pPr>
            <a:r>
              <a:rPr lang="en-US" sz="2400" dirty="0"/>
              <a:t>Y causes X</a:t>
            </a:r>
          </a:p>
          <a:p>
            <a:pPr marL="514350" indent="-514350">
              <a:buFont typeface="+mj-lt"/>
              <a:buAutoNum type="arabicPeriod"/>
            </a:pPr>
            <a:r>
              <a:rPr lang="en-US" sz="2400" dirty="0"/>
              <a:t>Common cause C causes both X and Y</a:t>
            </a:r>
          </a:p>
          <a:p>
            <a:pPr marL="514350" indent="-514350">
              <a:buFont typeface="+mj-lt"/>
              <a:buAutoNum type="arabicPeriod"/>
            </a:pPr>
            <a:r>
              <a:rPr lang="en-US" sz="2400" dirty="0"/>
              <a:t>X and Y share a common effect that was conditioned on</a:t>
            </a:r>
          </a:p>
          <a:p>
            <a:pPr marL="514350" indent="-514350">
              <a:buFont typeface="+mj-lt"/>
              <a:buAutoNum type="arabicPeriod"/>
            </a:pPr>
            <a:r>
              <a:rPr lang="en-US" sz="2400" dirty="0"/>
              <a:t>Random chance</a:t>
            </a:r>
          </a:p>
        </p:txBody>
      </p:sp>
    </p:spTree>
    <p:extLst>
      <p:ext uri="{BB962C8B-B14F-4D97-AF65-F5344CB8AC3E}">
        <p14:creationId xmlns:p14="http://schemas.microsoft.com/office/powerpoint/2010/main" val="22727756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2</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80</a:t>
            </a:fld>
            <a:endParaRPr lang="en-US"/>
          </a:p>
        </p:txBody>
      </p:sp>
    </p:spTree>
    <p:extLst>
      <p:ext uri="{BB962C8B-B14F-4D97-AF65-F5344CB8AC3E}">
        <p14:creationId xmlns:p14="http://schemas.microsoft.com/office/powerpoint/2010/main" val="26962240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Download the “ex2.pdf” file and follow the instructions given in the document</a:t>
            </a:r>
          </a:p>
          <a:p>
            <a:endParaRPr lang="en-US" dirty="0"/>
          </a:p>
          <a:p>
            <a:endParaRPr lang="en-US" dirty="0" smtClean="0"/>
          </a:p>
          <a:p>
            <a:r>
              <a:rPr lang="en-US" dirty="0" smtClean="0"/>
              <a:t>If you have trouble copying and pasting from a PDF, you can also download the source file “ex2.Rmd”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81</a:t>
            </a:fld>
            <a:endParaRPr lang="en-US"/>
          </a:p>
        </p:txBody>
      </p:sp>
    </p:spTree>
    <p:extLst>
      <p:ext uri="{BB962C8B-B14F-4D97-AF65-F5344CB8AC3E}">
        <p14:creationId xmlns:p14="http://schemas.microsoft.com/office/powerpoint/2010/main" val="25601572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a:t>
            </a:r>
            <a:endParaRPr lang="en-US" dirty="0"/>
          </a:p>
        </p:txBody>
      </p:sp>
      <p:sp>
        <p:nvSpPr>
          <p:cNvPr id="3" name="Content Placeholder 2"/>
          <p:cNvSpPr>
            <a:spLocks noGrp="1"/>
          </p:cNvSpPr>
          <p:nvPr>
            <p:ph idx="1"/>
          </p:nvPr>
        </p:nvSpPr>
        <p:spPr/>
        <p:txBody>
          <a:bodyPr/>
          <a:lstStyle/>
          <a:p>
            <a:r>
              <a:rPr lang="en-US" dirty="0" smtClean="0"/>
              <a:t>Linearity assumption needs to be confirmed</a:t>
            </a:r>
          </a:p>
          <a:p>
            <a:pPr lvl="1"/>
            <a:r>
              <a:rPr lang="en-US" dirty="0" smtClean="0"/>
              <a:t>But can be relaxed</a:t>
            </a:r>
          </a:p>
          <a:p>
            <a:endParaRPr lang="en-US" dirty="0"/>
          </a:p>
          <a:p>
            <a:r>
              <a:rPr lang="en-US" dirty="0" smtClean="0"/>
              <a:t>No-interaction assumption needs to be confirmed</a:t>
            </a:r>
          </a:p>
          <a:p>
            <a:pPr lvl="1"/>
            <a:r>
              <a:rPr lang="en-US" dirty="0" smtClean="0"/>
              <a:t>But can be relaxed</a:t>
            </a:r>
          </a:p>
          <a:p>
            <a:pPr lvl="1"/>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82</a:t>
            </a:fld>
            <a:endParaRPr lang="en-US"/>
          </a:p>
        </p:txBody>
      </p:sp>
    </p:spTree>
    <p:extLst>
      <p:ext uri="{BB962C8B-B14F-4D97-AF65-F5344CB8AC3E}">
        <p14:creationId xmlns:p14="http://schemas.microsoft.com/office/powerpoint/2010/main" val="8694285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a:t>
            </a:r>
            <a:endParaRPr lang="en-US" dirty="0"/>
          </a:p>
        </p:txBody>
      </p:sp>
      <p:sp>
        <p:nvSpPr>
          <p:cNvPr id="3" name="Content Placeholder 2"/>
          <p:cNvSpPr>
            <a:spLocks noGrp="1"/>
          </p:cNvSpPr>
          <p:nvPr>
            <p:ph idx="1"/>
          </p:nvPr>
        </p:nvSpPr>
        <p:spPr/>
        <p:txBody>
          <a:bodyPr/>
          <a:lstStyle/>
          <a:p>
            <a:r>
              <a:rPr lang="en-US" dirty="0" smtClean="0"/>
              <a:t>How do we know whether a non-linear effect or an interaction is needed?</a:t>
            </a:r>
          </a:p>
          <a:p>
            <a:endParaRPr lang="en-US" dirty="0"/>
          </a:p>
          <a:p>
            <a:r>
              <a:rPr lang="en-US" dirty="0" smtClean="0"/>
              <a:t>Regression diagnostics</a:t>
            </a:r>
          </a:p>
          <a:p>
            <a:endParaRPr lang="en-US" dirty="0"/>
          </a:p>
          <a:p>
            <a:r>
              <a:rPr lang="en-US" dirty="0" smtClean="0"/>
              <a:t>Machine learning to circumvent the whole process of selecting functional forms and checking them (</a:t>
            </a:r>
            <a:r>
              <a:rPr lang="en-US" i="1" dirty="0" err="1" smtClean="0"/>
              <a:t>tmle</a:t>
            </a:r>
            <a:r>
              <a:rPr lang="en-US" dirty="0" smtClean="0"/>
              <a:t> </a:t>
            </a:r>
            <a:r>
              <a:rPr lang="en-US" dirty="0" err="1" smtClean="0"/>
              <a:t>SuperLearner</a:t>
            </a:r>
            <a:r>
              <a:rPr lang="en-US" dirty="0" smtClean="0"/>
              <a:t>)</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83</a:t>
            </a:fld>
            <a:endParaRPr lang="en-US"/>
          </a:p>
        </p:txBody>
      </p:sp>
    </p:spTree>
    <p:extLst>
      <p:ext uri="{BB962C8B-B14F-4D97-AF65-F5344CB8AC3E}">
        <p14:creationId xmlns:p14="http://schemas.microsoft.com/office/powerpoint/2010/main" val="786868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84</a:t>
            </a:fld>
            <a:endParaRPr lang="en-US"/>
          </a:p>
        </p:txBody>
      </p:sp>
      <p:pic>
        <p:nvPicPr>
          <p:cNvPr id="5" name="Picture 4"/>
          <p:cNvPicPr>
            <a:picLocks noChangeAspect="1"/>
          </p:cNvPicPr>
          <p:nvPr/>
        </p:nvPicPr>
        <p:blipFill>
          <a:blip r:embed="rId2"/>
          <a:stretch>
            <a:fillRect/>
          </a:stretch>
        </p:blipFill>
        <p:spPr>
          <a:xfrm>
            <a:off x="1922500" y="138868"/>
            <a:ext cx="7857143" cy="6038095"/>
          </a:xfrm>
          <a:prstGeom prst="rect">
            <a:avLst/>
          </a:prstGeom>
        </p:spPr>
      </p:pic>
    </p:spTree>
    <p:extLst>
      <p:ext uri="{BB962C8B-B14F-4D97-AF65-F5344CB8AC3E}">
        <p14:creationId xmlns:p14="http://schemas.microsoft.com/office/powerpoint/2010/main" val="2056980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estimation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presence of non-linear effects, and interactions, typical regression summaries do not show the treatment effect</a:t>
            </a:r>
          </a:p>
          <a:p>
            <a:endParaRPr lang="en-US" dirty="0"/>
          </a:p>
          <a:p>
            <a:r>
              <a:rPr lang="en-US" dirty="0" smtClean="0"/>
              <a:t>The treatment effect can still be derived by generating predicted values for each unit under treatment and under control (and then computing differences, and aggregates of differences)</a:t>
            </a:r>
          </a:p>
          <a:p>
            <a:endParaRPr lang="en-US" dirty="0"/>
          </a:p>
          <a:p>
            <a:r>
              <a:rPr lang="en-US" dirty="0" smtClean="0"/>
              <a:t>It is also possible to obtain the same estimates by evaluating group mean differences at the mean value of all covariates</a:t>
            </a:r>
          </a:p>
          <a:p>
            <a:endParaRPr lang="en-US" dirty="0"/>
          </a:p>
          <a:p>
            <a:r>
              <a:rPr lang="en-US" dirty="0" err="1" smtClean="0"/>
              <a:t>emmeans</a:t>
            </a:r>
            <a:r>
              <a:rPr lang="en-US" dirty="0" smtClean="0"/>
              <a:t> can do this for us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85</a:t>
            </a:fld>
            <a:endParaRPr lang="en-US"/>
          </a:p>
        </p:txBody>
      </p:sp>
    </p:spTree>
    <p:extLst>
      <p:ext uri="{BB962C8B-B14F-4D97-AF65-F5344CB8AC3E}">
        <p14:creationId xmlns:p14="http://schemas.microsoft.com/office/powerpoint/2010/main" val="28369945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DA2C8-5B72-4388-8D1E-72C210589DD5}" type="slidenum">
              <a:rPr lang="en-US" smtClean="0"/>
              <a:t>86</a:t>
            </a:fld>
            <a:endParaRPr lang="en-US"/>
          </a:p>
        </p:txBody>
      </p:sp>
      <p:pic>
        <p:nvPicPr>
          <p:cNvPr id="8194" name="Picture 2" descr="Image result for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742" y="1333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12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87</a:t>
            </a:fld>
            <a:endParaRPr lang="en-US"/>
          </a:p>
        </p:txBody>
      </p:sp>
      <p:pic>
        <p:nvPicPr>
          <p:cNvPr id="5" name="Picture 4"/>
          <p:cNvPicPr>
            <a:picLocks noChangeAspect="1"/>
          </p:cNvPicPr>
          <p:nvPr/>
        </p:nvPicPr>
        <p:blipFill>
          <a:blip r:embed="rId2"/>
          <a:stretch>
            <a:fillRect/>
          </a:stretch>
        </p:blipFill>
        <p:spPr>
          <a:xfrm>
            <a:off x="2069646" y="365125"/>
            <a:ext cx="7677150" cy="5791200"/>
          </a:xfrm>
          <a:prstGeom prst="rect">
            <a:avLst/>
          </a:prstGeom>
        </p:spPr>
      </p:pic>
    </p:spTree>
    <p:extLst>
      <p:ext uri="{BB962C8B-B14F-4D97-AF65-F5344CB8AC3E}">
        <p14:creationId xmlns:p14="http://schemas.microsoft.com/office/powerpoint/2010/main" val="3055300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covariates</a:t>
            </a:r>
            <a:endParaRPr lang="en-US" dirty="0"/>
          </a:p>
        </p:txBody>
      </p:sp>
      <p:sp>
        <p:nvSpPr>
          <p:cNvPr id="3" name="Content Placeholder 2"/>
          <p:cNvSpPr>
            <a:spLocks noGrp="1"/>
          </p:cNvSpPr>
          <p:nvPr>
            <p:ph idx="1"/>
          </p:nvPr>
        </p:nvSpPr>
        <p:spPr/>
        <p:txBody>
          <a:bodyPr/>
          <a:lstStyle/>
          <a:p>
            <a:r>
              <a:rPr lang="en-US" dirty="0" smtClean="0"/>
              <a:t>The same principle applies if the covariate happens to be categorical and not continuous</a:t>
            </a:r>
          </a:p>
          <a:p>
            <a:endParaRPr lang="en-US" dirty="0"/>
          </a:p>
          <a:p>
            <a:r>
              <a:rPr lang="en-US" dirty="0" smtClean="0"/>
              <a:t>We can still predict outcomes under all combinations of covariate levels, and treatment assignments</a:t>
            </a:r>
          </a:p>
          <a:p>
            <a:endParaRPr lang="en-US" dirty="0"/>
          </a:p>
          <a:p>
            <a:r>
              <a:rPr lang="en-US" dirty="0" err="1" smtClean="0"/>
              <a:t>emmeans</a:t>
            </a:r>
            <a:r>
              <a:rPr lang="en-US" dirty="0" smtClean="0"/>
              <a:t> treats categorical predictors properly (for causal inference purposes) if we use the weights=“proportional” option</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88</a:t>
            </a:fld>
            <a:endParaRPr lang="en-US"/>
          </a:p>
        </p:txBody>
      </p:sp>
    </p:spTree>
    <p:extLst>
      <p:ext uri="{BB962C8B-B14F-4D97-AF65-F5344CB8AC3E}">
        <p14:creationId xmlns:p14="http://schemas.microsoft.com/office/powerpoint/2010/main" val="2207337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a:t>
            </a:r>
            <a:endParaRPr lang="en-US" dirty="0"/>
          </a:p>
        </p:txBody>
      </p:sp>
      <p:sp>
        <p:nvSpPr>
          <p:cNvPr id="3" name="Content Placeholder 2"/>
          <p:cNvSpPr>
            <a:spLocks noGrp="1"/>
          </p:cNvSpPr>
          <p:nvPr>
            <p:ph idx="1"/>
          </p:nvPr>
        </p:nvSpPr>
        <p:spPr/>
        <p:txBody>
          <a:bodyPr/>
          <a:lstStyle/>
          <a:p>
            <a:r>
              <a:rPr lang="en-US" dirty="0" smtClean="0"/>
              <a:t>Additional assumption that there is sufficient overlap (positivity)</a:t>
            </a:r>
          </a:p>
          <a:p>
            <a:endParaRPr lang="en-US" dirty="0"/>
          </a:p>
          <a:p>
            <a:r>
              <a:rPr lang="en-US" dirty="0" smtClean="0"/>
              <a:t>Adjusted means represent predictions based on observed regression slopes</a:t>
            </a:r>
          </a:p>
          <a:p>
            <a:endParaRPr lang="en-US" dirty="0"/>
          </a:p>
          <a:p>
            <a:r>
              <a:rPr lang="en-US" dirty="0" smtClean="0"/>
              <a:t>These predictions can be far outside the “region of common support”</a:t>
            </a:r>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89</a:t>
            </a:fld>
            <a:endParaRPr lang="en-US"/>
          </a:p>
        </p:txBody>
      </p:sp>
    </p:spTree>
    <p:extLst>
      <p:ext uri="{BB962C8B-B14F-4D97-AF65-F5344CB8AC3E}">
        <p14:creationId xmlns:p14="http://schemas.microsoft.com/office/powerpoint/2010/main" val="2187043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400" dirty="0"/>
              <a:t>Based on </a:t>
            </a:r>
            <a:r>
              <a:rPr lang="en-US" sz="2400" i="1" dirty="0"/>
              <a:t>statistical evidence </a:t>
            </a:r>
            <a:r>
              <a:rPr lang="en-US" sz="2400" i="1" dirty="0" smtClean="0"/>
              <a:t>alone, </a:t>
            </a:r>
            <a:r>
              <a:rPr lang="en-US" sz="2400" dirty="0"/>
              <a:t>only the last alternative (chance) can be ruled out</a:t>
            </a:r>
            <a:endParaRPr lang="en-US" sz="2400" i="1" dirty="0"/>
          </a:p>
          <a:p>
            <a:endParaRPr lang="en-US" sz="2400" dirty="0"/>
          </a:p>
          <a:p>
            <a:pPr marL="514350" indent="-514350">
              <a:buFont typeface="+mj-lt"/>
              <a:buAutoNum type="arabicPeriod"/>
            </a:pPr>
            <a:r>
              <a:rPr lang="en-US" sz="2400" dirty="0"/>
              <a:t>X causes Y</a:t>
            </a:r>
          </a:p>
          <a:p>
            <a:pPr marL="514350" indent="-514350">
              <a:buFont typeface="+mj-lt"/>
              <a:buAutoNum type="arabicPeriod"/>
            </a:pPr>
            <a:r>
              <a:rPr lang="en-US" sz="2400" dirty="0"/>
              <a:t>Y causes X</a:t>
            </a:r>
          </a:p>
          <a:p>
            <a:pPr marL="514350" indent="-514350">
              <a:buFont typeface="+mj-lt"/>
              <a:buAutoNum type="arabicPeriod"/>
            </a:pPr>
            <a:r>
              <a:rPr lang="en-US" sz="2400" dirty="0"/>
              <a:t>Common cause C causes both X and Y</a:t>
            </a:r>
          </a:p>
          <a:p>
            <a:pPr marL="514350" indent="-514350">
              <a:buFont typeface="+mj-lt"/>
              <a:buAutoNum type="arabicPeriod"/>
            </a:pPr>
            <a:r>
              <a:rPr lang="en-US" sz="2400" dirty="0"/>
              <a:t>X and Y share a common effect that was conditioned on</a:t>
            </a:r>
          </a:p>
          <a:p>
            <a:pPr marL="514350" indent="-514350">
              <a:buFont typeface="+mj-lt"/>
              <a:buAutoNum type="arabicPeriod"/>
            </a:pPr>
            <a:r>
              <a:rPr lang="en-US" sz="2400" dirty="0"/>
              <a:t>Random chance</a:t>
            </a:r>
          </a:p>
        </p:txBody>
      </p:sp>
    </p:spTree>
    <p:extLst>
      <p:ext uri="{BB962C8B-B14F-4D97-AF65-F5344CB8AC3E}">
        <p14:creationId xmlns:p14="http://schemas.microsoft.com/office/powerpoint/2010/main" val="2903496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a:t>
            </a:r>
            <a:endParaRPr lang="en-US" dirty="0"/>
          </a:p>
        </p:txBody>
      </p:sp>
      <p:sp>
        <p:nvSpPr>
          <p:cNvPr id="3" name="Content Placeholder 2"/>
          <p:cNvSpPr>
            <a:spLocks noGrp="1"/>
          </p:cNvSpPr>
          <p:nvPr>
            <p:ph idx="1"/>
          </p:nvPr>
        </p:nvSpPr>
        <p:spPr/>
        <p:txBody>
          <a:bodyPr/>
          <a:lstStyle/>
          <a:p>
            <a:r>
              <a:rPr lang="en-US" dirty="0" smtClean="0"/>
              <a:t>Imagine adjusting for many variables</a:t>
            </a:r>
          </a:p>
          <a:p>
            <a:endParaRPr lang="en-US" dirty="0"/>
          </a:p>
          <a:p>
            <a:r>
              <a:rPr lang="en-US" dirty="0" smtClean="0"/>
              <a:t>Groups should have some overlap otherwise adjusted means are extrapolated into regions where potentially no data is observed</a:t>
            </a:r>
          </a:p>
          <a:p>
            <a:endParaRPr lang="en-US" dirty="0"/>
          </a:p>
          <a:p>
            <a:r>
              <a:rPr lang="en-US" dirty="0" smtClean="0"/>
              <a:t>One way to confront this is to restrict estimation of a causal effect for region in which there is overlap</a:t>
            </a:r>
            <a:endParaRPr lang="en-US" dirty="0"/>
          </a:p>
        </p:txBody>
      </p:sp>
      <p:sp>
        <p:nvSpPr>
          <p:cNvPr id="4" name="Slide Number Placeholder 3"/>
          <p:cNvSpPr>
            <a:spLocks noGrp="1"/>
          </p:cNvSpPr>
          <p:nvPr>
            <p:ph type="sldNum" sz="quarter" idx="12"/>
          </p:nvPr>
        </p:nvSpPr>
        <p:spPr/>
        <p:txBody>
          <a:bodyPr/>
          <a:lstStyle/>
          <a:p>
            <a:fld id="{061FFEAE-7CFE-4C28-BB04-36A916A89FDF}" type="slidenum">
              <a:rPr lang="en-US" smtClean="0"/>
              <a:t>90</a:t>
            </a:fld>
            <a:endParaRPr lang="en-US"/>
          </a:p>
        </p:txBody>
      </p:sp>
    </p:spTree>
    <p:extLst>
      <p:ext uri="{BB962C8B-B14F-4D97-AF65-F5344CB8AC3E}">
        <p14:creationId xmlns:p14="http://schemas.microsoft.com/office/powerpoint/2010/main" val="21438668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Content Placeholder 2"/>
          <p:cNvSpPr>
            <a:spLocks noGrp="1"/>
          </p:cNvSpPr>
          <p:nvPr>
            <p:ph idx="1"/>
          </p:nvPr>
        </p:nvSpPr>
        <p:spPr/>
        <p:txBody>
          <a:bodyPr>
            <a:normAutofit/>
          </a:bodyPr>
          <a:lstStyle/>
          <a:p>
            <a:r>
              <a:rPr lang="en-US" dirty="0" smtClean="0"/>
              <a:t>The convex hull is an area that is defined by the outer limits of a point cloud in multi-dimensional space</a:t>
            </a:r>
          </a:p>
          <a:p>
            <a:endParaRPr lang="en-US" dirty="0"/>
          </a:p>
          <a:p>
            <a:r>
              <a:rPr lang="en-US" dirty="0" smtClean="0"/>
              <a:t>We can restrict our analysis to those units that are assigned to one treatment, but still fall in the convex hull of the other units</a:t>
            </a:r>
          </a:p>
          <a:p>
            <a:endParaRPr lang="en-US" dirty="0"/>
          </a:p>
          <a:p>
            <a:r>
              <a:rPr lang="en-US" dirty="0" smtClean="0"/>
              <a:t>That way, we never extrapolate in regions that are completely sparse and only exclusively inhabited by one or the other group</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91</a:t>
            </a:fld>
            <a:endParaRPr lang="en-US"/>
          </a:p>
        </p:txBody>
      </p:sp>
    </p:spTree>
    <p:extLst>
      <p:ext uri="{BB962C8B-B14F-4D97-AF65-F5344CB8AC3E}">
        <p14:creationId xmlns:p14="http://schemas.microsoft.com/office/powerpoint/2010/main" val="26008369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Content Placeholder 2"/>
          <p:cNvSpPr>
            <a:spLocks noGrp="1"/>
          </p:cNvSpPr>
          <p:nvPr>
            <p:ph idx="1"/>
          </p:nvPr>
        </p:nvSpPr>
        <p:spPr/>
        <p:txBody>
          <a:bodyPr>
            <a:normAutofit/>
          </a:bodyPr>
          <a:lstStyle/>
          <a:p>
            <a:r>
              <a:rPr lang="en-US" dirty="0" smtClean="0"/>
              <a:t>Gary King gives an example on the causal effect of effects of democracies vs autocracies</a:t>
            </a:r>
          </a:p>
          <a:p>
            <a:endParaRPr lang="en-US" dirty="0"/>
          </a:p>
          <a:p>
            <a:r>
              <a:rPr lang="en-US" dirty="0" smtClean="0"/>
              <a:t>The counterfactual of autocratic Poland in 1990 lies within the range of other democracies</a:t>
            </a:r>
          </a:p>
          <a:p>
            <a:endParaRPr lang="en-US" dirty="0"/>
          </a:p>
          <a:p>
            <a:r>
              <a:rPr lang="en-US" dirty="0" smtClean="0"/>
              <a:t>The counterfactual of democratic Canada in 1995 lies far outside the range of other autocracies</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92</a:t>
            </a:fld>
            <a:endParaRPr lang="en-US"/>
          </a:p>
        </p:txBody>
      </p:sp>
    </p:spTree>
    <p:extLst>
      <p:ext uri="{BB962C8B-B14F-4D97-AF65-F5344CB8AC3E}">
        <p14:creationId xmlns:p14="http://schemas.microsoft.com/office/powerpoint/2010/main" val="3509523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93</a:t>
            </a:fld>
            <a:endParaRPr lang="en-US"/>
          </a:p>
        </p:txBody>
      </p:sp>
      <p:pic>
        <p:nvPicPr>
          <p:cNvPr id="5" name="Picture 4"/>
          <p:cNvPicPr>
            <a:picLocks noChangeAspect="1"/>
          </p:cNvPicPr>
          <p:nvPr/>
        </p:nvPicPr>
        <p:blipFill>
          <a:blip r:embed="rId2"/>
          <a:stretch>
            <a:fillRect/>
          </a:stretch>
        </p:blipFill>
        <p:spPr>
          <a:xfrm>
            <a:off x="2596923" y="798059"/>
            <a:ext cx="6638925" cy="4886325"/>
          </a:xfrm>
          <a:prstGeom prst="rect">
            <a:avLst/>
          </a:prstGeom>
        </p:spPr>
      </p:pic>
    </p:spTree>
    <p:extLst>
      <p:ext uri="{BB962C8B-B14F-4D97-AF65-F5344CB8AC3E}">
        <p14:creationId xmlns:p14="http://schemas.microsoft.com/office/powerpoint/2010/main" val="23862987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Content Placeholder 2"/>
          <p:cNvSpPr>
            <a:spLocks noGrp="1"/>
          </p:cNvSpPr>
          <p:nvPr>
            <p:ph idx="1"/>
          </p:nvPr>
        </p:nvSpPr>
        <p:spPr/>
        <p:txBody>
          <a:bodyPr>
            <a:normAutofit/>
          </a:bodyPr>
          <a:lstStyle/>
          <a:p>
            <a:r>
              <a:rPr lang="en-US" dirty="0" smtClean="0"/>
              <a:t>Restricting the analysis to points that lie inside the region of common support reduces model dependency</a:t>
            </a:r>
          </a:p>
          <a:p>
            <a:endParaRPr lang="en-US" dirty="0"/>
          </a:p>
          <a:p>
            <a:r>
              <a:rPr lang="en-US" dirty="0" smtClean="0"/>
              <a:t>That means that slightly </a:t>
            </a:r>
            <a:r>
              <a:rPr lang="en-US" dirty="0" err="1" smtClean="0"/>
              <a:t>mis</a:t>
            </a:r>
            <a:r>
              <a:rPr lang="en-US" dirty="0" smtClean="0"/>
              <a:t>-specified models do not have very severe consequences (more robust) </a:t>
            </a:r>
          </a:p>
          <a:p>
            <a:endParaRPr lang="en-US" dirty="0"/>
          </a:p>
          <a:p>
            <a:r>
              <a:rPr lang="en-US" dirty="0" smtClean="0"/>
              <a:t>It also forces us to realize that there are points for which causal inference is unstable</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94</a:t>
            </a:fld>
            <a:endParaRPr lang="en-US"/>
          </a:p>
        </p:txBody>
      </p:sp>
    </p:spTree>
    <p:extLst>
      <p:ext uri="{BB962C8B-B14F-4D97-AF65-F5344CB8AC3E}">
        <p14:creationId xmlns:p14="http://schemas.microsoft.com/office/powerpoint/2010/main" val="17850224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95</a:t>
            </a:fld>
            <a:endParaRPr lang="en-US"/>
          </a:p>
        </p:txBody>
      </p:sp>
      <p:pic>
        <p:nvPicPr>
          <p:cNvPr id="5" name="Picture 4"/>
          <p:cNvPicPr>
            <a:picLocks noChangeAspect="1"/>
          </p:cNvPicPr>
          <p:nvPr/>
        </p:nvPicPr>
        <p:blipFill>
          <a:blip r:embed="rId2"/>
          <a:stretch>
            <a:fillRect/>
          </a:stretch>
        </p:blipFill>
        <p:spPr>
          <a:xfrm>
            <a:off x="2125057" y="138868"/>
            <a:ext cx="7857143" cy="6038095"/>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469743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adjustment workflow</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96</a:t>
            </a:fld>
            <a:endParaRPr lang="en-US"/>
          </a:p>
        </p:txBody>
      </p:sp>
      <p:graphicFrame>
        <p:nvGraphicFramePr>
          <p:cNvPr id="5" name="Diagram 4"/>
          <p:cNvGraphicFramePr/>
          <p:nvPr>
            <p:extLst>
              <p:ext uri="{D42A27DB-BD31-4B8C-83A1-F6EECF244321}">
                <p14:modId xmlns:p14="http://schemas.microsoft.com/office/powerpoint/2010/main" val="3306903839"/>
              </p:ext>
            </p:extLst>
          </p:nvPr>
        </p:nvGraphicFramePr>
        <p:xfrm>
          <a:off x="1630136" y="3077936"/>
          <a:ext cx="84582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784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3</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97</a:t>
            </a:fld>
            <a:endParaRPr lang="en-US"/>
          </a:p>
        </p:txBody>
      </p:sp>
    </p:spTree>
    <p:extLst>
      <p:ext uri="{BB962C8B-B14F-4D97-AF65-F5344CB8AC3E}">
        <p14:creationId xmlns:p14="http://schemas.microsoft.com/office/powerpoint/2010/main" val="28098095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Download the “ex3.pdf” file and follow the instructions given in the document</a:t>
            </a:r>
          </a:p>
          <a:p>
            <a:endParaRPr lang="en-US" dirty="0"/>
          </a:p>
          <a:p>
            <a:endParaRPr lang="en-US" dirty="0" smtClean="0"/>
          </a:p>
          <a:p>
            <a:r>
              <a:rPr lang="en-US" dirty="0" smtClean="0"/>
              <a:t>If you have trouble copying and pasting from a PDF, you can also download the source file “ex3.Rmd”</a:t>
            </a:r>
            <a:endParaRPr lang="en-US" dirty="0"/>
          </a:p>
        </p:txBody>
      </p:sp>
      <p:sp>
        <p:nvSpPr>
          <p:cNvPr id="4" name="Slide Number Placeholder 3"/>
          <p:cNvSpPr>
            <a:spLocks noGrp="1"/>
          </p:cNvSpPr>
          <p:nvPr>
            <p:ph type="sldNum" sz="quarter" idx="12"/>
          </p:nvPr>
        </p:nvSpPr>
        <p:spPr/>
        <p:txBody>
          <a:bodyPr/>
          <a:lstStyle/>
          <a:p>
            <a:fld id="{5F3DA2C8-5B72-4388-8D1E-72C210589DD5}" type="slidenum">
              <a:rPr lang="en-US" smtClean="0"/>
              <a:t>98</a:t>
            </a:fld>
            <a:endParaRPr lang="en-US"/>
          </a:p>
        </p:txBody>
      </p:sp>
    </p:spTree>
    <p:extLst>
      <p:ext uri="{BB962C8B-B14F-4D97-AF65-F5344CB8AC3E}">
        <p14:creationId xmlns:p14="http://schemas.microsoft.com/office/powerpoint/2010/main" val="41713373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F3DA2C8-5B72-4388-8D1E-72C210589DD5}" type="slidenum">
              <a:rPr lang="en-US" smtClean="0"/>
              <a:t>99</a:t>
            </a:fld>
            <a:endParaRPr lang="en-US"/>
          </a:p>
        </p:txBody>
      </p:sp>
    </p:spTree>
    <p:extLst>
      <p:ext uri="{BB962C8B-B14F-4D97-AF65-F5344CB8AC3E}">
        <p14:creationId xmlns:p14="http://schemas.microsoft.com/office/powerpoint/2010/main" val="93080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15563</TotalTime>
  <Words>5522</Words>
  <Application>Microsoft Office PowerPoint</Application>
  <PresentationFormat>Widescreen</PresentationFormat>
  <Paragraphs>1556</Paragraphs>
  <Slides>187</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187</vt:i4>
      </vt:variant>
    </vt:vector>
  </HeadingPairs>
  <TitlesOfParts>
    <vt:vector size="195" baseType="lpstr">
      <vt:lpstr>Arial</vt:lpstr>
      <vt:lpstr>Calibri</vt:lpstr>
      <vt:lpstr>Calibri Light</vt:lpstr>
      <vt:lpstr>Roboto</vt:lpstr>
      <vt:lpstr>Times New Roman</vt:lpstr>
      <vt:lpstr>Wingdings</vt:lpstr>
      <vt:lpstr>Office Theme</vt:lpstr>
      <vt:lpstr>Equation</vt:lpstr>
      <vt:lpstr>Identification and estimation of causal effects</vt:lpstr>
      <vt:lpstr>Github resources</vt:lpstr>
      <vt:lpstr>We do not always need causal inference</vt:lpstr>
      <vt:lpstr>PowerPoint Presentation</vt:lpstr>
      <vt:lpstr>When do we need causality?</vt:lpstr>
      <vt:lpstr>When do we need causality?</vt:lpstr>
      <vt:lpstr>Hormone Replacement therapy</vt:lpstr>
      <vt:lpstr>Example</vt:lpstr>
      <vt:lpstr>Example</vt:lpstr>
      <vt:lpstr>Example</vt:lpstr>
      <vt:lpstr>Example</vt:lpstr>
      <vt:lpstr>Example</vt:lpstr>
      <vt:lpstr>Example</vt:lpstr>
      <vt:lpstr>Causal effects</vt:lpstr>
      <vt:lpstr>Brainstorm exercise</vt:lpstr>
      <vt:lpstr>Some theory and definitions</vt:lpstr>
      <vt:lpstr>PowerPoint Presentation</vt:lpstr>
      <vt:lpstr>PowerPoint Presentation</vt:lpstr>
      <vt:lpstr>PowerPoint Presentation</vt:lpstr>
      <vt:lpstr>τ = τ*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τ = τ*  ?</vt:lpstr>
      <vt:lpstr>Brainstorm exercise</vt:lpstr>
      <vt:lpstr>Graphical “language”</vt:lpstr>
      <vt:lpstr>Graphical “language”</vt:lpstr>
      <vt:lpstr>Graphical “language”</vt:lpstr>
      <vt:lpstr>Graphical “language”</vt:lpstr>
      <vt:lpstr>Causal model</vt:lpstr>
      <vt:lpstr>Causal model</vt:lpstr>
      <vt:lpstr>Causal model</vt:lpstr>
      <vt:lpstr>Causal model</vt:lpstr>
      <vt:lpstr>Causal model</vt:lpstr>
      <vt:lpstr>Causal model</vt:lpstr>
      <vt:lpstr>PowerPoint Presentation</vt:lpstr>
      <vt:lpstr>Causal model</vt:lpstr>
      <vt:lpstr>Type of paths</vt:lpstr>
      <vt:lpstr>Type of paths</vt:lpstr>
      <vt:lpstr>Blocking a path</vt:lpstr>
      <vt:lpstr>Blocking a path</vt:lpstr>
      <vt:lpstr>Back-door</vt:lpstr>
      <vt:lpstr>Brainstorm exercise</vt:lpstr>
      <vt:lpstr>PowerPoint Presentation</vt:lpstr>
      <vt:lpstr>Exercise 1</vt:lpstr>
      <vt:lpstr>Exercise 1</vt:lpstr>
      <vt:lpstr>Regression adjustment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Adjustment</vt:lpstr>
      <vt:lpstr>Statistical aspects of adjustment</vt:lpstr>
      <vt:lpstr>Statistical aspects of adjustment</vt:lpstr>
      <vt:lpstr>Statistical aspects of adjustment</vt:lpstr>
      <vt:lpstr>Simple example</vt:lpstr>
      <vt:lpstr>PowerPoint Presentation</vt:lpstr>
      <vt:lpstr>Simple example</vt:lpstr>
      <vt:lpstr>Simple example</vt:lpstr>
      <vt:lpstr>Simple example</vt:lpstr>
      <vt:lpstr>Simple example</vt:lpstr>
      <vt:lpstr>PowerPoint Presentation</vt:lpstr>
      <vt:lpstr>PowerPoint Presentation</vt:lpstr>
      <vt:lpstr>Simple example</vt:lpstr>
      <vt:lpstr>Brainstorm exercise</vt:lpstr>
      <vt:lpstr>Simple example</vt:lpstr>
      <vt:lpstr>PowerPoint Presentation</vt:lpstr>
      <vt:lpstr>emmeans example</vt:lpstr>
      <vt:lpstr>emmeans</vt:lpstr>
      <vt:lpstr>Regression and predicted values</vt:lpstr>
      <vt:lpstr>Regression and predicted values</vt:lpstr>
      <vt:lpstr>emmeans</vt:lpstr>
      <vt:lpstr>Exercise 2</vt:lpstr>
      <vt:lpstr>Exercise 2</vt:lpstr>
      <vt:lpstr>ANCOVA</vt:lpstr>
      <vt:lpstr>ANCOVA</vt:lpstr>
      <vt:lpstr>PowerPoint Presentation</vt:lpstr>
      <vt:lpstr>Effect estimation</vt:lpstr>
      <vt:lpstr>PowerPoint Presentation</vt:lpstr>
      <vt:lpstr>PowerPoint Presentation</vt:lpstr>
      <vt:lpstr>Categorical covariates</vt:lpstr>
      <vt:lpstr>ANCOVA </vt:lpstr>
      <vt:lpstr>ANCOVA</vt:lpstr>
      <vt:lpstr>Convex hull</vt:lpstr>
      <vt:lpstr>Convex hull</vt:lpstr>
      <vt:lpstr>PowerPoint Presentation</vt:lpstr>
      <vt:lpstr>Convex hull</vt:lpstr>
      <vt:lpstr>PowerPoint Presentation</vt:lpstr>
      <vt:lpstr>Regression adjustment workflow</vt:lpstr>
      <vt:lpstr>Exercise 3</vt:lpstr>
      <vt:lpstr>Exercise 3</vt:lpstr>
      <vt:lpstr>Matching</vt:lpstr>
      <vt:lpstr>Matching</vt:lpstr>
      <vt:lpstr>PowerPoint Presentation</vt:lpstr>
      <vt:lpstr>PowerPoint Presentation</vt:lpstr>
      <vt:lpstr>PowerPoint Presentation</vt:lpstr>
      <vt:lpstr>Matching</vt:lpstr>
      <vt:lpstr>Matching</vt:lpstr>
      <vt:lpstr>Increasing use of Propensity Scores</vt:lpstr>
      <vt:lpstr>Propensity scores</vt:lpstr>
      <vt:lpstr>Propensity scores</vt:lpstr>
      <vt:lpstr>Propensity scores</vt:lpstr>
      <vt:lpstr>Example of balance property</vt:lpstr>
      <vt:lpstr>Example of balance property</vt:lpstr>
      <vt:lpstr>Propensity scores</vt:lpstr>
      <vt:lpstr>Propensity score</vt:lpstr>
      <vt:lpstr>PowerPoint Presentation</vt:lpstr>
      <vt:lpstr>Brainstorm exercise</vt:lpstr>
      <vt:lpstr>Matching</vt:lpstr>
      <vt:lpstr>Propensity Score</vt:lpstr>
      <vt:lpstr>Propensity Score</vt:lpstr>
      <vt:lpstr>Propensity Score</vt:lpstr>
      <vt:lpstr>Propensity Score</vt:lpstr>
      <vt:lpstr>NN - matching</vt:lpstr>
      <vt:lpstr>Kernel - matching</vt:lpstr>
      <vt:lpstr>Trade-offs</vt:lpstr>
      <vt:lpstr>Propensity Score</vt:lpstr>
      <vt:lpstr>Propensity Score</vt:lpstr>
      <vt:lpstr>Propensity Score</vt:lpstr>
      <vt:lpstr>PowerPoint Presentation</vt:lpstr>
      <vt:lpstr>Propensity Score</vt:lpstr>
      <vt:lpstr>Packages</vt:lpstr>
      <vt:lpstr>PowerPoint Presentation</vt:lpstr>
      <vt:lpstr>Propensity Score Workflow</vt:lpstr>
      <vt:lpstr>Exercise 4</vt:lpstr>
      <vt:lpstr>Weighting</vt:lpstr>
      <vt:lpstr>Weighting</vt:lpstr>
      <vt:lpstr>PowerPoint Presentation</vt:lpstr>
      <vt:lpstr>PowerPoint Presentation</vt:lpstr>
      <vt:lpstr>PowerPoint Presentation</vt:lpstr>
      <vt:lpstr>Weighting</vt:lpstr>
      <vt:lpstr>Weighting</vt:lpstr>
      <vt:lpstr>Statistical aspects of weighting</vt:lpstr>
      <vt:lpstr>Statistical aspects of weighting</vt:lpstr>
      <vt:lpstr>PowerPoint Presentation</vt:lpstr>
      <vt:lpstr>Brainstorm exercise</vt:lpstr>
      <vt:lpstr>Statistical aspects of weighting</vt:lpstr>
      <vt:lpstr>Statistical aspects of weighting</vt:lpstr>
      <vt:lpstr>Statistical aspects of weighting</vt:lpstr>
      <vt:lpstr>Packages</vt:lpstr>
      <vt:lpstr>PowerPoint Presentation</vt:lpstr>
      <vt:lpstr>Weighting workflow</vt:lpstr>
      <vt:lpstr>Exercise 5</vt:lpstr>
      <vt:lpstr>Combining methods</vt:lpstr>
      <vt:lpstr>Combining methods</vt:lpstr>
      <vt:lpstr>Combining methods</vt:lpstr>
      <vt:lpstr>Combining methods</vt:lpstr>
      <vt:lpstr>Exercise 6</vt:lpstr>
      <vt:lpstr>Other identification strategies</vt:lpstr>
      <vt:lpstr>Selection on observables</vt:lpstr>
      <vt:lpstr>Other assumptions</vt:lpstr>
      <vt:lpstr>Instrumental variables</vt:lpstr>
      <vt:lpstr>Instrumental variables</vt:lpstr>
      <vt:lpstr>Instrumental variables</vt:lpstr>
      <vt:lpstr>Instrumental variables</vt:lpstr>
      <vt:lpstr>Instrumental variables</vt:lpstr>
      <vt:lpstr>Brainstorm exercise</vt:lpstr>
      <vt:lpstr>PowerPoint Presentation</vt:lpstr>
      <vt:lpstr>Mechanisms</vt:lpstr>
      <vt:lpstr>Mechanisms</vt:lpstr>
      <vt:lpstr>Mechanisms</vt:lpstr>
      <vt:lpstr>Brainstorm exercise</vt:lpstr>
      <vt:lpstr>Statistical aspects of mechanisms</vt:lpstr>
      <vt:lpstr>PowerPoint Presentation</vt:lpstr>
      <vt:lpstr>Exercise 7</vt:lpstr>
      <vt:lpstr>PowerPoint Presentation</vt:lpstr>
      <vt:lpstr>PowerPoint Presentation</vt:lpstr>
      <vt:lpstr>Complications</vt:lpstr>
      <vt:lpstr>Latent variables</vt:lpstr>
      <vt:lpstr>Missing data</vt:lpstr>
      <vt:lpstr>Machine learning</vt:lpstr>
      <vt:lpstr>Longitudinal data</vt:lpstr>
      <vt:lpstr>Indirect effects</vt:lpstr>
      <vt:lpstr>Summary</vt:lpstr>
      <vt:lpstr>Respect assumptions</vt:lpstr>
      <vt:lpstr>Causal conclusions are hard to get</vt:lpstr>
      <vt:lpstr>Many roads lead to Rome</vt:lpstr>
      <vt:lpstr>Brainstorm exercise</vt:lpstr>
      <vt:lpstr>References</vt:lpstr>
      <vt:lpstr>felix.thoemmes@cornell.edu  felixthoemmes.com  @felixthoemmes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fjt36-admin</dc:creator>
  <cp:lastModifiedBy>Felix - Admin Account</cp:lastModifiedBy>
  <cp:revision>88</cp:revision>
  <dcterms:created xsi:type="dcterms:W3CDTF">2018-07-09T15:40:08Z</dcterms:created>
  <dcterms:modified xsi:type="dcterms:W3CDTF">2018-07-29T20:49:00Z</dcterms:modified>
</cp:coreProperties>
</file>